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  <p:sldMasterId id="2147483655" r:id="rId3"/>
  </p:sldMasterIdLst>
  <p:notesMasterIdLst>
    <p:notesMasterId r:id="rId40"/>
  </p:notesMasterIdLst>
  <p:sldIdLst>
    <p:sldId id="261" r:id="rId4"/>
    <p:sldId id="265" r:id="rId5"/>
    <p:sldId id="1276" r:id="rId6"/>
    <p:sldId id="1255" r:id="rId7"/>
    <p:sldId id="1302" r:id="rId8"/>
    <p:sldId id="1272" r:id="rId9"/>
    <p:sldId id="1274" r:id="rId10"/>
    <p:sldId id="1260" r:id="rId11"/>
    <p:sldId id="1258" r:id="rId12"/>
    <p:sldId id="1303" r:id="rId13"/>
    <p:sldId id="1304" r:id="rId14"/>
    <p:sldId id="1277" r:id="rId15"/>
    <p:sldId id="1284" r:id="rId16"/>
    <p:sldId id="1285" r:id="rId17"/>
    <p:sldId id="1286" r:id="rId18"/>
    <p:sldId id="1287" r:id="rId19"/>
    <p:sldId id="1288" r:id="rId20"/>
    <p:sldId id="1289" r:id="rId21"/>
    <p:sldId id="1290" r:id="rId22"/>
    <p:sldId id="1298" r:id="rId23"/>
    <p:sldId id="1299" r:id="rId24"/>
    <p:sldId id="1306" r:id="rId25"/>
    <p:sldId id="1318" r:id="rId26"/>
    <p:sldId id="1319" r:id="rId27"/>
    <p:sldId id="1320" r:id="rId28"/>
    <p:sldId id="1321" r:id="rId29"/>
    <p:sldId id="1300" r:id="rId30"/>
    <p:sldId id="1293" r:id="rId31"/>
    <p:sldId id="1310" r:id="rId32"/>
    <p:sldId id="1313" r:id="rId33"/>
    <p:sldId id="1314" r:id="rId34"/>
    <p:sldId id="1307" r:id="rId35"/>
    <p:sldId id="1308" r:id="rId36"/>
    <p:sldId id="1316" r:id="rId37"/>
    <p:sldId id="1317" r:id="rId38"/>
    <p:sldId id="1301" r:id="rId39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物理" id="{15EE26C1-2257-40B7-B00B-C73A8D431583}">
          <p14:sldIdLst>
            <p14:sldId id="261"/>
            <p14:sldId id="265"/>
            <p14:sldId id="1276"/>
            <p14:sldId id="1255"/>
            <p14:sldId id="1302"/>
            <p14:sldId id="1272"/>
            <p14:sldId id="1274"/>
            <p14:sldId id="1260"/>
            <p14:sldId id="1258"/>
            <p14:sldId id="1303"/>
            <p14:sldId id="1304"/>
            <p14:sldId id="1277"/>
            <p14:sldId id="1284"/>
            <p14:sldId id="1285"/>
            <p14:sldId id="1286"/>
            <p14:sldId id="1287"/>
            <p14:sldId id="1288"/>
            <p14:sldId id="1289"/>
            <p14:sldId id="1290"/>
            <p14:sldId id="1298"/>
            <p14:sldId id="1299"/>
            <p14:sldId id="1306"/>
            <p14:sldId id="1318"/>
            <p14:sldId id="1319"/>
            <p14:sldId id="1320"/>
            <p14:sldId id="1321"/>
            <p14:sldId id="1300"/>
            <p14:sldId id="1293"/>
            <p14:sldId id="1310"/>
            <p14:sldId id="1313"/>
            <p14:sldId id="1314"/>
            <p14:sldId id="1307"/>
            <p14:sldId id="1308"/>
            <p14:sldId id="1316"/>
            <p14:sldId id="1317"/>
            <p14:sldId id="1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F20346"/>
    <a:srgbClr val="C72FC7"/>
    <a:srgbClr val="00ACE2"/>
    <a:srgbClr val="F04C43"/>
    <a:srgbClr val="F04C3E"/>
    <a:srgbClr val="FFFFC5"/>
    <a:srgbClr val="FFFFA0"/>
    <a:srgbClr val="FFFF84"/>
    <a:srgbClr val="FFF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BAD81-3D61-2A49-BC98-9C679603037F}" v="1" dt="2020-07-06T23:58:53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19" autoAdjust="0"/>
    <p:restoredTop sz="95633" autoAdjust="0"/>
  </p:normalViewPr>
  <p:slideViewPr>
    <p:cSldViewPr snapToGrid="0">
      <p:cViewPr varScale="1">
        <p:scale>
          <a:sx n="63" d="100"/>
          <a:sy n="63" d="100"/>
        </p:scale>
        <p:origin x="126" y="282"/>
      </p:cViewPr>
      <p:guideLst>
        <p:guide orient="horz" pos="3238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SHIOKA TAMAKI" userId="c8d4bc5b-af77-4a00-ad1f-c8337b4bb5e1" providerId="ADAL" clId="{30BBAD81-3D61-2A49-BC98-9C679603037F}"/>
    <pc:docChg chg="modSld">
      <pc:chgData name="YOSHIOKA TAMAKI" userId="c8d4bc5b-af77-4a00-ad1f-c8337b4bb5e1" providerId="ADAL" clId="{30BBAD81-3D61-2A49-BC98-9C679603037F}" dt="2020-07-06T23:58:46.915" v="14" actId="20577"/>
      <pc:docMkLst>
        <pc:docMk/>
      </pc:docMkLst>
      <pc:sldChg chg="modSp">
        <pc:chgData name="YOSHIOKA TAMAKI" userId="c8d4bc5b-af77-4a00-ad1f-c8337b4bb5e1" providerId="ADAL" clId="{30BBAD81-3D61-2A49-BC98-9C679603037F}" dt="2020-07-06T23:58:46.915" v="14" actId="20577"/>
        <pc:sldMkLst>
          <pc:docMk/>
          <pc:sldMk cId="1011726925" sldId="265"/>
        </pc:sldMkLst>
        <pc:spChg chg="mod">
          <ac:chgData name="YOSHIOKA TAMAKI" userId="c8d4bc5b-af77-4a00-ad1f-c8337b4bb5e1" providerId="ADAL" clId="{30BBAD81-3D61-2A49-BC98-9C679603037F}" dt="2020-07-06T23:58:46.915" v="14" actId="20577"/>
          <ac:spMkLst>
            <pc:docMk/>
            <pc:sldMk cId="1011726925" sldId="265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小塚ゴシック Pr6N B" panose="020B0800000000000000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小塚ゴシック Pr6N B" panose="020B0800000000000000" pitchFamily="34" charset="-128"/>
              </a:defRPr>
            </a:lvl1pPr>
          </a:lstStyle>
          <a:p>
            <a:fld id="{C440410B-B5DF-44D5-B438-62561615F79B}" type="datetimeFigureOut">
              <a:rPr lang="ja-JP" altLang="en-US" smtClean="0"/>
              <a:pPr/>
              <a:t>2021/9/29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小塚ゴシック Pr6N B" panose="020B0800000000000000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小塚ゴシック Pr6N B" panose="020B0800000000000000" pitchFamily="34" charset="-128"/>
              </a:defRPr>
            </a:lvl1pPr>
          </a:lstStyle>
          <a:p>
            <a:fld id="{BA0F6D12-D0E5-42E3-AE9E-4CBB2451302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小塚ゴシック Pr6N B" panose="020B0800000000000000" pitchFamily="34" charset="-128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小塚ゴシック Pr6N B" panose="020B0800000000000000" pitchFamily="34" charset="-128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小塚ゴシック Pr6N B" panose="020B0800000000000000" pitchFamily="34" charset="-128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小塚ゴシック Pr6N B" panose="020B0800000000000000" pitchFamily="34" charset="-128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小塚ゴシック Pr6N B" panose="020B0800000000000000" pitchFamily="34" charset="-128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81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US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50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TRISTAN </a:t>
            </a:r>
            <a:r>
              <a:rPr kumimoji="1" lang="en-US" altLang="ja-JP" dirty="0"/>
              <a:t>3km; </a:t>
            </a:r>
            <a:r>
              <a:rPr lang="en-US" altLang="ja-JP" dirty="0"/>
              <a:t>LEP 27km; </a:t>
            </a:r>
            <a:r>
              <a:rPr kumimoji="1" lang="en-US" altLang="ja-JP" dirty="0" err="1"/>
              <a:t>SppS</a:t>
            </a:r>
            <a:r>
              <a:rPr kumimoji="1" lang="en-US" altLang="ja-JP" dirty="0"/>
              <a:t> 6.9km; </a:t>
            </a:r>
            <a:r>
              <a:rPr lang="en-US" altLang="ja-JP" dirty="0"/>
              <a:t>ISR 0.942km; HERA 6.336km; </a:t>
            </a:r>
            <a:r>
              <a:rPr kumimoji="1" lang="en-US" altLang="ja-JP" dirty="0"/>
              <a:t>PETRA 2.3km; DORIS 0.3km; SLC (</a:t>
            </a:r>
            <a:r>
              <a:rPr kumimoji="1" lang="en-US" altLang="ja-JP" dirty="0" err="1"/>
              <a:t>linac</a:t>
            </a:r>
            <a:r>
              <a:rPr kumimoji="1" lang="en-US" altLang="ja-JP" dirty="0"/>
              <a:t>) 3.2km; PEP 2.199km; SPEAR 0.234km; TEVATRON 6.3km; SSC 87.1km; ILC 50km (1 </a:t>
            </a:r>
            <a:r>
              <a:rPr kumimoji="1" lang="en-US" altLang="ja-JP" dirty="0" err="1"/>
              <a:t>TeV</a:t>
            </a:r>
            <a:r>
              <a:rPr kumimoji="1" lang="en-US" altLang="ja-JP" dirty="0"/>
              <a:t>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706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A52DEA-C08F-4B1A-AB5E-42EF9F34CCF2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6801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2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365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CCBE0E-73A2-6745-8F54-FEBE076A44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CEA09AF4-95EF-F84A-972C-0CB59C92A67D}" type="slidenum">
              <a:t>32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E79FA1F-D842-DC47-8D9C-DCAE4C7130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3C86752-C15F-EF44-B3A8-15002420BC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126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B52C890-BCBC-8445-AC56-1289F7396B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DC228965-59BA-B140-8A64-AE63C18B6477}" type="slidenum">
              <a:t>33</a:t>
            </a:fld>
            <a:endParaRPr lang="en-US"/>
          </a:p>
        </p:txBody>
      </p:sp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F40457-D7B8-8949-8E40-BDDD6E5AF3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ADC114-6077-FA46-8A8F-7078E43066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207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4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8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54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4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81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53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0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80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95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26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20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1396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72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2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8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47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47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47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2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11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901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283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70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7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3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6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3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35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2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013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52379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3185425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3390663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202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9063" y="0"/>
            <a:ext cx="15047350" cy="1604271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47087" y="1903140"/>
            <a:ext cx="13125005" cy="6909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267774" y="2767237"/>
            <a:ext cx="13125005" cy="6221798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006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167"/>
            <a:ext cx="18286413" cy="1604271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21" y="2400302"/>
            <a:ext cx="16457772" cy="6909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35007" y="3415308"/>
            <a:ext cx="16457772" cy="54006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910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小塚ゴシック Pr6N B" panose="020B0800000000000000" pitchFamily="34" charset="-128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小塚ゴシック Pr6N B" panose="020B0800000000000000" pitchFamily="34" charset="-128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52379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3185425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3390663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22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3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FPWS21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95D-1C4D-4BF7-A9DC-5AD314ABA4F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7636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167"/>
            <a:ext cx="18286413" cy="1604271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21" y="2400302"/>
            <a:ext cx="16457772" cy="6909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35007" y="3415308"/>
            <a:ext cx="16457772" cy="54006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196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9063" y="0"/>
            <a:ext cx="15047350" cy="1604271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47087" y="1903140"/>
            <a:ext cx="13125005" cy="6909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267774" y="2767237"/>
            <a:ext cx="13125005" cy="6221798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822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FPWS21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58C63-F0EA-456F-9D8A-27C26602245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9092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FPWS21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774954" y="531272"/>
            <a:ext cx="16736506" cy="161311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9599" baseline="0"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43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5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  <a:cs typeface="小塚ゴシック Pr6N B" panose="020B0800000000000000" pitchFamily="34" charset="-128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ea"/>
                <a:ea typeface="+mn-ea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ea"/>
                <a:ea typeface="+mn-ea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142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小塚ゴシック Pr6N B" panose="020B0800000000000000" pitchFamily="34" charset="-128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小塚ゴシック Pr6N B" panose="020B0800000000000000" pitchFamily="34" charset="-128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小塚ゴシック Pr6N B" panose="020B0800000000000000" pitchFamily="34" charset="-128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8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531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48" r:id="rId2"/>
    <p:sldLayoutId id="2147483675" r:id="rId3"/>
    <p:sldLayoutId id="2147483751" r:id="rId4"/>
    <p:sldLayoutId id="2147483676" r:id="rId5"/>
    <p:sldLayoutId id="2147483773" r:id="rId6"/>
    <p:sldLayoutId id="2147483752" r:id="rId7"/>
    <p:sldLayoutId id="2147483706" r:id="rId8"/>
    <p:sldLayoutId id="2147483660" r:id="rId9"/>
    <p:sldLayoutId id="2147483704" r:id="rId10"/>
    <p:sldLayoutId id="2147483671" r:id="rId11"/>
    <p:sldLayoutId id="2147483718" r:id="rId12"/>
    <p:sldLayoutId id="2147483680" r:id="rId13"/>
    <p:sldLayoutId id="2147483757" r:id="rId14"/>
    <p:sldLayoutId id="2147483691" r:id="rId15"/>
    <p:sldLayoutId id="2147483702" r:id="rId16"/>
    <p:sldLayoutId id="2147483750" r:id="rId17"/>
    <p:sldLayoutId id="2147483684" r:id="rId18"/>
    <p:sldLayoutId id="2147483749" r:id="rId19"/>
    <p:sldLayoutId id="2147483686" r:id="rId20"/>
    <p:sldLayoutId id="2147483689" r:id="rId21"/>
    <p:sldLayoutId id="2147483690" r:id="rId22"/>
    <p:sldLayoutId id="2147483682" r:id="rId23"/>
    <p:sldLayoutId id="2147483705" r:id="rId24"/>
    <p:sldLayoutId id="2147483710" r:id="rId25"/>
    <p:sldLayoutId id="2147484017" r:id="rId26"/>
    <p:sldLayoutId id="2147483712" r:id="rId27"/>
    <p:sldLayoutId id="2147483713" r:id="rId28"/>
    <p:sldLayoutId id="2147483716" r:id="rId29"/>
    <p:sldLayoutId id="2147483715" r:id="rId30"/>
    <p:sldLayoutId id="2147483735" r:id="rId31"/>
    <p:sldLayoutId id="2147483719" r:id="rId32"/>
    <p:sldLayoutId id="2147483725" r:id="rId33"/>
    <p:sldLayoutId id="2147483726" r:id="rId34"/>
    <p:sldLayoutId id="2147483727" r:id="rId35"/>
    <p:sldLayoutId id="2147483728" r:id="rId36"/>
    <p:sldLayoutId id="2147483734" r:id="rId37"/>
    <p:sldLayoutId id="2147483753" r:id="rId38"/>
    <p:sldLayoutId id="2147483756" r:id="rId39"/>
    <p:sldLayoutId id="2147483758" r:id="rId40"/>
    <p:sldLayoutId id="2147483693" r:id="rId41"/>
    <p:sldLayoutId id="2147483714" r:id="rId42"/>
    <p:sldLayoutId id="2147484020" r:id="rId43"/>
    <p:sldLayoutId id="2147484026" r:id="rId44"/>
    <p:sldLayoutId id="2147484027" r:id="rId45"/>
    <p:sldLayoutId id="2147484028" r:id="rId4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小塚ゴシック Pr6N B" panose="020B0800000000000000" pitchFamily="34" charset="-128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  <p:sldLayoutId id="2147483781" r:id="rId28"/>
    <p:sldLayoutId id="2147484024" r:id="rId29"/>
    <p:sldLayoutId id="2147484025" r:id="rId30"/>
    <p:sldLayoutId id="2147484029" r:id="rId31"/>
    <p:sldLayoutId id="2147484030" r:id="rId3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>
          <a:xfrm>
            <a:off x="5694833" y="4181062"/>
            <a:ext cx="6896746" cy="1585999"/>
          </a:xfrm>
          <a:noFill/>
        </p:spPr>
        <p:txBody>
          <a:bodyPr/>
          <a:lstStyle/>
          <a:p>
            <a:r>
              <a:rPr kumimoji="1" lang="en-US" altLang="ja-JP" sz="8000" b="1" dirty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ILC</a:t>
            </a:r>
            <a:endParaRPr kumimoji="1" lang="ja-JP" altLang="en-US" sz="8000" b="1" dirty="0"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1366342" y="8418147"/>
            <a:ext cx="15553728" cy="2657575"/>
          </a:xfrm>
        </p:spPr>
        <p:txBody>
          <a:bodyPr>
            <a:normAutofit/>
          </a:bodyPr>
          <a:lstStyle/>
          <a:p>
            <a:r>
              <a:rPr kumimoji="1" lang="en-US" altLang="ja-JP" sz="28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Flavor Physics Workshop 2021, 30 Sept. 2021</a:t>
            </a:r>
          </a:p>
          <a:p>
            <a:r>
              <a:rPr lang="en-US" altLang="ja-JP" sz="28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Masao KURIKI </a:t>
            </a:r>
          </a:p>
          <a:p>
            <a:r>
              <a:rPr lang="en-US" altLang="ja-JP" sz="28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Graduate School of advanced science and technology, Hiroshima U.</a:t>
            </a:r>
            <a:endParaRPr kumimoji="1" lang="ja-JP" altLang="en-US" sz="28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sz="6600" b="1" dirty="0">
                <a:solidFill>
                  <a:srgbClr val="00ACE2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Accelerator </a:t>
            </a:r>
            <a:r>
              <a:rPr lang="ja-JP" altLang="en-US" sz="6600" b="1" dirty="0">
                <a:solidFill>
                  <a:srgbClr val="00ACE2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 </a:t>
            </a:r>
            <a:r>
              <a:rPr lang="en-US" altLang="ja-JP" sz="6600" b="1" dirty="0" smtClean="0">
                <a:solidFill>
                  <a:srgbClr val="00ACE2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Technology</a:t>
            </a:r>
            <a:endParaRPr lang="en-US" altLang="ja-JP" sz="6600" b="1" dirty="0">
              <a:solidFill>
                <a:srgbClr val="00ACE2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楕円 14"/>
          <p:cNvSpPr/>
          <p:nvPr/>
        </p:nvSpPr>
        <p:spPr>
          <a:xfrm rot="19638775" flipH="1">
            <a:off x="13775215" y="2687138"/>
            <a:ext cx="821224" cy="1117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4" name="楕円 13"/>
          <p:cNvSpPr/>
          <p:nvPr/>
        </p:nvSpPr>
        <p:spPr>
          <a:xfrm rot="5400000" flipH="1">
            <a:off x="9278648" y="4123613"/>
            <a:ext cx="821224" cy="1117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325959" y="246956"/>
            <a:ext cx="13096238" cy="1203151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chemeClr val="accent2">
                    <a:lumMod val="75000"/>
                  </a:schemeClr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Power Consumption</a:t>
            </a:r>
            <a:endParaRPr kumimoji="1" lang="ja-JP" altLang="en-US" b="1" dirty="0">
              <a:solidFill>
                <a:schemeClr val="accent2">
                  <a:lumMod val="75000"/>
                </a:schemeClr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pPr/>
              <a:t>10</a:t>
            </a:fld>
            <a:endParaRPr lang="ja-JP" altLang="en-US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>
          <a:xfrm>
            <a:off x="3272228" y="1506035"/>
            <a:ext cx="6466132" cy="923305"/>
          </a:xfrm>
        </p:spPr>
        <p:txBody>
          <a:bodyPr>
            <a:noAutofit/>
          </a:bodyPr>
          <a:lstStyle/>
          <a:p>
            <a:r>
              <a:rPr kumimoji="1" lang="en-US" altLang="ja-JP" sz="3600" b="1" i="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Dawn of New epoch</a:t>
            </a:r>
            <a:endParaRPr kumimoji="1" lang="ja-JP" altLang="en-US" sz="3600" b="1" i="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0" name="楕円 29"/>
          <p:cNvSpPr/>
          <p:nvPr/>
        </p:nvSpPr>
        <p:spPr>
          <a:xfrm>
            <a:off x="9689260" y="2358845"/>
            <a:ext cx="3735547" cy="349933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1" name="楕円 30"/>
          <p:cNvSpPr/>
          <p:nvPr/>
        </p:nvSpPr>
        <p:spPr>
          <a:xfrm>
            <a:off x="13424807" y="2358845"/>
            <a:ext cx="3735547" cy="3499338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2" name="楕円 31"/>
          <p:cNvSpPr/>
          <p:nvPr/>
        </p:nvSpPr>
        <p:spPr>
          <a:xfrm>
            <a:off x="9565244" y="4038174"/>
            <a:ext cx="260578" cy="250031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4" name="楕円 33"/>
          <p:cNvSpPr/>
          <p:nvPr/>
        </p:nvSpPr>
        <p:spPr>
          <a:xfrm>
            <a:off x="17023792" y="4038173"/>
            <a:ext cx="280247" cy="2500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V="1">
            <a:off x="10223301" y="6876270"/>
            <a:ext cx="6944176" cy="2971800"/>
          </a:xfrm>
          <a:prstGeom prst="line">
            <a:avLst/>
          </a:prstGeom>
          <a:ln w="762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楕円 36"/>
          <p:cNvSpPr/>
          <p:nvPr/>
        </p:nvSpPr>
        <p:spPr>
          <a:xfrm>
            <a:off x="10205716" y="9637056"/>
            <a:ext cx="298938" cy="281354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8" name="楕円 37"/>
          <p:cNvSpPr/>
          <p:nvPr/>
        </p:nvSpPr>
        <p:spPr>
          <a:xfrm>
            <a:off x="17005101" y="6728159"/>
            <a:ext cx="298938" cy="28135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82CFDCC-7133-42E4-A265-A17E98BE565B}"/>
              </a:ext>
            </a:extLst>
          </p:cNvPr>
          <p:cNvSpPr/>
          <p:nvPr/>
        </p:nvSpPr>
        <p:spPr>
          <a:xfrm>
            <a:off x="3117105" y="423716"/>
            <a:ext cx="849630" cy="849630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4000" dirty="0">
              <a:solidFill>
                <a:srgbClr val="FFFFFF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プレースホルダー 10"/>
              <p:cNvSpPr txBox="1">
                <a:spLocks/>
              </p:cNvSpPr>
              <p:nvPr/>
            </p:nvSpPr>
            <p:spPr>
              <a:xfrm>
                <a:off x="411734" y="6728159"/>
                <a:ext cx="8217388" cy="3472592"/>
              </a:xfrm>
              <a:prstGeom prst="rect">
                <a:avLst/>
              </a:prstGeom>
            </p:spPr>
            <p:txBody>
              <a:bodyPr vert="horz" lIns="163275" tIns="81638" rIns="163275" bIns="81638" rtlCol="0">
                <a:normAutofit/>
              </a:bodyPr>
              <a:lstStyle>
                <a:lvl1pPr marL="0" indent="0" algn="l" defTabSz="1632753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326612" indent="-510235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941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317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693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70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446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822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199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3200" b="1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Linear Collider</a:t>
                </a:r>
              </a:p>
              <a:p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1</a:t>
                </a:r>
                <a:r>
                  <a:rPr lang="en-US" altLang="ja-JP" sz="3200" dirty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. Beam is </a:t>
                </a:r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accelerated and damped.</a:t>
                </a:r>
                <a:endParaRPr lang="en-US" altLang="ja-JP" sz="32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  <a:p>
                <a:r>
                  <a:rPr lang="en-US" altLang="ja-JP" sz="3200" dirty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2. </a:t>
                </a:r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Power is also linear to the beam power.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𝑤𝑎𝑙𝑙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𝐼𝐸</m:t>
                          </m:r>
                        </m:den>
                      </m:f>
                      <m:r>
                        <a:rPr lang="en-US" altLang="ja-JP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altLang="ja-JP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altLang="ja-JP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𝑜𝑡h𝑒𝑟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𝐼𝐸</m:t>
                          </m:r>
                        </m:den>
                      </m:f>
                    </m:oMath>
                  </m:oMathPara>
                </a14:m>
                <a:endParaRPr lang="ja-JP" altLang="en-US" sz="32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</p:txBody>
          </p:sp>
        </mc:Choice>
        <mc:Fallback>
          <p:sp>
            <p:nvSpPr>
              <p:cNvPr id="17" name="テキスト プレースホルダー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34" y="6728159"/>
                <a:ext cx="8217388" cy="3472592"/>
              </a:xfrm>
              <a:prstGeom prst="rect">
                <a:avLst/>
              </a:prstGeom>
              <a:blipFill>
                <a:blip r:embed="rId2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プレースホルダー 10"/>
              <p:cNvSpPr txBox="1">
                <a:spLocks/>
              </p:cNvSpPr>
              <p:nvPr/>
            </p:nvSpPr>
            <p:spPr>
              <a:xfrm>
                <a:off x="411734" y="2421192"/>
                <a:ext cx="9072805" cy="4094841"/>
              </a:xfrm>
              <a:prstGeom prst="rect">
                <a:avLst/>
              </a:prstGeom>
            </p:spPr>
            <p:txBody>
              <a:bodyPr vert="horz" lIns="163275" tIns="81638" rIns="163275" bIns="81638" rtlCol="0">
                <a:normAutofit lnSpcReduction="10000"/>
              </a:bodyPr>
              <a:lstStyle>
                <a:lvl1pPr marL="0" indent="0" algn="l" defTabSz="1632753" rtl="0" eaLnBrk="1" latinLnBrk="0" hangingPunct="1">
                  <a:lnSpc>
                    <a:spcPct val="12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kumimoji="1" sz="2400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326612" indent="-510235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5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040941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857317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73693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490070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306446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122822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939199" indent="-408188" algn="l" defTabSz="163275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3200" b="1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Ring Collider</a:t>
                </a:r>
              </a:p>
              <a:p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1</a:t>
                </a:r>
                <a:r>
                  <a:rPr lang="en-US" altLang="ja-JP" sz="3200" dirty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. </a:t>
                </a:r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Beam is circulating. </a:t>
                </a:r>
                <a:endParaRPr lang="en-US" altLang="ja-JP" sz="32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  <a:p>
                <a:r>
                  <a:rPr lang="en-US" altLang="ja-JP" sz="3200" dirty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2. </a:t>
                </a:r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Lost beam is provided by injector.</a:t>
                </a:r>
              </a:p>
              <a:p>
                <a:r>
                  <a:rPr lang="en-US" altLang="ja-JP" sz="3200" dirty="0" smtClean="0"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3. Additional power by SR.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</a:rPr>
                                <m:t>𝑤𝑎𝑙𝑙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𝐼𝐸</m:t>
                          </m:r>
                        </m:den>
                      </m:f>
                      <m:r>
                        <a:rPr lang="en-US" altLang="ja-JP" sz="32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altLang="ja-JP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l-GR" altLang="ja-JP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l-GR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  <m:r>
                            <a:rPr lang="en-US" altLang="ja-JP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ja-JP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𝑜𝑡h𝑒𝑟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𝐼𝐸</m:t>
                              </m:r>
                            </m:den>
                          </m:f>
                          <m:r>
                            <a:rPr lang="en-US" altLang="ja-JP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f>
                            <m:fPr>
                              <m:ctrlPr>
                                <a:rPr lang="en-US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altLang="ja-JP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ja-JP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ja-JP" alt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altLang="ja-JP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ja-JP" sz="32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  <a:p>
                <a:endParaRPr lang="en-US" altLang="ja-JP" sz="32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</p:txBody>
          </p:sp>
        </mc:Choice>
        <mc:Fallback xmlns="">
          <p:sp>
            <p:nvSpPr>
              <p:cNvPr id="22" name="テキスト プレースホルダー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34" y="2421192"/>
                <a:ext cx="9072805" cy="4094841"/>
              </a:xfrm>
              <a:prstGeom prst="rect">
                <a:avLst/>
              </a:prstGeom>
              <a:blipFill>
                <a:blip r:embed="rId3"/>
                <a:stretch>
                  <a:fillRect l="-941" t="-8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/>
          <p:cNvGrpSpPr/>
          <p:nvPr/>
        </p:nvGrpSpPr>
        <p:grpSpPr>
          <a:xfrm>
            <a:off x="3604939" y="5157011"/>
            <a:ext cx="1192335" cy="4691060"/>
            <a:chOff x="3566161" y="4590083"/>
            <a:chExt cx="1192335" cy="4691060"/>
          </a:xfrm>
        </p:grpSpPr>
        <p:sp>
          <p:nvSpPr>
            <p:cNvPr id="3" name="正方形/長方形 2"/>
            <p:cNvSpPr/>
            <p:nvPr/>
          </p:nvSpPr>
          <p:spPr>
            <a:xfrm>
              <a:off x="3566161" y="4590083"/>
              <a:ext cx="1015228" cy="1475437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204803" y="8485633"/>
              <a:ext cx="553693" cy="795510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6366926" y="5233343"/>
            <a:ext cx="1149442" cy="12496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8743659"/>
      </p:ext>
    </p:extLst>
  </p:cSld>
  <p:clrMapOvr>
    <a:masterClrMapping/>
  </p:clrMapOvr>
  <p:transition spd="slow" advTm="80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45073E-6 3.7037E-7 C 2.45073E-6 -0.09491 0.04566 -0.17207 0.102 -0.17207 C 0.15826 -0.17207 0.20401 -0.09491 0.20401 3.7037E-7 C 0.20401 0.09537 0.15826 0.17207 0.102 0.17207 C 0.04566 0.17207 2.45073E-6 0.09537 2.45073E-6 3.7037E-7 Z " pathEditMode="relative" rAng="16200000" ptsTypes="AAAAA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1444E-5 -0.00046 C -3.14437E-6 0.0963 -0.04583 0.17515 -0.102 0.17515 C -0.1586 0.17515 -0.20462 0.09599 -0.20453 -0.00046 C -0.20462 -0.09753 -0.1586 -0.17577 -0.10226 -0.17577 C -0.04583 -0.17577 -3.14437E-6 -0.09738 -8.31444E-5 -0.00046 Z " pathEditMode="relative" rAng="5400000" ptsTypes="AAAAA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18" y="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96901E-7 2.83951E-6 L -2.96901E-7 -0.2177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78488E-6 3.33333E-6 L 0.1106 -0.1149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0" y="-5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50"/>
                            </p:stCondLst>
                            <p:childTnLst>
                              <p:par>
                                <p:cTn id="25" presetID="42" presetClass="path" presetSubtype="0" repeatCount="indefinite" accel="25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79529E-6 -2.96296E-6 L 0.19472 -0.1452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2" y="-72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25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6582E-6 -2.59259E-6 L -0.1771 0.138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5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7" grpId="0"/>
      <p:bldP spid="5" grpId="0"/>
      <p:bldP spid="9" grpId="0" build="p"/>
      <p:bldP spid="32" grpId="0" animBg="1"/>
      <p:bldP spid="34" grpId="0" animBg="1"/>
      <p:bldP spid="37" grpId="0" animBg="1"/>
      <p:bldP spid="38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線コネクタ 11"/>
          <p:cNvCxnSpPr/>
          <p:nvPr/>
        </p:nvCxnSpPr>
        <p:spPr>
          <a:xfrm>
            <a:off x="7144182" y="2758440"/>
            <a:ext cx="0" cy="652272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0603662" y="2865120"/>
            <a:ext cx="0" cy="652272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4096182" y="2743200"/>
            <a:ext cx="0" cy="652272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20346"/>
                </a:solidFill>
              </a:rPr>
              <a:t>Energy evolution of accelerator </a:t>
            </a:r>
            <a:endParaRPr kumimoji="1" lang="ja-JP" altLang="en-US" dirty="0">
              <a:solidFill>
                <a:srgbClr val="F2034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>
          <a:xfrm>
            <a:off x="3166542" y="1543100"/>
            <a:ext cx="14329592" cy="103246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Obstacle and breakthrough</a:t>
            </a:r>
            <a:endParaRPr kumimoji="1" lang="ja-JP" altLang="en-US" sz="3200" dirty="0"/>
          </a:p>
        </p:txBody>
      </p:sp>
      <p:sp>
        <p:nvSpPr>
          <p:cNvPr id="6" name="右矢印 5"/>
          <p:cNvSpPr/>
          <p:nvPr/>
        </p:nvSpPr>
        <p:spPr>
          <a:xfrm>
            <a:off x="895782" y="4942729"/>
            <a:ext cx="3200400" cy="822960"/>
          </a:xfrm>
          <a:prstGeom prst="rightArrow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DC accelerator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895782" y="5998464"/>
            <a:ext cx="6248400" cy="822960"/>
          </a:xfrm>
          <a:prstGeom prst="rightArrow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RF accelerator </a:t>
            </a:r>
            <a:br>
              <a:rPr lang="en-US" altLang="ja-JP" dirty="0" smtClean="0">
                <a:solidFill>
                  <a:srgbClr val="002060"/>
                </a:solidFill>
              </a:rPr>
            </a:br>
            <a:r>
              <a:rPr lang="en-US" altLang="ja-JP" dirty="0" smtClean="0">
                <a:solidFill>
                  <a:srgbClr val="002060"/>
                </a:solidFill>
              </a:rPr>
              <a:t>+ Fixed Target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895782" y="6893449"/>
            <a:ext cx="9741738" cy="822960"/>
          </a:xfrm>
          <a:prstGeom prst="rightArrow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Ring Collider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895782" y="7711440"/>
            <a:ext cx="14679498" cy="822960"/>
          </a:xfrm>
          <a:prstGeom prst="rightArrow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Linear Collider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68040" y="9463858"/>
            <a:ext cx="1483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20MeV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746949" y="9466004"/>
            <a:ext cx="200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200GeV*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88335" y="9480428"/>
            <a:ext cx="193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600MeV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029358" y="653186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(*)the number is for </a:t>
            </a:r>
            <a:r>
              <a:rPr kumimoji="1" lang="en-US" altLang="ja-JP" sz="2400" dirty="0" err="1" smtClean="0"/>
              <a:t>e+e</a:t>
            </a:r>
            <a:r>
              <a:rPr kumimoji="1" lang="en-US" altLang="ja-JP" sz="2400" dirty="0" smtClean="0"/>
              <a:t>- collider.</a:t>
            </a:r>
            <a:endParaRPr kumimoji="1" lang="ja-JP" altLang="en-US" sz="2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2203374" y="3072534"/>
            <a:ext cx="3785616" cy="141314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rgbClr val="F20346"/>
                </a:solidFill>
              </a:rPr>
              <a:t>Invention of </a:t>
            </a:r>
          </a:p>
          <a:p>
            <a:pPr algn="ctr"/>
            <a:r>
              <a:rPr lang="en-US" altLang="ja-JP" dirty="0" smtClean="0">
                <a:solidFill>
                  <a:srgbClr val="F20346"/>
                </a:solidFill>
              </a:rPr>
              <a:t>RF accelerator</a:t>
            </a:r>
            <a:endParaRPr kumimoji="1" lang="ja-JP" altLang="en-US" dirty="0">
              <a:solidFill>
                <a:srgbClr val="F20346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255135" y="4527954"/>
            <a:ext cx="3470959" cy="141314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rgbClr val="F20346"/>
                </a:solidFill>
              </a:rPr>
              <a:t>Invention of </a:t>
            </a:r>
          </a:p>
          <a:p>
            <a:pPr algn="ctr"/>
            <a:r>
              <a:rPr lang="en-US" altLang="ja-JP" dirty="0" smtClean="0">
                <a:solidFill>
                  <a:srgbClr val="F20346"/>
                </a:solidFill>
              </a:rPr>
              <a:t>Collider</a:t>
            </a:r>
            <a:endParaRPr kumimoji="1" lang="ja-JP" altLang="en-US" dirty="0">
              <a:solidFill>
                <a:srgbClr val="F20346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8868636" y="5415140"/>
            <a:ext cx="3478481" cy="141314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 smtClean="0">
                <a:solidFill>
                  <a:srgbClr val="F20346"/>
                </a:solidFill>
              </a:rPr>
              <a:t>Invention of </a:t>
            </a:r>
          </a:p>
          <a:p>
            <a:pPr algn="ctr"/>
            <a:r>
              <a:rPr lang="en-US" altLang="ja-JP" dirty="0" smtClean="0">
                <a:solidFill>
                  <a:srgbClr val="F20346"/>
                </a:solidFill>
              </a:rPr>
              <a:t>Linear Collider</a:t>
            </a:r>
            <a:endParaRPr kumimoji="1" lang="ja-JP" altLang="en-US" dirty="0">
              <a:solidFill>
                <a:srgbClr val="F20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Linear Collider</a:t>
            </a:r>
            <a:br>
              <a:rPr kumimoji="1" lang="en-US" altLang="ja-JP" b="1" dirty="0" smtClean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</a:br>
            <a:r>
              <a:rPr lang="en-US" altLang="ja-JP" b="1" dirty="0" smtClean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Design Concept</a:t>
            </a:r>
            <a:endParaRPr kumimoji="1" lang="ja-JP" altLang="en-US" b="1" dirty="0"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smtClean="0"/>
              <a:t>Linear Collider </a:t>
            </a:r>
            <a:r>
              <a:rPr lang="en-US" altLang="ja-JP" dirty="0" smtClean="0"/>
              <a:t>character is quite different from that of ring colliders. 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3" name="Picture 4" descr="キヤノンエコロジーインダストリー株式会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" y="5412675"/>
            <a:ext cx="8011639" cy="48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プレースホルダー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b="710"/>
          <a:stretch/>
        </p:blipFill>
        <p:spPr>
          <a:xfrm>
            <a:off x="0" y="2329015"/>
            <a:ext cx="7992691" cy="4517073"/>
          </a:xfrm>
          <a:prstGeom prst="rect">
            <a:avLst/>
          </a:prstGeom>
        </p:spPr>
      </p:pic>
      <p:pic>
        <p:nvPicPr>
          <p:cNvPr id="11" name="図プレースホルダー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3071" r="10349" b="-236"/>
          <a:stretch/>
        </p:blipFill>
        <p:spPr>
          <a:xfrm>
            <a:off x="0" y="0"/>
            <a:ext cx="5065486" cy="3352799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80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F5009D"/>
                </a:solidFill>
                <a:latin typeface="Rounded Mgen+ 2cp bold" panose="020B0502020203020207" pitchFamily="34" charset="-128"/>
                <a:ea typeface="Rounded Mgen+ 2cp bold" panose="020B0502020203020207" pitchFamily="34" charset="-128"/>
                <a:cs typeface="Rounded Mgen+ 2cp bold" panose="020B0502020203020207" pitchFamily="34" charset="-128"/>
              </a:rPr>
              <a:t>Pros and Cons of linear collider</a:t>
            </a:r>
            <a:endParaRPr kumimoji="1" lang="ja-JP" altLang="en-US" b="1" dirty="0">
              <a:solidFill>
                <a:srgbClr val="F5009D"/>
              </a:solidFill>
              <a:latin typeface="Rounded Mgen+ 2cp bold" panose="020B0502020203020207" pitchFamily="34" charset="-128"/>
              <a:ea typeface="Rounded Mgen+ 2cp bold" panose="020B0502020203020207" pitchFamily="34" charset="-128"/>
              <a:cs typeface="Rounded Mgen+ 2cp bold" panose="020B0502020203020207" pitchFamily="34" charset="-128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4563213-B497-1043-B489-DADDED97BDDF}"/>
              </a:ext>
            </a:extLst>
          </p:cNvPr>
          <p:cNvSpPr/>
          <p:nvPr/>
        </p:nvSpPr>
        <p:spPr>
          <a:xfrm>
            <a:off x="1871570" y="2700314"/>
            <a:ext cx="1392265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ja-JP" sz="4200" b="1" dirty="0">
                <a:solidFill>
                  <a:srgbClr val="F5009D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Pros</a:t>
            </a:r>
            <a:endParaRPr lang="ja-JP" altLang="en-US" sz="4200" b="1" dirty="0">
              <a:solidFill>
                <a:srgbClr val="F5009D"/>
              </a:solidFill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F5009D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No energy loss by synchrotron radiation. </a:t>
            </a:r>
            <a:endParaRPr lang="ja-JP" altLang="en-US" sz="3600" b="1" dirty="0">
              <a:solidFill>
                <a:srgbClr val="F5009D"/>
              </a:solidFill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F5009D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The beam can be polarized. </a:t>
            </a:r>
            <a:endParaRPr lang="ja-JP" altLang="en-US" sz="3600" b="1" dirty="0">
              <a:solidFill>
                <a:srgbClr val="F5009D"/>
              </a:solidFill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F5009D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Strong against the beam-beam effect, because we don’t care about the beam after collision.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ja-JP" altLang="en-US" sz="3600" b="1" dirty="0">
              <a:solidFill>
                <a:schemeClr val="accent4">
                  <a:lumMod val="50000"/>
                </a:schemeClr>
              </a:solidFill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  <a:p>
            <a:pPr latinLnBrk="0"/>
            <a:r>
              <a:rPr lang="en-US" altLang="ja-JP" sz="4200" b="1" dirty="0">
                <a:solidFill>
                  <a:schemeClr val="accent4">
                    <a:lumMod val="50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Cons</a:t>
            </a:r>
            <a:endParaRPr lang="ja-JP" altLang="en-US" sz="4200" b="1" dirty="0">
              <a:solidFill>
                <a:schemeClr val="accent4">
                  <a:lumMod val="50000"/>
                </a:schemeClr>
              </a:solidFill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chemeClr val="accent4">
                    <a:lumMod val="50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The beam power can’t be high, otherwise the electricity could be huge.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chemeClr val="accent4">
                    <a:lumMod val="50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Need a high gradient, otherwise the length could be humongous. </a:t>
            </a:r>
            <a:endParaRPr lang="ja-JP" altLang="en-US" sz="3600" b="1" dirty="0">
              <a:solidFill>
                <a:schemeClr val="accent4">
                  <a:lumMod val="50000"/>
                </a:schemeClr>
              </a:solidFill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75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178942-CD3C-E746-A784-5C77495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066" y="160311"/>
            <a:ext cx="13716000" cy="1604271"/>
          </a:xfrm>
        </p:spPr>
        <p:txBody>
          <a:bodyPr>
            <a:normAutofit/>
          </a:bodyPr>
          <a:lstStyle/>
          <a:p>
            <a:pPr algn="ctr"/>
            <a:r>
              <a:rPr lang="en-US" altLang="ja-JP" sz="5400" dirty="0">
                <a:solidFill>
                  <a:srgbClr val="F5009D"/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Luminosity Gain for LC</a:t>
            </a:r>
            <a:endParaRPr lang="ja-JP" altLang="en-US" sz="5400" dirty="0">
              <a:solidFill>
                <a:srgbClr val="F5009D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82602C-826E-9F4B-8DB9-B4235CF8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931" y="1378700"/>
            <a:ext cx="13542269" cy="1687743"/>
          </a:xfrm>
        </p:spPr>
        <p:txBody>
          <a:bodyPr>
            <a:noAutofit/>
          </a:bodyPr>
          <a:lstStyle/>
          <a:p>
            <a:endParaRPr lang="en-US" altLang="ja-JP" sz="3600" dirty="0">
              <a:solidFill>
                <a:srgbClr val="002060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A high luminosity with a limited beam power is a key of LC.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F4473BC-7F93-534A-B889-98F77AFCC35B}"/>
                  </a:ext>
                </a:extLst>
              </p:cNvPr>
              <p:cNvSpPr/>
              <p:nvPr/>
            </p:nvSpPr>
            <p:spPr>
              <a:xfrm>
                <a:off x="6874955" y="4368305"/>
                <a:ext cx="3486083" cy="1781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altLang="ja-JP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altLang="ja-JP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480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F4473BC-7F93-534A-B889-98F77AFCC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955" y="4368305"/>
                <a:ext cx="3486083" cy="1781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円/楕円 11">
            <a:extLst>
              <a:ext uri="{FF2B5EF4-FFF2-40B4-BE49-F238E27FC236}">
                <a16:creationId xmlns:a16="http://schemas.microsoft.com/office/drawing/2014/main" id="{54BDF00B-8886-B14D-A8EC-3EBDE0333772}"/>
              </a:ext>
            </a:extLst>
          </p:cNvPr>
          <p:cNvSpPr/>
          <p:nvPr/>
        </p:nvSpPr>
        <p:spPr>
          <a:xfrm>
            <a:off x="8171099" y="4368305"/>
            <a:ext cx="2284067" cy="91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DEFD5C90-74B2-0F49-9A82-D78B5BB1DEA8}"/>
              </a:ext>
            </a:extLst>
          </p:cNvPr>
          <p:cNvSpPr/>
          <p:nvPr/>
        </p:nvSpPr>
        <p:spPr>
          <a:xfrm>
            <a:off x="8495135" y="5360150"/>
            <a:ext cx="2284067" cy="91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8950419-C29D-EC48-A0F3-EF4846E4CA62}"/>
              </a:ext>
            </a:extLst>
          </p:cNvPr>
          <p:cNvSpPr/>
          <p:nvPr/>
        </p:nvSpPr>
        <p:spPr>
          <a:xfrm>
            <a:off x="11195434" y="3415308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Suppress for </a:t>
            </a:r>
            <a:b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</a:br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saving electricity</a:t>
            </a:r>
            <a:endParaRPr lang="ja-JP" altLang="en-US" sz="3600" dirty="0">
              <a:solidFill>
                <a:srgbClr val="002060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816D3D-455D-BA4E-9397-D070BB0B53E0}"/>
              </a:ext>
            </a:extLst>
          </p:cNvPr>
          <p:cNvSpPr/>
          <p:nvPr/>
        </p:nvSpPr>
        <p:spPr>
          <a:xfrm>
            <a:off x="2780680" y="5140448"/>
            <a:ext cx="4157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Minimize for </a:t>
            </a:r>
            <a:b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</a:br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larger luminosity.</a:t>
            </a:r>
            <a:endParaRPr lang="ja-JP" altLang="en-US" sz="3600" dirty="0">
              <a:solidFill>
                <a:srgbClr val="002060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554474" y="6758629"/>
            <a:ext cx="5715000" cy="3345160"/>
            <a:chOff x="2554474" y="6758629"/>
            <a:chExt cx="5715000" cy="334516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E43AAD-7F8F-8B48-8C2E-A439A9376178}"/>
                </a:ext>
              </a:extLst>
            </p:cNvPr>
            <p:cNvSpPr txBox="1"/>
            <p:nvPr/>
          </p:nvSpPr>
          <p:spPr>
            <a:xfrm>
              <a:off x="3634594" y="6758629"/>
              <a:ext cx="4536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>
                  <a:solidFill>
                    <a:srgbClr val="002060"/>
                  </a:solidFill>
                  <a:latin typeface="Rounded Mgen+ 1c bold" panose="020B0502020203020207" pitchFamily="34" charset="-128"/>
                  <a:ea typeface="Rounded Mgen+ 1c bold" panose="020B0502020203020207" pitchFamily="34" charset="-128"/>
                  <a:cs typeface="Rounded Mgen+ 1c bold" panose="020B0502020203020207" pitchFamily="34" charset="-128"/>
                </a:rPr>
                <a:t>Ring</a:t>
              </a:r>
              <a:r>
                <a:rPr lang="ja-JP" altLang="en-US" sz="3600" b="1">
                  <a:solidFill>
                    <a:srgbClr val="002060"/>
                  </a:solidFill>
                  <a:latin typeface="Rounded Mgen+ 1c bold" panose="020B0502020203020207" pitchFamily="34" charset="-128"/>
                  <a:ea typeface="Rounded Mgen+ 1c bold" panose="020B0502020203020207" pitchFamily="34" charset="-128"/>
                  <a:cs typeface="Rounded Mgen+ 1c bold" panose="020B0502020203020207" pitchFamily="34" charset="-128"/>
                </a:rPr>
                <a:t> </a:t>
              </a:r>
              <a:r>
                <a:rPr lang="en-US" altLang="ja-JP" sz="3600" b="1" dirty="0">
                  <a:solidFill>
                    <a:srgbClr val="002060"/>
                  </a:solidFill>
                  <a:latin typeface="Rounded Mgen+ 1c bold" panose="020B0502020203020207" pitchFamily="34" charset="-128"/>
                  <a:ea typeface="Rounded Mgen+ 1c bold" panose="020B0502020203020207" pitchFamily="34" charset="-128"/>
                  <a:cs typeface="Rounded Mgen+ 1c bold" panose="020B0502020203020207" pitchFamily="34" charset="-128"/>
                </a:rPr>
                <a:t>Collider</a:t>
              </a: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DE034DEE-821C-F84D-86A0-1D07F1B8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4474" y="7608239"/>
              <a:ext cx="5715000" cy="2495550"/>
            </a:xfrm>
            <a:prstGeom prst="rect">
              <a:avLst/>
            </a:prstGeom>
          </p:spPr>
        </p:pic>
      </p:grpSp>
      <p:grpSp>
        <p:nvGrpSpPr>
          <p:cNvPr id="7" name="グループ化 6"/>
          <p:cNvGrpSpPr/>
          <p:nvPr/>
        </p:nvGrpSpPr>
        <p:grpSpPr>
          <a:xfrm>
            <a:off x="9654196" y="6780841"/>
            <a:ext cx="5537682" cy="3342487"/>
            <a:chOff x="9654196" y="6780841"/>
            <a:chExt cx="5537682" cy="3342487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66E1383E-7809-FB41-A2B0-070F7DD77948}"/>
                </a:ext>
              </a:extLst>
            </p:cNvPr>
            <p:cNvSpPr txBox="1"/>
            <p:nvPr/>
          </p:nvSpPr>
          <p:spPr>
            <a:xfrm>
              <a:off x="10154785" y="6780841"/>
              <a:ext cx="4536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>
                  <a:solidFill>
                    <a:srgbClr val="002060"/>
                  </a:solidFill>
                  <a:latin typeface="Rounded Mgen+ 1c bold" panose="020B0502020203020207" pitchFamily="34" charset="-128"/>
                  <a:ea typeface="Rounded Mgen+ 1c bold" panose="020B0502020203020207" pitchFamily="34" charset="-128"/>
                  <a:cs typeface="Rounded Mgen+ 1c bold" panose="020B0502020203020207" pitchFamily="34" charset="-128"/>
                </a:rPr>
                <a:t>Linear </a:t>
              </a:r>
              <a:r>
                <a:rPr lang="ja-JP" altLang="en-US" sz="3600" b="1">
                  <a:solidFill>
                    <a:srgbClr val="002060"/>
                  </a:solidFill>
                  <a:latin typeface="Rounded Mgen+ 1c bold" panose="020B0502020203020207" pitchFamily="34" charset="-128"/>
                  <a:ea typeface="Rounded Mgen+ 1c bold" panose="020B0502020203020207" pitchFamily="34" charset="-128"/>
                  <a:cs typeface="Rounded Mgen+ 1c bold" panose="020B0502020203020207" pitchFamily="34" charset="-128"/>
                </a:rPr>
                <a:t> </a:t>
              </a:r>
              <a:r>
                <a:rPr lang="en-US" altLang="ja-JP" sz="3600" b="1" dirty="0">
                  <a:solidFill>
                    <a:srgbClr val="002060"/>
                  </a:solidFill>
                  <a:latin typeface="Rounded Mgen+ 1c bold" panose="020B0502020203020207" pitchFamily="34" charset="-128"/>
                  <a:ea typeface="Rounded Mgen+ 1c bold" panose="020B0502020203020207" pitchFamily="34" charset="-128"/>
                  <a:cs typeface="Rounded Mgen+ 1c bold" panose="020B0502020203020207" pitchFamily="34" charset="-128"/>
                </a:rPr>
                <a:t>Collider</a:t>
              </a: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99E0CCB-B01B-314C-8E8A-61D489343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025" t="32832" r="18187" b="22377"/>
            <a:stretch/>
          </p:blipFill>
          <p:spPr>
            <a:xfrm>
              <a:off x="9654196" y="7627778"/>
              <a:ext cx="5537682" cy="2495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1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ローチャート: データ 5"/>
          <p:cNvSpPr/>
          <p:nvPr/>
        </p:nvSpPr>
        <p:spPr>
          <a:xfrm>
            <a:off x="10359232" y="2984962"/>
            <a:ext cx="5408666" cy="1133856"/>
          </a:xfrm>
          <a:prstGeom prst="flowChartInputOutput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42D169BE-A110-A447-9945-82CAECF3DC36}"/>
              </a:ext>
            </a:extLst>
          </p:cNvPr>
          <p:cNvSpPr/>
          <p:nvPr/>
        </p:nvSpPr>
        <p:spPr>
          <a:xfrm>
            <a:off x="2609730" y="7141935"/>
            <a:ext cx="898418" cy="252447"/>
          </a:xfrm>
          <a:custGeom>
            <a:avLst/>
            <a:gdLst>
              <a:gd name="connsiteX0" fmla="*/ 0 w 1366221"/>
              <a:gd name="connsiteY0" fmla="*/ 215153 h 279699"/>
              <a:gd name="connsiteX1" fmla="*/ 43031 w 1366221"/>
              <a:gd name="connsiteY1" fmla="*/ 118334 h 279699"/>
              <a:gd name="connsiteX2" fmla="*/ 64546 w 1366221"/>
              <a:gd name="connsiteY2" fmla="*/ 86061 h 279699"/>
              <a:gd name="connsiteX3" fmla="*/ 129092 w 1366221"/>
              <a:gd name="connsiteY3" fmla="*/ 64546 h 279699"/>
              <a:gd name="connsiteX4" fmla="*/ 161365 w 1366221"/>
              <a:gd name="connsiteY4" fmla="*/ 53788 h 279699"/>
              <a:gd name="connsiteX5" fmla="*/ 215153 w 1366221"/>
              <a:gd name="connsiteY5" fmla="*/ 64546 h 279699"/>
              <a:gd name="connsiteX6" fmla="*/ 236668 w 1366221"/>
              <a:gd name="connsiteY6" fmla="*/ 129092 h 279699"/>
              <a:gd name="connsiteX7" fmla="*/ 247426 w 1366221"/>
              <a:gd name="connsiteY7" fmla="*/ 161365 h 279699"/>
              <a:gd name="connsiteX8" fmla="*/ 258184 w 1366221"/>
              <a:gd name="connsiteY8" fmla="*/ 193637 h 279699"/>
              <a:gd name="connsiteX9" fmla="*/ 322729 w 1366221"/>
              <a:gd name="connsiteY9" fmla="*/ 236668 h 279699"/>
              <a:gd name="connsiteX10" fmla="*/ 365760 w 1366221"/>
              <a:gd name="connsiteY10" fmla="*/ 225910 h 279699"/>
              <a:gd name="connsiteX11" fmla="*/ 387275 w 1366221"/>
              <a:gd name="connsiteY11" fmla="*/ 193637 h 279699"/>
              <a:gd name="connsiteX12" fmla="*/ 408791 w 1366221"/>
              <a:gd name="connsiteY12" fmla="*/ 107576 h 279699"/>
              <a:gd name="connsiteX13" fmla="*/ 430306 w 1366221"/>
              <a:gd name="connsiteY13" fmla="*/ 43030 h 279699"/>
              <a:gd name="connsiteX14" fmla="*/ 441064 w 1366221"/>
              <a:gd name="connsiteY14" fmla="*/ 10757 h 279699"/>
              <a:gd name="connsiteX15" fmla="*/ 473336 w 1366221"/>
              <a:gd name="connsiteY15" fmla="*/ 0 h 279699"/>
              <a:gd name="connsiteX16" fmla="*/ 505609 w 1366221"/>
              <a:gd name="connsiteY16" fmla="*/ 21515 h 279699"/>
              <a:gd name="connsiteX17" fmla="*/ 527125 w 1366221"/>
              <a:gd name="connsiteY17" fmla="*/ 43030 h 279699"/>
              <a:gd name="connsiteX18" fmla="*/ 570155 w 1366221"/>
              <a:gd name="connsiteY18" fmla="*/ 139849 h 279699"/>
              <a:gd name="connsiteX19" fmla="*/ 580913 w 1366221"/>
              <a:gd name="connsiteY19" fmla="*/ 193637 h 279699"/>
              <a:gd name="connsiteX20" fmla="*/ 591671 w 1366221"/>
              <a:gd name="connsiteY20" fmla="*/ 236668 h 279699"/>
              <a:gd name="connsiteX21" fmla="*/ 623944 w 1366221"/>
              <a:gd name="connsiteY21" fmla="*/ 247426 h 279699"/>
              <a:gd name="connsiteX22" fmla="*/ 666974 w 1366221"/>
              <a:gd name="connsiteY22" fmla="*/ 193637 h 279699"/>
              <a:gd name="connsiteX23" fmla="*/ 720762 w 1366221"/>
              <a:gd name="connsiteY23" fmla="*/ 139849 h 279699"/>
              <a:gd name="connsiteX24" fmla="*/ 796066 w 1366221"/>
              <a:gd name="connsiteY24" fmla="*/ 64546 h 279699"/>
              <a:gd name="connsiteX25" fmla="*/ 817581 w 1366221"/>
              <a:gd name="connsiteY25" fmla="*/ 96819 h 279699"/>
              <a:gd name="connsiteX26" fmla="*/ 871369 w 1366221"/>
              <a:gd name="connsiteY26" fmla="*/ 204395 h 279699"/>
              <a:gd name="connsiteX27" fmla="*/ 903642 w 1366221"/>
              <a:gd name="connsiteY27" fmla="*/ 215153 h 279699"/>
              <a:gd name="connsiteX28" fmla="*/ 978946 w 1366221"/>
              <a:gd name="connsiteY28" fmla="*/ 225910 h 279699"/>
              <a:gd name="connsiteX29" fmla="*/ 1032734 w 1366221"/>
              <a:gd name="connsiteY29" fmla="*/ 129092 h 279699"/>
              <a:gd name="connsiteX30" fmla="*/ 1075765 w 1366221"/>
              <a:gd name="connsiteY30" fmla="*/ 64546 h 279699"/>
              <a:gd name="connsiteX31" fmla="*/ 1108038 w 1366221"/>
              <a:gd name="connsiteY31" fmla="*/ 53788 h 279699"/>
              <a:gd name="connsiteX32" fmla="*/ 1129553 w 1366221"/>
              <a:gd name="connsiteY32" fmla="*/ 86061 h 279699"/>
              <a:gd name="connsiteX33" fmla="*/ 1151068 w 1366221"/>
              <a:gd name="connsiteY33" fmla="*/ 150607 h 279699"/>
              <a:gd name="connsiteX34" fmla="*/ 1161826 w 1366221"/>
              <a:gd name="connsiteY34" fmla="*/ 182880 h 279699"/>
              <a:gd name="connsiteX35" fmla="*/ 1172584 w 1366221"/>
              <a:gd name="connsiteY35" fmla="*/ 215153 h 279699"/>
              <a:gd name="connsiteX36" fmla="*/ 1183341 w 1366221"/>
              <a:gd name="connsiteY36" fmla="*/ 247426 h 279699"/>
              <a:gd name="connsiteX37" fmla="*/ 1204856 w 1366221"/>
              <a:gd name="connsiteY37" fmla="*/ 279699 h 279699"/>
              <a:gd name="connsiteX38" fmla="*/ 1312433 w 1366221"/>
              <a:gd name="connsiteY38" fmla="*/ 236668 h 279699"/>
              <a:gd name="connsiteX39" fmla="*/ 1323191 w 1366221"/>
              <a:gd name="connsiteY39" fmla="*/ 204395 h 279699"/>
              <a:gd name="connsiteX40" fmla="*/ 1366221 w 1366221"/>
              <a:gd name="connsiteY40" fmla="*/ 139849 h 27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366221" h="279699">
                <a:moveTo>
                  <a:pt x="0" y="215153"/>
                </a:moveTo>
                <a:cubicBezTo>
                  <a:pt x="35735" y="90079"/>
                  <a:pt x="-1387" y="173856"/>
                  <a:pt x="43031" y="118334"/>
                </a:cubicBezTo>
                <a:cubicBezTo>
                  <a:pt x="51108" y="108238"/>
                  <a:pt x="53582" y="92913"/>
                  <a:pt x="64546" y="86061"/>
                </a:cubicBezTo>
                <a:cubicBezTo>
                  <a:pt x="83778" y="74041"/>
                  <a:pt x="107577" y="71718"/>
                  <a:pt x="129092" y="64546"/>
                </a:cubicBezTo>
                <a:lnTo>
                  <a:pt x="161365" y="53788"/>
                </a:lnTo>
                <a:cubicBezTo>
                  <a:pt x="179294" y="57374"/>
                  <a:pt x="202224" y="51617"/>
                  <a:pt x="215153" y="64546"/>
                </a:cubicBezTo>
                <a:cubicBezTo>
                  <a:pt x="231189" y="80583"/>
                  <a:pt x="229496" y="107577"/>
                  <a:pt x="236668" y="129092"/>
                </a:cubicBezTo>
                <a:lnTo>
                  <a:pt x="247426" y="161365"/>
                </a:lnTo>
                <a:cubicBezTo>
                  <a:pt x="251012" y="172122"/>
                  <a:pt x="248749" y="187347"/>
                  <a:pt x="258184" y="193637"/>
                </a:cubicBezTo>
                <a:lnTo>
                  <a:pt x="322729" y="236668"/>
                </a:lnTo>
                <a:cubicBezTo>
                  <a:pt x="337073" y="233082"/>
                  <a:pt x="353458" y="234111"/>
                  <a:pt x="365760" y="225910"/>
                </a:cubicBezTo>
                <a:cubicBezTo>
                  <a:pt x="376518" y="218738"/>
                  <a:pt x="382857" y="205788"/>
                  <a:pt x="387275" y="193637"/>
                </a:cubicBezTo>
                <a:cubicBezTo>
                  <a:pt x="397380" y="165847"/>
                  <a:pt x="399440" y="135629"/>
                  <a:pt x="408791" y="107576"/>
                </a:cubicBezTo>
                <a:lnTo>
                  <a:pt x="430306" y="43030"/>
                </a:lnTo>
                <a:cubicBezTo>
                  <a:pt x="433892" y="32272"/>
                  <a:pt x="430306" y="14343"/>
                  <a:pt x="441064" y="10757"/>
                </a:cubicBezTo>
                <a:lnTo>
                  <a:pt x="473336" y="0"/>
                </a:lnTo>
                <a:cubicBezTo>
                  <a:pt x="484094" y="7172"/>
                  <a:pt x="495513" y="13438"/>
                  <a:pt x="505609" y="21515"/>
                </a:cubicBezTo>
                <a:cubicBezTo>
                  <a:pt x="513529" y="27851"/>
                  <a:pt x="520789" y="35110"/>
                  <a:pt x="527125" y="43030"/>
                </a:cubicBezTo>
                <a:cubicBezTo>
                  <a:pt x="551162" y="73076"/>
                  <a:pt x="562194" y="100044"/>
                  <a:pt x="570155" y="139849"/>
                </a:cubicBezTo>
                <a:cubicBezTo>
                  <a:pt x="573741" y="157778"/>
                  <a:pt x="576946" y="175788"/>
                  <a:pt x="580913" y="193637"/>
                </a:cubicBezTo>
                <a:cubicBezTo>
                  <a:pt x="584120" y="208070"/>
                  <a:pt x="582435" y="225123"/>
                  <a:pt x="591671" y="236668"/>
                </a:cubicBezTo>
                <a:cubicBezTo>
                  <a:pt x="598755" y="245523"/>
                  <a:pt x="613186" y="243840"/>
                  <a:pt x="623944" y="247426"/>
                </a:cubicBezTo>
                <a:cubicBezTo>
                  <a:pt x="707847" y="163519"/>
                  <a:pt x="571958" y="302227"/>
                  <a:pt x="666974" y="193637"/>
                </a:cubicBezTo>
                <a:cubicBezTo>
                  <a:pt x="683671" y="174555"/>
                  <a:pt x="706697" y="160946"/>
                  <a:pt x="720762" y="139849"/>
                </a:cubicBezTo>
                <a:cubicBezTo>
                  <a:pt x="770083" y="65868"/>
                  <a:pt x="739262" y="83480"/>
                  <a:pt x="796066" y="64546"/>
                </a:cubicBezTo>
                <a:cubicBezTo>
                  <a:pt x="803238" y="75304"/>
                  <a:pt x="812488" y="84935"/>
                  <a:pt x="817581" y="96819"/>
                </a:cubicBezTo>
                <a:cubicBezTo>
                  <a:pt x="831713" y="129795"/>
                  <a:pt x="825205" y="189007"/>
                  <a:pt x="871369" y="204395"/>
                </a:cubicBezTo>
                <a:lnTo>
                  <a:pt x="903642" y="215153"/>
                </a:lnTo>
                <a:cubicBezTo>
                  <a:pt x="926597" y="238107"/>
                  <a:pt x="935926" y="259370"/>
                  <a:pt x="978946" y="225910"/>
                </a:cubicBezTo>
                <a:cubicBezTo>
                  <a:pt x="1044105" y="175231"/>
                  <a:pt x="1006853" y="175678"/>
                  <a:pt x="1032734" y="129092"/>
                </a:cubicBezTo>
                <a:cubicBezTo>
                  <a:pt x="1045292" y="106488"/>
                  <a:pt x="1051234" y="72723"/>
                  <a:pt x="1075765" y="64546"/>
                </a:cubicBezTo>
                <a:lnTo>
                  <a:pt x="1108038" y="53788"/>
                </a:lnTo>
                <a:cubicBezTo>
                  <a:pt x="1115210" y="64546"/>
                  <a:pt x="1124302" y="74246"/>
                  <a:pt x="1129553" y="86061"/>
                </a:cubicBezTo>
                <a:cubicBezTo>
                  <a:pt x="1138764" y="106785"/>
                  <a:pt x="1143896" y="129092"/>
                  <a:pt x="1151068" y="150607"/>
                </a:cubicBezTo>
                <a:lnTo>
                  <a:pt x="1161826" y="182880"/>
                </a:lnTo>
                <a:lnTo>
                  <a:pt x="1172584" y="215153"/>
                </a:lnTo>
                <a:cubicBezTo>
                  <a:pt x="1176170" y="225911"/>
                  <a:pt x="1177051" y="237991"/>
                  <a:pt x="1183341" y="247426"/>
                </a:cubicBezTo>
                <a:lnTo>
                  <a:pt x="1204856" y="279699"/>
                </a:lnTo>
                <a:cubicBezTo>
                  <a:pt x="1264395" y="271193"/>
                  <a:pt x="1280726" y="284228"/>
                  <a:pt x="1312433" y="236668"/>
                </a:cubicBezTo>
                <a:cubicBezTo>
                  <a:pt x="1318723" y="227233"/>
                  <a:pt x="1317684" y="214308"/>
                  <a:pt x="1323191" y="204395"/>
                </a:cubicBezTo>
                <a:cubicBezTo>
                  <a:pt x="1335749" y="181791"/>
                  <a:pt x="1366221" y="139849"/>
                  <a:pt x="1366221" y="139849"/>
                </a:cubicBezTo>
              </a:path>
            </a:pathLst>
          </a:custGeom>
          <a:noFill/>
          <a:ln>
            <a:solidFill>
              <a:srgbClr val="F50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3B16C44-BB95-9840-8311-70012B1F4F8B}"/>
              </a:ext>
            </a:extLst>
          </p:cNvPr>
          <p:cNvSpPr/>
          <p:nvPr/>
        </p:nvSpPr>
        <p:spPr>
          <a:xfrm>
            <a:off x="2450785" y="6984530"/>
            <a:ext cx="1296144" cy="546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2586A17-EF4D-C242-9BE1-C66670C72470}"/>
              </a:ext>
            </a:extLst>
          </p:cNvPr>
          <p:cNvSpPr/>
          <p:nvPr/>
        </p:nvSpPr>
        <p:spPr>
          <a:xfrm>
            <a:off x="1262655" y="8280674"/>
            <a:ext cx="1836203" cy="486000"/>
          </a:xfrm>
          <a:prstGeom prst="rect">
            <a:avLst/>
          </a:prstGeom>
          <a:solidFill>
            <a:srgbClr val="F50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 b="1"/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609129" algn="l"/>
                <a:tab pos="1220418" algn="l"/>
                <a:tab pos="1831707" algn="l"/>
                <a:tab pos="2442996" algn="l"/>
                <a:tab pos="3054285" algn="l"/>
                <a:tab pos="3665576" algn="l"/>
                <a:tab pos="4276863" algn="l"/>
                <a:tab pos="4888154" algn="l"/>
                <a:tab pos="5499441" algn="l"/>
                <a:tab pos="6110732" algn="l"/>
                <a:tab pos="6722019" algn="l"/>
                <a:tab pos="7333310" algn="l"/>
                <a:tab pos="7944597" algn="l"/>
                <a:tab pos="8555888" algn="l"/>
                <a:tab pos="9167175" algn="l"/>
                <a:tab pos="9778466" algn="l"/>
                <a:tab pos="10389753" algn="l"/>
                <a:tab pos="11001044" algn="l"/>
                <a:tab pos="11612331" algn="l"/>
                <a:tab pos="12223622" algn="l"/>
              </a:tabLst>
            </a:pPr>
            <a:r>
              <a:rPr lang="en-US" altLang="ja-JP" sz="7200" b="1" dirty="0" err="1">
                <a:solidFill>
                  <a:srgbClr val="F5009D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Beamstrahlung</a:t>
            </a:r>
            <a:endParaRPr lang="ja-JP" altLang="ja-JP" sz="7200" b="1" dirty="0">
              <a:solidFill>
                <a:srgbClr val="F5009D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/>
          </a:p>
        </p:txBody>
      </p:sp>
      <p:sp>
        <p:nvSpPr>
          <p:cNvPr id="16" name="ドーナツ 15">
            <a:extLst>
              <a:ext uri="{FF2B5EF4-FFF2-40B4-BE49-F238E27FC236}">
                <a16:creationId xmlns:a16="http://schemas.microsoft.com/office/drawing/2014/main" id="{52A50DB1-EA59-0A49-B8A6-2125E9E9BC14}"/>
              </a:ext>
            </a:extLst>
          </p:cNvPr>
          <p:cNvSpPr/>
          <p:nvPr/>
        </p:nvSpPr>
        <p:spPr>
          <a:xfrm>
            <a:off x="2666809" y="7200554"/>
            <a:ext cx="810089" cy="2808312"/>
          </a:xfrm>
          <a:prstGeom prst="donut">
            <a:avLst/>
          </a:prstGeom>
          <a:solidFill>
            <a:srgbClr val="00A1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>
              <a:solidFill>
                <a:schemeClr val="tx1"/>
              </a:solidFill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A6A4FBDD-762D-C54B-BC53-B44D68984B6D}"/>
              </a:ext>
            </a:extLst>
          </p:cNvPr>
          <p:cNvSpPr/>
          <p:nvPr/>
        </p:nvSpPr>
        <p:spPr>
          <a:xfrm>
            <a:off x="2882835" y="7969931"/>
            <a:ext cx="2160239" cy="1080120"/>
          </a:xfrm>
          <a:prstGeom prst="rightArrow">
            <a:avLst/>
          </a:prstGeom>
          <a:solidFill>
            <a:srgbClr val="F50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3" name="右矢印 22">
            <a:extLst>
              <a:ext uri="{FF2B5EF4-FFF2-40B4-BE49-F238E27FC236}">
                <a16:creationId xmlns:a16="http://schemas.microsoft.com/office/drawing/2014/main" id="{CDF43A12-8C91-7345-A769-768C3DB00353}"/>
              </a:ext>
            </a:extLst>
          </p:cNvPr>
          <p:cNvSpPr/>
          <p:nvPr/>
        </p:nvSpPr>
        <p:spPr>
          <a:xfrm rot="10800000">
            <a:off x="5043073" y="7958340"/>
            <a:ext cx="3348372" cy="108012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233DE1A-DDEF-1D46-B135-0E589C503AA3}"/>
              </a:ext>
            </a:extLst>
          </p:cNvPr>
          <p:cNvGrpSpPr/>
          <p:nvPr/>
        </p:nvGrpSpPr>
        <p:grpSpPr>
          <a:xfrm>
            <a:off x="1472391" y="7308566"/>
            <a:ext cx="6919055" cy="444983"/>
            <a:chOff x="2767609" y="2924944"/>
            <a:chExt cx="4612703" cy="296655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E5EACA05-6E02-D145-8B5B-1F639A45051E}"/>
                </a:ext>
              </a:extLst>
            </p:cNvPr>
            <p:cNvCxnSpPr>
              <a:cxnSpLocks/>
            </p:cNvCxnSpPr>
            <p:nvPr/>
          </p:nvCxnSpPr>
          <p:spPr>
            <a:xfrm>
              <a:off x="3851920" y="2924944"/>
              <a:ext cx="3528392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CA34AE27-4313-714C-B60F-CF1CCF3FD9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7609" y="2924944"/>
              <a:ext cx="1084311" cy="296655"/>
            </a:xfrm>
            <a:prstGeom prst="line">
              <a:avLst/>
            </a:prstGeom>
            <a:ln w="381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コンテンツ プレースホルダー 3">
            <a:extLst>
              <a:ext uri="{FF2B5EF4-FFF2-40B4-BE49-F238E27FC236}">
                <a16:creationId xmlns:a16="http://schemas.microsoft.com/office/drawing/2014/main" id="{C0C380FC-5F67-3049-8BF1-01B57EBAAAEF}"/>
              </a:ext>
            </a:extLst>
          </p:cNvPr>
          <p:cNvSpPr txBox="1">
            <a:spLocks/>
          </p:cNvSpPr>
          <p:nvPr/>
        </p:nvSpPr>
        <p:spPr>
          <a:xfrm>
            <a:off x="351938" y="2708520"/>
            <a:ext cx="7367750" cy="6221798"/>
          </a:xfrm>
          <a:prstGeom prst="rect">
            <a:avLst/>
          </a:prstGeom>
        </p:spPr>
        <p:txBody>
          <a:bodyPr vert="horz" lIns="594000" tIns="68580" rIns="137160" bIns="6858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Wingdings" pitchFamily="2" charset="2"/>
              <a:buChar char="l"/>
            </a:pPr>
            <a:r>
              <a:rPr lang="en-US" altLang="ja-JP" sz="36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Synchrotron radiation with magnetic field generated by the collision partner. </a:t>
            </a:r>
          </a:p>
          <a:p>
            <a:pPr marL="514350" indent="-514350">
              <a:buFont typeface="Wingdings" pitchFamily="2" charset="2"/>
              <a:buChar char="l"/>
            </a:pPr>
            <a:r>
              <a:rPr lang="en-US" altLang="ja-JP" sz="3600" dirty="0">
                <a:solidFill>
                  <a:schemeClr val="tx1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It causes the energy tail of the beam resulting a worse energy resolution.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B95F7B7E-49D7-E746-BC9A-4DFE6785A6CF}"/>
                  </a:ext>
                </a:extLst>
              </p:cNvPr>
              <p:cNvSpPr txBox="1"/>
              <p:nvPr/>
            </p:nvSpPr>
            <p:spPr>
              <a:xfrm>
                <a:off x="12252448" y="5341370"/>
                <a:ext cx="3515450" cy="1130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ja-JP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ja-JP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𝑐𝑒𝑁</m:t>
                          </m:r>
                        </m:num>
                        <m:den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3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B95F7B7E-49D7-E746-BC9A-4DFE6785A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2448" y="5341370"/>
                <a:ext cx="3515450" cy="11307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7749AC1-A69E-C349-B6FD-0F5D9AB52791}"/>
                  </a:ext>
                </a:extLst>
              </p:cNvPr>
              <p:cNvSpPr txBox="1"/>
              <p:nvPr/>
            </p:nvSpPr>
            <p:spPr>
              <a:xfrm>
                <a:off x="12539233" y="2389970"/>
                <a:ext cx="18752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" altLang="ja-JP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07749AC1-A69E-C349-B6FD-0F5D9AB52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9233" y="2389970"/>
                <a:ext cx="187525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DF9E06F-F7E1-C841-8CA4-B265986D0B7A}"/>
              </a:ext>
            </a:extLst>
          </p:cNvPr>
          <p:cNvSpPr/>
          <p:nvPr/>
        </p:nvSpPr>
        <p:spPr>
          <a:xfrm>
            <a:off x="10387166" y="4102070"/>
            <a:ext cx="4304134" cy="292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BD9B54D-4230-D641-8E6A-1AD36FA8DD5E}"/>
                  </a:ext>
                </a:extLst>
              </p:cNvPr>
              <p:cNvSpPr txBox="1"/>
              <p:nvPr/>
            </p:nvSpPr>
            <p:spPr>
              <a:xfrm>
                <a:off x="9839844" y="3836156"/>
                <a:ext cx="457901" cy="5977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BD9B54D-4230-D641-8E6A-1AD36FA8D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844" y="3836156"/>
                <a:ext cx="457901" cy="597728"/>
              </a:xfrm>
              <a:prstGeom prst="rect">
                <a:avLst/>
              </a:prstGeom>
              <a:blipFill>
                <a:blip r:embed="rId5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0A71C55-4626-2E4E-AA23-BA44BE890A08}"/>
                  </a:ext>
                </a:extLst>
              </p:cNvPr>
              <p:cNvSpPr txBox="1"/>
              <p:nvPr/>
            </p:nvSpPr>
            <p:spPr>
              <a:xfrm>
                <a:off x="12169890" y="4406414"/>
                <a:ext cx="87229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ja-JP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0A71C55-4626-2E4E-AA23-BA44BE890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9890" y="4406414"/>
                <a:ext cx="872291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正方形/長方形 1"/>
          <p:cNvSpPr/>
          <p:nvPr/>
        </p:nvSpPr>
        <p:spPr>
          <a:xfrm>
            <a:off x="9372600" y="5614361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Ampere’s law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88E6DB6-0C01-4049-A4C6-6DC9E179CE06}"/>
                  </a:ext>
                </a:extLst>
              </p:cNvPr>
              <p:cNvSpPr txBox="1"/>
              <p:nvPr/>
            </p:nvSpPr>
            <p:spPr>
              <a:xfrm>
                <a:off x="9372600" y="6892773"/>
                <a:ext cx="8049597" cy="1276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" altLang="ja-JP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el-GR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0.209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Υ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88E6DB6-0C01-4049-A4C6-6DC9E179C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6892773"/>
                <a:ext cx="8049597" cy="12765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7" name="平行四辺形 6"/>
          <p:cNvSpPr/>
          <p:nvPr/>
        </p:nvSpPr>
        <p:spPr>
          <a:xfrm rot="5400000" flipH="1">
            <a:off x="14557950" y="3139879"/>
            <a:ext cx="1399164" cy="1076600"/>
          </a:xfrm>
          <a:prstGeom prst="parallelogram">
            <a:avLst>
              <a:gd name="adj" fmla="val 99980"/>
            </a:avLst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75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284E-6 -1.48148E-6 L -0.19689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178942-CD3C-E746-A784-5C774957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537" y="12296"/>
            <a:ext cx="13716000" cy="1604271"/>
          </a:xfrm>
        </p:spPr>
        <p:txBody>
          <a:bodyPr>
            <a:normAutofit/>
          </a:bodyPr>
          <a:lstStyle/>
          <a:p>
            <a:pPr algn="ctr"/>
            <a:r>
              <a:rPr lang="en-US" altLang="ja-JP" sz="5400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Luminosity Gain for LC</a:t>
            </a:r>
            <a:endParaRPr lang="ja-JP" altLang="en-US" sz="5400" dirty="0">
              <a:solidFill>
                <a:srgbClr val="F5009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82602C-826E-9F4B-8DB9-B4235CF8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23" y="2152825"/>
            <a:ext cx="15177503" cy="1596949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A high luminosity with a limited beam power is a key of LC.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To keep BS, only </a:t>
            </a:r>
            <a:r>
              <a:rPr lang="en-US" altLang="ja-JP" sz="3600" b="1" dirty="0" err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s</a:t>
            </a:r>
            <a:r>
              <a:rPr lang="en-US" altLang="ja-JP" sz="3600" b="1" baseline="-25000" dirty="0" err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y</a:t>
            </a:r>
            <a:r>
              <a:rPr lang="ja-JP" altLang="en-US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  </a:t>
            </a:r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is minimized.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F4473BC-7F93-534A-B889-98F77AFCC35B}"/>
                  </a:ext>
                </a:extLst>
              </p:cNvPr>
              <p:cNvSpPr/>
              <p:nvPr/>
            </p:nvSpPr>
            <p:spPr>
              <a:xfrm>
                <a:off x="6874955" y="3972065"/>
                <a:ext cx="3486083" cy="1781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altLang="ja-JP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altLang="ja-JP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ja-JP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ja-JP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4800" dirty="0"/>
              </a:p>
            </p:txBody>
          </p:sp>
        </mc:Choice>
        <mc:Fallback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4F4473BC-7F93-534A-B889-98F77AFCC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955" y="3972065"/>
                <a:ext cx="3486083" cy="1781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円/楕円 11">
            <a:extLst>
              <a:ext uri="{FF2B5EF4-FFF2-40B4-BE49-F238E27FC236}">
                <a16:creationId xmlns:a16="http://schemas.microsoft.com/office/drawing/2014/main" id="{54BDF00B-8886-B14D-A8EC-3EBDE0333772}"/>
              </a:ext>
            </a:extLst>
          </p:cNvPr>
          <p:cNvSpPr/>
          <p:nvPr/>
        </p:nvSpPr>
        <p:spPr>
          <a:xfrm>
            <a:off x="8171099" y="3972065"/>
            <a:ext cx="2284067" cy="91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DEFD5C90-74B2-0F49-9A82-D78B5BB1DEA8}"/>
              </a:ext>
            </a:extLst>
          </p:cNvPr>
          <p:cNvSpPr/>
          <p:nvPr/>
        </p:nvSpPr>
        <p:spPr>
          <a:xfrm>
            <a:off x="9575255" y="4963910"/>
            <a:ext cx="879911" cy="91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8950419-C29D-EC48-A0F3-EF4846E4CA62}"/>
              </a:ext>
            </a:extLst>
          </p:cNvPr>
          <p:cNvSpPr/>
          <p:nvPr/>
        </p:nvSpPr>
        <p:spPr>
          <a:xfrm>
            <a:off x="11446475" y="4495747"/>
            <a:ext cx="4112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Minimize for </a:t>
            </a:r>
            <a:b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</a:br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large luminosity</a:t>
            </a:r>
            <a:endParaRPr lang="ja-JP" altLang="en-US" sz="3600" dirty="0">
              <a:solidFill>
                <a:srgbClr val="002060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816D3D-455D-BA4E-9397-D070BB0B53E0}"/>
              </a:ext>
            </a:extLst>
          </p:cNvPr>
          <p:cNvSpPr/>
          <p:nvPr/>
        </p:nvSpPr>
        <p:spPr>
          <a:xfrm>
            <a:off x="1970393" y="4073513"/>
            <a:ext cx="4904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To keep BS, it should not be too small. 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E43AAD-7F8F-8B48-8C2E-A439A9376178}"/>
              </a:ext>
            </a:extLst>
          </p:cNvPr>
          <p:cNvSpPr txBox="1"/>
          <p:nvPr/>
        </p:nvSpPr>
        <p:spPr>
          <a:xfrm>
            <a:off x="3685333" y="622005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Ring</a:t>
            </a:r>
            <a:r>
              <a:rPr lang="ja-JP" altLang="en-US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Collider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E1383E-7809-FB41-A2B0-070F7DD77948}"/>
              </a:ext>
            </a:extLst>
          </p:cNvPr>
          <p:cNvSpPr txBox="1"/>
          <p:nvPr/>
        </p:nvSpPr>
        <p:spPr>
          <a:xfrm>
            <a:off x="10655374" y="6220054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Linear </a:t>
            </a:r>
            <a:r>
              <a:rPr lang="ja-JP" altLang="en-US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Collider</a:t>
            </a:r>
          </a:p>
          <a:p>
            <a:endParaRPr lang="en-US" altLang="ja-JP" sz="3600" dirty="0">
              <a:solidFill>
                <a:srgbClr val="00206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  <a:p>
            <a:r>
              <a:rPr lang="en-US" altLang="ja-JP" sz="3600" dirty="0">
                <a:solidFill>
                  <a:srgbClr val="00206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Solar car</a:t>
            </a:r>
            <a:endParaRPr lang="ja-JP" altLang="en-US" sz="3600" dirty="0">
              <a:solidFill>
                <a:srgbClr val="002060"/>
              </a:solidFill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18" name="円/楕円 17">
            <a:extLst>
              <a:ext uri="{FF2B5EF4-FFF2-40B4-BE49-F238E27FC236}">
                <a16:creationId xmlns:a16="http://schemas.microsoft.com/office/drawing/2014/main" id="{15A2EAA4-A7F4-844A-A160-18EBFD106980}"/>
              </a:ext>
            </a:extLst>
          </p:cNvPr>
          <p:cNvSpPr/>
          <p:nvPr/>
        </p:nvSpPr>
        <p:spPr>
          <a:xfrm>
            <a:off x="8873175" y="5024198"/>
            <a:ext cx="879911" cy="91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066FFC7-708D-7440-A791-4C903F378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37" y="6865353"/>
            <a:ext cx="5715000" cy="249555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3B99283-10E9-3A45-9517-FBB31A70A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25" t="32832" r="18187" b="22377"/>
          <a:stretch/>
        </p:blipFill>
        <p:spPr>
          <a:xfrm>
            <a:off x="9654196" y="6865355"/>
            <a:ext cx="5537682" cy="2495550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C41A33A-BECE-B24E-95FE-3668BCDFFAB9}"/>
              </a:ext>
            </a:extLst>
          </p:cNvPr>
          <p:cNvCxnSpPr/>
          <p:nvPr/>
        </p:nvCxnSpPr>
        <p:spPr>
          <a:xfrm flipV="1">
            <a:off x="13679710" y="8393184"/>
            <a:ext cx="1404156" cy="54006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66E8260-2E9E-B647-A0CF-4E6F5C340C92}"/>
              </a:ext>
            </a:extLst>
          </p:cNvPr>
          <p:cNvCxnSpPr>
            <a:cxnSpLocks/>
          </p:cNvCxnSpPr>
          <p:nvPr/>
        </p:nvCxnSpPr>
        <p:spPr>
          <a:xfrm flipV="1">
            <a:off x="14812939" y="7858631"/>
            <a:ext cx="0" cy="49863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8950419-C29D-EC48-A0F3-EF4846E4CA62}"/>
              </a:ext>
            </a:extLst>
          </p:cNvPr>
          <p:cNvSpPr/>
          <p:nvPr/>
        </p:nvSpPr>
        <p:spPr>
          <a:xfrm>
            <a:off x="11355657" y="3127302"/>
            <a:ext cx="4203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Suppress for </a:t>
            </a:r>
            <a:b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</a:br>
            <a:r>
              <a:rPr lang="en-US" altLang="ja-JP" sz="3600" dirty="0">
                <a:solidFill>
                  <a:srgbClr val="002060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saving electricity</a:t>
            </a:r>
            <a:endParaRPr lang="ja-JP" altLang="en-US" sz="3600" dirty="0">
              <a:solidFill>
                <a:srgbClr val="002060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467190" y="9622256"/>
            <a:ext cx="12809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bold" panose="020B0702020203020207" pitchFamily="50" charset="-128"/>
              </a:rPr>
              <a:t>Collider with a limited beam power = E-Collider</a:t>
            </a:r>
            <a:endParaRPr lang="en-US" altLang="ja-JP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71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8" grpId="0" animBg="1"/>
      <p:bldP spid="2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F11364-DEAA-5943-BE37-CEEFE53B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>
                <a:solidFill>
                  <a:srgbClr val="F5009D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Beam </a:t>
            </a:r>
            <a:r>
              <a:rPr kumimoji="1" lang="en-US" altLang="ja-JP" b="0" dirty="0" smtClean="0">
                <a:solidFill>
                  <a:srgbClr val="F5009D"/>
                </a:solidFill>
                <a:latin typeface="Rounded Mgen+ 1c bold" panose="020B0702020203020207" pitchFamily="50" charset="-128"/>
                <a:ea typeface="Rounded Mgen+ 1c bold" panose="020B0702020203020207" pitchFamily="50" charset="-128"/>
                <a:cs typeface="Rounded Mgen+ 1c bold" panose="020B0702020203020207" pitchFamily="50" charset="-128"/>
              </a:rPr>
              <a:t>Focusing (Hour glass effect)</a:t>
            </a:r>
            <a:endParaRPr kumimoji="1" lang="ja-JP" altLang="en-US" b="0" dirty="0">
              <a:solidFill>
                <a:srgbClr val="F5009D"/>
              </a:solidFill>
              <a:latin typeface="Rounded Mgen+ 1c bold" panose="020B0702020203020207" pitchFamily="50" charset="-128"/>
              <a:ea typeface="Rounded Mgen+ 1c bold" panose="020B0702020203020207" pitchFamily="50" charset="-128"/>
              <a:cs typeface="Rounded Mgen+ 1c bold" panose="020B0702020203020207" pitchFamily="50" charset="-128"/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CD053D-AF14-B44B-952C-D72E75982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451" y="5924730"/>
            <a:ext cx="9075018" cy="5486157"/>
          </a:xfrm>
          <a:prstGeom prst="rect">
            <a:avLst/>
          </a:prstGeom>
        </p:spPr>
      </p:pic>
      <p:sp>
        <p:nvSpPr>
          <p:cNvPr id="10" name="台形 9">
            <a:extLst>
              <a:ext uri="{FF2B5EF4-FFF2-40B4-BE49-F238E27FC236}">
                <a16:creationId xmlns:a16="http://schemas.microsoft.com/office/drawing/2014/main" id="{B5E7A0A0-C136-7341-82B8-FDB7D599A8D7}"/>
              </a:ext>
            </a:extLst>
          </p:cNvPr>
          <p:cNvSpPr/>
          <p:nvPr/>
        </p:nvSpPr>
        <p:spPr>
          <a:xfrm rot="5400000">
            <a:off x="9208848" y="7834711"/>
            <a:ext cx="1188129" cy="1561667"/>
          </a:xfrm>
          <a:prstGeom prst="trapezoid">
            <a:avLst>
              <a:gd name="adj" fmla="val 3442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9" name="台形 8">
            <a:extLst>
              <a:ext uri="{FF2B5EF4-FFF2-40B4-BE49-F238E27FC236}">
                <a16:creationId xmlns:a16="http://schemas.microsoft.com/office/drawing/2014/main" id="{B5E7A0A0-C136-7341-82B8-FDB7D599A8D7}"/>
              </a:ext>
            </a:extLst>
          </p:cNvPr>
          <p:cNvSpPr/>
          <p:nvPr/>
        </p:nvSpPr>
        <p:spPr>
          <a:xfrm rot="16200000">
            <a:off x="10770516" y="7819961"/>
            <a:ext cx="1188129" cy="1561667"/>
          </a:xfrm>
          <a:prstGeom prst="trapezoid">
            <a:avLst>
              <a:gd name="adj" fmla="val 3442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E54C9B-F92E-F940-B1BF-89300F0EFBDC}"/>
              </a:ext>
            </a:extLst>
          </p:cNvPr>
          <p:cNvGrpSpPr/>
          <p:nvPr/>
        </p:nvGrpSpPr>
        <p:grpSpPr>
          <a:xfrm>
            <a:off x="10130064" y="8347582"/>
            <a:ext cx="864094" cy="552466"/>
            <a:chOff x="4843102" y="5186871"/>
            <a:chExt cx="1251989" cy="504056"/>
          </a:xfrm>
        </p:grpSpPr>
        <p:sp>
          <p:nvSpPr>
            <p:cNvPr id="12" name="台形 11">
              <a:extLst>
                <a:ext uri="{FF2B5EF4-FFF2-40B4-BE49-F238E27FC236}">
                  <a16:creationId xmlns:a16="http://schemas.microsoft.com/office/drawing/2014/main" id="{EED4BD84-54AC-144A-9366-D62FE1DDA1C3}"/>
                </a:ext>
              </a:extLst>
            </p:cNvPr>
            <p:cNvSpPr/>
            <p:nvPr/>
          </p:nvSpPr>
          <p:spPr>
            <a:xfrm rot="5400000">
              <a:off x="4904072" y="5125901"/>
              <a:ext cx="504056" cy="625996"/>
            </a:xfrm>
            <a:prstGeom prst="trapezoi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/>
            </a:p>
          </p:txBody>
        </p:sp>
        <p:sp>
          <p:nvSpPr>
            <p:cNvPr id="13" name="台形 12">
              <a:extLst>
                <a:ext uri="{FF2B5EF4-FFF2-40B4-BE49-F238E27FC236}">
                  <a16:creationId xmlns:a16="http://schemas.microsoft.com/office/drawing/2014/main" id="{DD5BB08E-CD33-2544-8F5C-0CC1EBB20EC0}"/>
                </a:ext>
              </a:extLst>
            </p:cNvPr>
            <p:cNvSpPr/>
            <p:nvPr/>
          </p:nvSpPr>
          <p:spPr>
            <a:xfrm rot="16200000">
              <a:off x="5530065" y="5125901"/>
              <a:ext cx="504056" cy="625996"/>
            </a:xfrm>
            <a:prstGeom prst="trapezoi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F84F9633-7704-DA4A-AA25-0D37C89862A8}"/>
                  </a:ext>
                </a:extLst>
              </p:cNvPr>
              <p:cNvSpPr/>
              <p:nvPr/>
            </p:nvSpPr>
            <p:spPr>
              <a:xfrm>
                <a:off x="10590382" y="3272796"/>
                <a:ext cx="6905752" cy="1244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 smtClean="0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</m:ctrlPr>
                      </m:sSubPr>
                      <m:e>
                        <m:r>
                          <a:rPr lang="ja-JP" altLang="en-US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𝛽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: Beam focusing depth at IP.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 smtClean="0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</m:ctrlPr>
                      </m:sSubPr>
                      <m:e>
                        <m:r>
                          <a:rPr lang="ja-JP" altLang="en-US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𝜎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: Bunch length.</a:t>
                </a:r>
              </a:p>
            </p:txBody>
          </p:sp>
        </mc:Choice>
        <mc:Fallback xmlns="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F84F9633-7704-DA4A-AA25-0D37C8986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382" y="3272796"/>
                <a:ext cx="6905752" cy="1244059"/>
              </a:xfrm>
              <a:prstGeom prst="rect">
                <a:avLst/>
              </a:prstGeom>
              <a:blipFill>
                <a:blip r:embed="rId3"/>
                <a:stretch>
                  <a:fillRect l="-1651" t="-6061" r="-4771" b="-16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矢印コネクタ 3"/>
          <p:cNvCxnSpPr/>
          <p:nvPr/>
        </p:nvCxnSpPr>
        <p:spPr>
          <a:xfrm>
            <a:off x="9022079" y="7772400"/>
            <a:ext cx="3123335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10130064" y="8021480"/>
            <a:ext cx="8640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790804" y="9748391"/>
            <a:ext cx="358588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Focusing Depth</a:t>
            </a:r>
          </a:p>
          <a:p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F84F9633-7704-DA4A-AA25-0D37C89862A8}"/>
                  </a:ext>
                </a:extLst>
              </p:cNvPr>
              <p:cNvSpPr/>
              <p:nvPr/>
            </p:nvSpPr>
            <p:spPr>
              <a:xfrm>
                <a:off x="340659" y="2327454"/>
                <a:ext cx="9789404" cy="5165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Font typeface="Wingdings" pitchFamily="2" charset="2"/>
                  <a:buChar char="n"/>
                </a:pPr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If</a:t>
                </a:r>
                <a:r>
                  <a:rPr lang="ja-JP" altLang="en-US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sz="3600" i="1">
                                <a:solidFill>
                                  <a:srgbClr val="011993"/>
                                </a:solidFill>
                                <a:latin typeface="Cambria Math" panose="02040503050406030204" pitchFamily="18" charset="0"/>
                                <a:ea typeface="Rounded Mgen+ 1c bold" panose="020B0702020203020207" pitchFamily="50" charset="-128"/>
                                <a:cs typeface="Rounded Mgen+ 1c bold" panose="020B0702020203020207" pitchFamily="50" charset="-128"/>
                              </a:rPr>
                            </m:ctrlPr>
                          </m:sSubPr>
                          <m:e>
                            <m:r>
                              <a:rPr lang="ja-JP" altLang="en-US" sz="3600" i="1">
                                <a:solidFill>
                                  <a:srgbClr val="011993"/>
                                </a:solidFill>
                                <a:latin typeface="Cambria Math" panose="02040503050406030204" pitchFamily="18" charset="0"/>
                                <a:ea typeface="Rounded Mgen+ 1c bold" panose="020B0702020203020207" pitchFamily="50" charset="-128"/>
                                <a:cs typeface="Rounded Mgen+ 1c bold" panose="020B0702020203020207" pitchFamily="50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3600" i="1">
                                <a:solidFill>
                                  <a:srgbClr val="011993"/>
                                </a:solidFill>
                                <a:latin typeface="Cambria Math" panose="02040503050406030204" pitchFamily="18" charset="0"/>
                                <a:ea typeface="Rounded Mgen+ 1c bold" panose="020B0702020203020207" pitchFamily="50" charset="-128"/>
                                <a:cs typeface="Rounded Mgen+ 1c bold" panose="020B0702020203020207" pitchFamily="50" charset="-128"/>
                              </a:rPr>
                              <m:t>𝑧</m:t>
                            </m:r>
                          </m:sub>
                        </m:sSub>
                        <m:r>
                          <a:rPr lang="en-US" altLang="ja-JP" sz="3600" b="0" i="1" smtClean="0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&gt;</m:t>
                        </m:r>
                        <m:r>
                          <a:rPr lang="ja-JP" altLang="en-US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𝛽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, the luminosity is small, because only a fraction of beam is focused. </a:t>
                </a:r>
              </a:p>
              <a:p>
                <a:pPr marL="514350" indent="-514350">
                  <a:buFont typeface="Wingdings" pitchFamily="2" charset="2"/>
                  <a:buChar char="n"/>
                </a:pPr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If</a:t>
                </a:r>
                <a:r>
                  <a:rPr lang="en-US" altLang="ja-JP" sz="3600" dirty="0">
                    <a:solidFill>
                      <a:srgbClr val="011993"/>
                    </a:solidFill>
                    <a:latin typeface="Symbol" pitchFamily="2" charset="2"/>
                    <a:ea typeface="Hiragino Maru Gothic ProN W4" panose="020F0400000000000000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ja-JP" sz="3600" i="1" smtClean="0">
                                <a:solidFill>
                                  <a:srgbClr val="011993"/>
                                </a:solidFill>
                                <a:latin typeface="Cambria Math" panose="02040503050406030204" pitchFamily="18" charset="0"/>
                                <a:ea typeface="Rounded Mgen+ 1c bold" panose="020B0702020203020207" pitchFamily="50" charset="-128"/>
                                <a:cs typeface="Rounded Mgen+ 1c bold" panose="020B0702020203020207" pitchFamily="50" charset="-128"/>
                              </a:rPr>
                            </m:ctrlPr>
                          </m:sSubPr>
                          <m:e>
                            <m:r>
                              <a:rPr lang="ja-JP" altLang="en-US" sz="3600" i="1" smtClean="0">
                                <a:solidFill>
                                  <a:srgbClr val="011993"/>
                                </a:solidFill>
                                <a:latin typeface="Cambria Math" panose="02040503050406030204" pitchFamily="18" charset="0"/>
                                <a:ea typeface="Rounded Mgen+ 1c bold" panose="020B0702020203020207" pitchFamily="50" charset="-128"/>
                                <a:cs typeface="Rounded Mgen+ 1c bold" panose="020B0702020203020207" pitchFamily="50" charset="-128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ja-JP" sz="3600" b="0" i="1" smtClean="0">
                                <a:solidFill>
                                  <a:srgbClr val="011993"/>
                                </a:solidFill>
                                <a:latin typeface="Cambria Math" panose="02040503050406030204" pitchFamily="18" charset="0"/>
                                <a:ea typeface="Rounded Mgen+ 1c bold" panose="020B0702020203020207" pitchFamily="50" charset="-128"/>
                                <a:cs typeface="Rounded Mgen+ 1c bold" panose="020B0702020203020207" pitchFamily="50" charset="-128"/>
                              </a:rPr>
                              <m:t>𝑧</m:t>
                            </m:r>
                          </m:sub>
                        </m:sSub>
                        <m:r>
                          <a:rPr lang="en-US" altLang="ja-JP" sz="3600" b="0" i="1" smtClean="0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=</m:t>
                        </m:r>
                        <m:r>
                          <a:rPr lang="ja-JP" altLang="en-US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𝛽</m:t>
                        </m:r>
                      </m:e>
                      <m:sub>
                        <m:r>
                          <a:rPr lang="en-US" altLang="ja-JP" sz="3600" i="1">
                            <a:solidFill>
                              <a:srgbClr val="011993"/>
                            </a:solidFill>
                            <a:latin typeface="Cambria Math" panose="02040503050406030204" pitchFamily="18" charset="0"/>
                            <a:ea typeface="Rounded Mgen+ 1c bold" panose="020B0702020203020207" pitchFamily="50" charset="-128"/>
                            <a:cs typeface="Rounded Mgen+ 1c bold" panose="020B0702020203020207" pitchFamily="50" charset="-128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, the luminosity is large.</a:t>
                </a:r>
              </a:p>
              <a:p>
                <a:pPr marL="514350" indent="-514350">
                  <a:buFont typeface="Wingdings" pitchFamily="2" charset="2"/>
                  <a:buChar char="n"/>
                </a:pPr>
                <a:r>
                  <a:rPr lang="en-US" altLang="ja-JP" sz="3600" dirty="0">
                    <a:solidFill>
                      <a:srgbClr val="011993"/>
                    </a:solidFill>
                    <a:latin typeface="Symbol" pitchFamily="2" charset="2"/>
                    <a:ea typeface="Hiragino Maru Gothic ProN W4" panose="020F0400000000000000" pitchFamily="34" charset="-128"/>
                  </a:rPr>
                  <a:t>s</a:t>
                </a:r>
                <a:r>
                  <a:rPr lang="en" altLang="ja-JP" sz="3600" baseline="-250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z</a:t>
                </a:r>
                <a:r>
                  <a:rPr lang="ja-JP" altLang="en-US" sz="36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＜</a:t>
                </a:r>
                <a:r>
                  <a:rPr lang="en" altLang="ja-JP" sz="3600" dirty="0">
                    <a:solidFill>
                      <a:srgbClr val="011993"/>
                    </a:solidFill>
                    <a:latin typeface="Symbol" pitchFamily="2" charset="2"/>
                    <a:ea typeface="Hiragino Maru Gothic ProN W4" panose="020F0400000000000000" pitchFamily="34" charset="-128"/>
                  </a:rPr>
                  <a:t>b</a:t>
                </a:r>
                <a:r>
                  <a:rPr lang="en" altLang="ja-JP" sz="3600" baseline="-250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y</a:t>
                </a:r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,</a:t>
                </a:r>
              </a:p>
              <a:p>
                <a:pPr marL="1200150" lvl="1" indent="-514350">
                  <a:buFont typeface="Wingdings" pitchFamily="2" charset="2"/>
                  <a:buChar char="n"/>
                </a:pPr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No large enhancement for luminosity</a:t>
                </a:r>
              </a:p>
              <a:p>
                <a:pPr marL="1200150" lvl="1" indent="-514350">
                  <a:buFont typeface="Wingdings" pitchFamily="2" charset="2"/>
                  <a:buChar char="n"/>
                </a:pPr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Enhance Beamstrahlung</a:t>
                </a:r>
              </a:p>
              <a:p>
                <a:pPr marL="514350" indent="-514350">
                  <a:buFont typeface="Wingdings" pitchFamily="2" charset="2"/>
                  <a:buChar char="n"/>
                </a:pPr>
                <a:r>
                  <a:rPr lang="en-US" altLang="ja-JP" sz="3600" dirty="0">
                    <a:solidFill>
                      <a:srgbClr val="011993"/>
                    </a:solidFill>
                    <a:latin typeface="Symbol" pitchFamily="2" charset="2"/>
                    <a:ea typeface="Hiragino Maru Gothic ProN W4" panose="020F0400000000000000" pitchFamily="34" charset="-128"/>
                  </a:rPr>
                  <a:t>s</a:t>
                </a:r>
                <a:r>
                  <a:rPr lang="en" altLang="ja-JP" sz="3600" baseline="-250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z</a:t>
                </a:r>
                <a:r>
                  <a:rPr lang="ja-JP" altLang="en-US" sz="36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＝</a:t>
                </a:r>
                <a:r>
                  <a:rPr lang="en" altLang="ja-JP" sz="3600" dirty="0">
                    <a:solidFill>
                      <a:srgbClr val="011993"/>
                    </a:solidFill>
                    <a:latin typeface="Symbol" pitchFamily="2" charset="2"/>
                    <a:ea typeface="Hiragino Maru Gothic ProN W4" panose="020F0400000000000000" pitchFamily="34" charset="-128"/>
                  </a:rPr>
                  <a:t>b</a:t>
                </a:r>
                <a:r>
                  <a:rPr lang="en" altLang="ja-JP" sz="3600" baseline="-250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y</a:t>
                </a:r>
                <a:r>
                  <a:rPr lang="ja-JP" altLang="en-US" sz="3600" dirty="0">
                    <a:solidFill>
                      <a:srgbClr val="011993"/>
                    </a:solidFill>
                    <a:latin typeface="Hiragino Maru Gothic ProN W4" panose="020F0400000000000000" pitchFamily="34" charset="-128"/>
                    <a:ea typeface="Hiragino Maru Gothic ProN W4" panose="020F0400000000000000" pitchFamily="34" charset="-128"/>
                  </a:rPr>
                  <a:t> </a:t>
                </a:r>
                <a:r>
                  <a:rPr lang="en-US" altLang="ja-JP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>is the optimum.</a:t>
                </a:r>
                <a:r>
                  <a:rPr lang="ja-JP" altLang="en-US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  <a:t/>
                </a:r>
                <a:br>
                  <a:rPr lang="ja-JP" altLang="en-US" sz="3600" dirty="0">
                    <a:solidFill>
                      <a:srgbClr val="011993"/>
                    </a:solidFill>
                    <a:latin typeface="Rounded Mgen+ 1c bold" panose="020B0702020203020207" pitchFamily="50" charset="-128"/>
                    <a:ea typeface="Rounded Mgen+ 1c bold" panose="020B0702020203020207" pitchFamily="50" charset="-128"/>
                    <a:cs typeface="Rounded Mgen+ 1c bold" panose="020B0702020203020207" pitchFamily="50" charset="-128"/>
                  </a:rPr>
                </a:br>
                <a:endParaRPr lang="ja-JP" altLang="en-US" sz="3600" dirty="0">
                  <a:solidFill>
                    <a:srgbClr val="011993"/>
                  </a:solidFill>
                  <a:latin typeface="Rounded Mgen+ 1c bold" panose="020B0702020203020207" pitchFamily="50" charset="-128"/>
                  <a:ea typeface="Rounded Mgen+ 1c bold" panose="020B0702020203020207" pitchFamily="50" charset="-128"/>
                  <a:cs typeface="Rounded Mgen+ 1c bold" panose="020B0702020203020207" pitchFamily="50" charset="-128"/>
                </a:endParaRPr>
              </a:p>
            </p:txBody>
          </p:sp>
        </mc:Choice>
        <mc:Fallback xmlns="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F84F9633-7704-DA4A-AA25-0D37C8986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59" y="2327454"/>
                <a:ext cx="9789404" cy="5165773"/>
              </a:xfrm>
              <a:prstGeom prst="rect">
                <a:avLst/>
              </a:prstGeom>
              <a:blipFill>
                <a:blip r:embed="rId4"/>
                <a:stretch>
                  <a:fillRect l="-1681" t="-1653" r="-4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0256572" y="7025155"/>
                <a:ext cx="66761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rgbClr val="011993"/>
                              </a:solidFill>
                              <a:latin typeface="Cambria Math" panose="02040503050406030204" pitchFamily="18" charset="0"/>
                              <a:ea typeface="Rounded Mgen+ 1c bold" panose="020B0702020203020207" pitchFamily="50" charset="-128"/>
                              <a:cs typeface="Rounded Mgen+ 1c bold" panose="020B0702020203020207" pitchFamily="50" charset="-128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solidFill>
                                <a:srgbClr val="011993"/>
                              </a:solidFill>
                              <a:latin typeface="Cambria Math" panose="02040503050406030204" pitchFamily="18" charset="0"/>
                              <a:ea typeface="Rounded Mgen+ 1c bold" panose="020B0702020203020207" pitchFamily="50" charset="-128"/>
                              <a:cs typeface="Rounded Mgen+ 1c bold" panose="020B0702020203020207" pitchFamily="50" charset="-128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011993"/>
                              </a:solidFill>
                              <a:latin typeface="Cambria Math" panose="02040503050406030204" pitchFamily="18" charset="0"/>
                              <a:ea typeface="Rounded Mgen+ 1c bold" panose="020B0702020203020207" pitchFamily="50" charset="-128"/>
                              <a:cs typeface="Rounded Mgen+ 1c bold" panose="020B0702020203020207" pitchFamily="50" charset="-128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572" y="7025155"/>
                <a:ext cx="66761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2022295" y="9610639"/>
                <a:ext cx="708784" cy="623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solidFill>
                                <a:srgbClr val="011993"/>
                              </a:solidFill>
                              <a:latin typeface="Cambria Math" panose="02040503050406030204" pitchFamily="18" charset="0"/>
                              <a:ea typeface="Rounded Mgen+ 1c bold" panose="020B0702020203020207" pitchFamily="50" charset="-128"/>
                              <a:cs typeface="Rounded Mgen+ 1c bold" panose="020B0702020203020207" pitchFamily="50" charset="-128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solidFill>
                                <a:srgbClr val="011993"/>
                              </a:solidFill>
                              <a:latin typeface="Cambria Math" panose="02040503050406030204" pitchFamily="18" charset="0"/>
                              <a:ea typeface="Rounded Mgen+ 1c bold" panose="020B0702020203020207" pitchFamily="50" charset="-128"/>
                              <a:cs typeface="Rounded Mgen+ 1c bold" panose="020B0702020203020207" pitchFamily="50" charset="-128"/>
                            </a:rPr>
                            <m:t>𝛽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011993"/>
                              </a:solidFill>
                              <a:latin typeface="Cambria Math" panose="02040503050406030204" pitchFamily="18" charset="0"/>
                              <a:ea typeface="Rounded Mgen+ 1c bold" panose="020B0702020203020207" pitchFamily="50" charset="-128"/>
                              <a:cs typeface="Rounded Mgen+ 1c bold" panose="020B0702020203020207" pitchFamily="50" charset="-128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295" y="9610639"/>
                <a:ext cx="708784" cy="6236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786630" y="5735434"/>
            <a:ext cx="1484130" cy="711086"/>
          </a:xfrm>
          <a:prstGeom prst="rect">
            <a:avLst/>
          </a:prstGeom>
          <a:noFill/>
          <a:ln w="38100">
            <a:solidFill>
              <a:srgbClr val="F203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785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C14E1-13C2-5F4F-B83A-24491A35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976" y="25167"/>
            <a:ext cx="14216437" cy="1604271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502020203020207" pitchFamily="34" charset="-128"/>
              </a:rPr>
              <a:t>Luminosity Scaling</a:t>
            </a:r>
            <a:endParaRPr kumimoji="1" lang="ja-JP" altLang="en-US" dirty="0">
              <a:solidFill>
                <a:srgbClr val="F5009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heavy" panose="020B0502020203020207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5FD6D856-C3C5-E243-8141-AD539C606832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1368436" y="1980578"/>
                <a:ext cx="15182204" cy="540060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altLang="ja-JP" sz="3600" dirty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Beam power and </a:t>
                </a:r>
                <a:r>
                  <a:rPr lang="en-US" altLang="ja-JP" sz="3600" dirty="0" smtClean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electricity</a:t>
                </a:r>
                <a:r>
                  <a:rPr lang="ja-JP" altLang="en-US" sz="3600" dirty="0" smtClean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</m:sSub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3600">
                        <a:latin typeface="Cambria Math" panose="02040503050406030204" pitchFamily="18" charset="0"/>
                      </a:rPr>
                      <m:t>eE</m:t>
                    </m:r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fn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m:rPr>
                        <m:sty m:val="p"/>
                      </m:rPr>
                      <a:rPr lang="en-US" altLang="ja-JP" sz="360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wall</m:t>
                        </m:r>
                      </m:sub>
                    </m:sSub>
                  </m:oMath>
                </a14:m>
                <a:endParaRPr lang="en-US" altLang="ja-JP" sz="3600" dirty="0">
                  <a:solidFill>
                    <a:schemeClr val="tx1"/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altLang="ja-JP" sz="3600" dirty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Beam size at </a:t>
                </a:r>
                <a:r>
                  <a:rPr lang="en-US" altLang="ja-JP" sz="3600" dirty="0" smtClean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IP: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ja-JP" sz="3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ja-JP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ja-JP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ja-JP" sz="3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ja-JP" sz="3600" dirty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/>
                </a:r>
                <a:br>
                  <a:rPr lang="en-US" altLang="ja-JP" sz="3600" dirty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</a:br>
                <a:r>
                  <a:rPr lang="en-US" altLang="ja-JP" sz="3600" dirty="0" smtClean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Energy </a:t>
                </a:r>
                <a:r>
                  <a:rPr lang="en-US" altLang="ja-JP" sz="3600" dirty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spread by </a:t>
                </a:r>
                <a:r>
                  <a:rPr lang="en-US" altLang="ja-JP" sz="3600" dirty="0" smtClean="0">
                    <a:solidFill>
                      <a:schemeClr val="tx1"/>
                    </a:solidFill>
                    <a:latin typeface="Rounded Mgen+ 1c medium" panose="020B0502020203020207" pitchFamily="34" charset="-128"/>
                    <a:ea typeface="Rounded Mgen+ 1c medium" panose="020B0502020203020207" pitchFamily="34" charset="-128"/>
                    <a:cs typeface="Rounded Mgen+ 1c medium" panose="020B0502020203020207" pitchFamily="34" charset="-128"/>
                  </a:rPr>
                  <a:t>BS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BS</m:t>
                        </m:r>
                      </m:sub>
                    </m:sSub>
                    <m:r>
                      <a:rPr lang="en-US" altLang="ja-JP" sz="36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z="360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ja-JP" sz="3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ja-JP" sz="3600">
                            <a:latin typeface="Cambria Math" panose="02040503050406030204" pitchFamily="18" charset="0"/>
                          </a:rPr>
                          <m:t>E</m:t>
                        </m:r>
                      </m:num>
                      <m:den>
                        <m:sSup>
                          <m:sSup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36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36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3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360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den>
                    </m:f>
                  </m:oMath>
                </a14:m>
                <a:endParaRPr lang="ja-JP" altLang="en-US" sz="36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  <a:p>
                <a:endParaRPr lang="ja-JP" altLang="en-US" sz="3600" dirty="0">
                  <a:solidFill>
                    <a:schemeClr val="tx1"/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5FD6D856-C3C5-E243-8141-AD539C606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1368436" y="1980578"/>
                <a:ext cx="15182204" cy="5400600"/>
              </a:xfrm>
              <a:blipFill>
                <a:blip r:embed="rId2"/>
                <a:stretch>
                  <a:fillRect t="-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CE0EC40-347A-794F-9106-C403A62A42F8}"/>
                  </a:ext>
                </a:extLst>
              </p:cNvPr>
              <p:cNvSpPr txBox="1"/>
              <p:nvPr/>
            </p:nvSpPr>
            <p:spPr>
              <a:xfrm>
                <a:off x="7440374" y="5910681"/>
                <a:ext cx="7188763" cy="169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altLang="ja-JP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wall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ad>
                        <m:radPr>
                          <m:degHide m:val="on"/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wall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sz="36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CE0EC40-347A-794F-9106-C403A62A4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374" y="5910681"/>
                <a:ext cx="7188763" cy="16904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65D2724-8651-F440-BBA9-8EF94E0D14BF}"/>
                  </a:ext>
                </a:extLst>
              </p:cNvPr>
              <p:cNvSpPr txBox="1"/>
              <p:nvPr/>
            </p:nvSpPr>
            <p:spPr>
              <a:xfrm>
                <a:off x="7440374" y="8193579"/>
                <a:ext cx="2985241" cy="1636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wall</m:t>
                              </m:r>
                            </m:sub>
                          </m:sSub>
                        </m:den>
                      </m:f>
                      <m:r>
                        <a:rPr lang="en-US" altLang="ja-JP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ja-JP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sz="3600" dirty="0"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65D2724-8651-F440-BBA9-8EF94E0D1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374" y="8193579"/>
                <a:ext cx="2985241" cy="1636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CCAD67-D858-DC40-AE1E-1F780A32BC3D}"/>
              </a:ext>
            </a:extLst>
          </p:cNvPr>
          <p:cNvSpPr/>
          <p:nvPr/>
        </p:nvSpPr>
        <p:spPr>
          <a:xfrm>
            <a:off x="2924186" y="8411844"/>
            <a:ext cx="27398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Normalized</a:t>
            </a:r>
            <a:br>
              <a:rPr lang="en-US" altLang="ja-JP" sz="36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</a:br>
            <a:r>
              <a:rPr lang="en-US" altLang="ja-JP" sz="36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Luminosity</a:t>
            </a:r>
            <a:endParaRPr lang="ja-JP" altLang="en-US" sz="3600" b="1" dirty="0">
              <a:solidFill>
                <a:srgbClr val="0070C0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97191CC-E954-554D-A33D-667265927357}"/>
              </a:ext>
            </a:extLst>
          </p:cNvPr>
          <p:cNvSpPr/>
          <p:nvPr/>
        </p:nvSpPr>
        <p:spPr>
          <a:xfrm>
            <a:off x="2924186" y="6432972"/>
            <a:ext cx="2502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Luminosity</a:t>
            </a:r>
            <a:endParaRPr lang="ja-JP" altLang="en-US" sz="3600" b="1" dirty="0">
              <a:solidFill>
                <a:srgbClr val="0070C0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8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C14E1-13C2-5F4F-B83A-24491A35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365" y="360447"/>
            <a:ext cx="11462104" cy="1604271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502020203020207" pitchFamily="34" charset="-128"/>
              </a:rPr>
              <a:t>Luminosity Scaling</a:t>
            </a:r>
            <a:endParaRPr kumimoji="1" lang="ja-JP" altLang="en-US" dirty="0">
              <a:solidFill>
                <a:srgbClr val="F5009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heavy" panose="020B0502020203020207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65D2724-8651-F440-BBA9-8EF94E0D14BF}"/>
                  </a:ext>
                </a:extLst>
              </p:cNvPr>
              <p:cNvSpPr txBox="1"/>
              <p:nvPr/>
            </p:nvSpPr>
            <p:spPr>
              <a:xfrm>
                <a:off x="7198991" y="4445780"/>
                <a:ext cx="4477059" cy="245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5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5400" b="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5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5400" b="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5400" b="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wall</m:t>
                              </m:r>
                            </m:sub>
                          </m:sSub>
                        </m:den>
                      </m:f>
                      <m:r>
                        <a:rPr lang="en-US" altLang="ja-JP" sz="5400" b="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ja-JP" sz="5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5400" b="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5400" b="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ja-JP" sz="5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5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5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5400" b="0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5400" b="0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BS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sz="5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5400" b="0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5400" b="0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sz="5400" dirty="0">
                  <a:solidFill>
                    <a:srgbClr val="002060"/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65D2724-8651-F440-BBA9-8EF94E0D1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991" y="4445780"/>
                <a:ext cx="4477059" cy="2455159"/>
              </a:xfrm>
              <a:prstGeom prst="rect">
                <a:avLst/>
              </a:prstGeom>
              <a:blipFill>
                <a:blip r:embed="rId2"/>
                <a:stretch>
                  <a:fillRect l="-1983" r="-2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CCAD67-D858-DC40-AE1E-1F780A32BC3D}"/>
              </a:ext>
            </a:extLst>
          </p:cNvPr>
          <p:cNvSpPr/>
          <p:nvPr/>
        </p:nvSpPr>
        <p:spPr>
          <a:xfrm>
            <a:off x="1427958" y="4888529"/>
            <a:ext cx="35974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8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Normalized</a:t>
            </a:r>
            <a:br>
              <a:rPr lang="en-US" altLang="ja-JP" sz="48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</a:br>
            <a:r>
              <a:rPr lang="en-US" altLang="ja-JP" sz="4800" b="1" dirty="0">
                <a:solidFill>
                  <a:srgbClr val="0070C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Luminosity</a:t>
            </a:r>
            <a:endParaRPr lang="ja-JP" altLang="en-US" sz="4800" b="1" dirty="0">
              <a:solidFill>
                <a:srgbClr val="0070C0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4" name="対角する 2 つの角を丸めた四角形 13">
            <a:extLst>
              <a:ext uri="{FF2B5EF4-FFF2-40B4-BE49-F238E27FC236}">
                <a16:creationId xmlns:a16="http://schemas.microsoft.com/office/drawing/2014/main" id="{679F03EE-580F-F644-A6A5-D518C8628289}"/>
              </a:ext>
            </a:extLst>
          </p:cNvPr>
          <p:cNvSpPr/>
          <p:nvPr/>
        </p:nvSpPr>
        <p:spPr>
          <a:xfrm>
            <a:off x="11817642" y="2227177"/>
            <a:ext cx="3615827" cy="2218604"/>
          </a:xfrm>
          <a:prstGeom prst="round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Experimental Design</a:t>
            </a:r>
          </a:p>
          <a:p>
            <a:pPr algn="ctr"/>
            <a:r>
              <a:rPr lang="en-US" altLang="ja-JP" sz="3600" b="1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Physics</a:t>
            </a:r>
            <a:endParaRPr lang="ja-JP" altLang="en-US" sz="3600" b="1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5" name="対角する 2 つの角を丸めた四角形 14">
            <a:extLst>
              <a:ext uri="{FF2B5EF4-FFF2-40B4-BE49-F238E27FC236}">
                <a16:creationId xmlns:a16="http://schemas.microsoft.com/office/drawing/2014/main" id="{45716F2E-56FD-3344-AF37-31C973F12EB2}"/>
              </a:ext>
            </a:extLst>
          </p:cNvPr>
          <p:cNvSpPr/>
          <p:nvPr/>
        </p:nvSpPr>
        <p:spPr>
          <a:xfrm>
            <a:off x="11817642" y="6854135"/>
            <a:ext cx="3615827" cy="22186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System </a:t>
            </a:r>
          </a:p>
          <a:p>
            <a:pPr algn="ctr"/>
            <a:r>
              <a:rPr lang="en-US" altLang="ja-JP" sz="3600" b="1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Optimization</a:t>
            </a:r>
          </a:p>
          <a:p>
            <a:pPr algn="ctr"/>
            <a:r>
              <a:rPr lang="en-US" altLang="ja-JP" sz="3600" b="1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Accelerator</a:t>
            </a:r>
          </a:p>
        </p:txBody>
      </p:sp>
    </p:spTree>
    <p:extLst>
      <p:ext uri="{BB962C8B-B14F-4D97-AF65-F5344CB8AC3E}">
        <p14:creationId xmlns:p14="http://schemas.microsoft.com/office/powerpoint/2010/main" val="42327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</a:rPr>
              <a:t>FPWS21</a:t>
            </a:r>
            <a:endParaRPr lang="ja-JP" altLang="en-US" dirty="0">
              <a:latin typeface="+mn-ea"/>
            </a:endParaRPr>
          </a:p>
        </p:txBody>
      </p:sp>
      <p:pic>
        <p:nvPicPr>
          <p:cNvPr id="32" name="図プレースホルダー 3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b="53"/>
          <a:stretch>
            <a:fillRect/>
          </a:stretch>
        </p:blipFill>
        <p:spPr/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b="1" dirty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Contents</a:t>
            </a:r>
            <a:endParaRPr kumimoji="1" lang="ja-JP" altLang="en-US" sz="6000" b="1" dirty="0">
              <a:solidFill>
                <a:schemeClr val="accent1"/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kumimoji="1" lang="ja-JP" altLang="en-US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1</a:t>
            </a:r>
            <a:endParaRPr kumimoji="1" lang="ja-JP" altLang="en-US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502020203020207" pitchFamily="34" charset="-128"/>
              </a:rPr>
              <a:t>ACCELERATOR EVOLUTION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502020203020207" pitchFamily="34" charset="-128"/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7"/>
          </p:nvPr>
        </p:nvSpPr>
        <p:spPr>
          <a:xfrm>
            <a:off x="9672731" y="4142583"/>
            <a:ext cx="8025479" cy="720080"/>
          </a:xfrm>
        </p:spPr>
        <p:txBody>
          <a:bodyPr/>
          <a:lstStyle/>
          <a:p>
            <a:r>
              <a: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LINEAR COLLIDER DESIGN COCEPT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ILC ACCELERATOR TECHNOLOGY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kumimoji="1" lang="en-US" altLang="ja-JP" dirty="0" smtClean="0"/>
              <a:t>4</a:t>
            </a:r>
            <a:endParaRPr kumimoji="1" lang="ja-JP" altLang="en-US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SUMMARY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>
                <a:latin typeface="+mn-ea"/>
              </a:rPr>
              <a:pPr/>
              <a:t>2</a:t>
            </a:fld>
            <a:endParaRPr lang="ja-JP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1726925"/>
      </p:ext>
    </p:extLst>
  </p:cSld>
  <p:clrMapOvr>
    <a:masterClrMapping/>
  </p:clrMapOvr>
  <p:transition spd="slow" advTm="6197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20346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ILC </a:t>
            </a:r>
            <a:r>
              <a:rPr kumimoji="1" lang="en-US" altLang="ja-JP" dirty="0" smtClean="0">
                <a:solidFill>
                  <a:srgbClr val="F20346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Accelerator Technology</a:t>
            </a:r>
            <a:endParaRPr kumimoji="1" lang="ja-JP" altLang="en-US" dirty="0">
              <a:solidFill>
                <a:srgbClr val="F20346"/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3" name="図プレースホルダー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33" t="11500" r="-9156" b="27083"/>
          <a:stretch/>
        </p:blipFill>
        <p:spPr/>
      </p:pic>
    </p:spTree>
    <p:extLst>
      <p:ext uri="{BB962C8B-B14F-4D97-AF65-F5344CB8AC3E}">
        <p14:creationId xmlns:p14="http://schemas.microsoft.com/office/powerpoint/2010/main" val="128618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9" name="図プレースホルダー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r="-210" b="170"/>
          <a:stretch/>
        </p:blipFill>
        <p:spPr>
          <a:xfrm>
            <a:off x="0" y="483868"/>
            <a:ext cx="16466328" cy="9824310"/>
          </a:xfrm>
          <a:prstGeom prst="rect">
            <a:avLst/>
          </a:prstGeom>
        </p:spPr>
      </p:pic>
      <p:sp>
        <p:nvSpPr>
          <p:cNvPr id="10" name="タイトル 24"/>
          <p:cNvSpPr txBox="1">
            <a:spLocks/>
          </p:cNvSpPr>
          <p:nvPr/>
        </p:nvSpPr>
        <p:spPr>
          <a:xfrm>
            <a:off x="4794750" y="125036"/>
            <a:ext cx="14349567" cy="1203151"/>
          </a:xfrm>
          <a:prstGeom prst="rect">
            <a:avLst/>
          </a:prstGeom>
        </p:spPr>
        <p:txBody>
          <a:bodyPr/>
          <a:lstStyle>
            <a:lvl1pPr algn="l" defTabSz="1632753" rtl="0" eaLnBrk="1" latinLnBrk="0" hangingPunct="1">
              <a:spcBef>
                <a:spcPct val="0"/>
              </a:spcBef>
              <a:buNone/>
              <a:defRPr kumimoji="1"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802020203020207" pitchFamily="50" charset="-128"/>
              </a:rPr>
              <a:t>ILC Functions</a:t>
            </a:r>
            <a:endParaRPr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2" name="楕円 1"/>
          <p:cNvSpPr/>
          <p:nvPr/>
        </p:nvSpPr>
        <p:spPr>
          <a:xfrm>
            <a:off x="8689885" y="6263640"/>
            <a:ext cx="591275" cy="6248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31623" y="8598929"/>
            <a:ext cx="92087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3. Superconducting Accelerator</a:t>
            </a:r>
          </a:p>
          <a:p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384436" y="1924364"/>
            <a:ext cx="908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 (Polarized) Electron and Positron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384436" y="2776531"/>
            <a:ext cx="5489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 Radiation Damping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131623" y="9470993"/>
            <a:ext cx="3530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4. Final </a:t>
            </a:r>
            <a:r>
              <a:rPr lang="en-US" altLang="ja-JP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5264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73 -0.00355 -0.00356 -0.00679 -0.00503 -0.01049 C -0.00555 -0.01173 -0.00529 -0.01373 -0.0059 -0.01497 C -0.0092 -0.02191 -0.00868 -0.01697 -0.01172 -0.02237 C -0.01267 -0.02407 -0.01319 -0.02654 -0.01424 -0.02824 C -0.02101 -0.03889 -0.01684 -0.03132 -0.0217 -0.03565 C -0.02257 -0.03642 -0.02335 -0.03765 -0.02422 -0.03858 C -0.02474 -0.0392 -0.02535 -0.03966 -0.02587 -0.04012 L -0.1409 -0.04753 L -0.19255 -0.10972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2291 -0.15664 C -0.30185 -0.21405 -0.3726 -0.21327 -0.38753 -0.15448 C -0.40212 -0.09599 -0.35524 -0.00155 -0.2824 0.05648 C -0.20956 0.11389 -0.13873 0.11296 -0.12388 0.05432 C -0.1093 -0.00417 -0.15652 -0.09861 -0.2291 -0.15664 Z " pathEditMode="relative" rAng="1440000" ptsTypes="AAA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5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5 -0.10973 L -0.19663 -0.11327 L -0.23856 -0.16482 L -0.23161 -0.2625 L -0.46158 -0.48303 L -0.44865 -0.50787 L -0.41765 -0.50077 L -0.41661 -0.45633 L -0.11259 -0.16297 L -0.02352 -0.11852 " pathEditMode="relative" rAng="0" ptsTypes="AAAAAA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4" name="タイトル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6737013" cy="16129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GaAs photocathode</a:t>
            </a:r>
            <a:endParaRPr lang="ja-JP" altLang="en-US" sz="6699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824" y="201110"/>
            <a:ext cx="5848693" cy="50049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t="556" r="33626"/>
          <a:stretch/>
        </p:blipFill>
        <p:spPr>
          <a:xfrm>
            <a:off x="12632610" y="5232563"/>
            <a:ext cx="5058620" cy="474791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05161" y="1411732"/>
            <a:ext cx="107831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Arial" panose="020B0604020202020204" pitchFamily="34" charset="0"/>
              <a:buChar char="•"/>
            </a:pPr>
            <a:r>
              <a:rPr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GaAs crystal for polarized electron generation. </a:t>
            </a:r>
            <a:endParaRPr lang="en-US" altLang="ja-JP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en-US" altLang="ja-JP" sz="3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breaking the degeneration of the valence band, spin of excited electron depends on the helicity of photon (circular polarization).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r>
              <a:rPr lang="en-US" altLang="ja-JP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Degeneration is broken by strained super-lattice crystal giving 90% polarization.</a:t>
            </a:r>
            <a:endParaRPr lang="en-US" altLang="ja-JP" sz="3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154" indent="-457154">
              <a:buFont typeface="Arial" panose="020B0604020202020204" pitchFamily="34" charset="0"/>
              <a:buChar char="•"/>
            </a:pPr>
            <a:endParaRPr lang="en-US" altLang="ja-JP" sz="3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154" indent="-457154">
              <a:buFont typeface="Arial" panose="020B0604020202020204" pitchFamily="34" charset="0"/>
              <a:buChar char="•"/>
            </a:pPr>
            <a:endParaRPr lang="en-US" altLang="ja-JP" sz="3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23" y="5817761"/>
            <a:ext cx="5268307" cy="412394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998" y="5646611"/>
            <a:ext cx="5765928" cy="4466244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25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ILC Positron Source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49517" y="1688246"/>
            <a:ext cx="16457772" cy="6788945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Two concepts of positron source : Electron Driven (conventional) and </a:t>
            </a:r>
            <a:r>
              <a:rPr kumimoji="1" lang="en-US" altLang="ja-JP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Undulator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</a:p>
          <a:p>
            <a:r>
              <a:rPr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E-Driven : </a:t>
            </a:r>
            <a:r>
              <a:rPr lang="en-US" altLang="ja-JP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Brems+pair-creation</a:t>
            </a:r>
            <a:r>
              <a:rPr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. Technically established, but </a:t>
            </a:r>
            <a:r>
              <a:rPr lang="en-US" altLang="ja-JP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unpolarized</a:t>
            </a:r>
            <a:r>
              <a:rPr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</a:p>
          <a:p>
            <a:r>
              <a:rPr kumimoji="1" lang="en-US" altLang="ja-JP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Undulator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: Gamma from </a:t>
            </a:r>
            <a:r>
              <a:rPr kumimoji="1" lang="en-US" altLang="ja-JP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undulator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radiation driven by &gt;100 GeV driver. Technically new, but polarization is useful for physics. 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23</a:t>
            </a:fld>
            <a:endParaRPr lang="ja-JP" altLang="en-US"/>
          </a:p>
        </p:txBody>
      </p:sp>
      <p:pic>
        <p:nvPicPr>
          <p:cNvPr id="6" name="図プレースホルダ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r="49"/>
          <a:stretch/>
        </p:blipFill>
        <p:spPr>
          <a:xfrm>
            <a:off x="-159572" y="5544677"/>
            <a:ext cx="8734610" cy="3644569"/>
          </a:xfrm>
          <a:prstGeom prst="rect">
            <a:avLst/>
          </a:prstGeom>
        </p:spPr>
      </p:pic>
      <p:pic>
        <p:nvPicPr>
          <p:cNvPr id="7" name="図プレースホルダ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86"/>
          <a:stretch/>
        </p:blipFill>
        <p:spPr>
          <a:xfrm>
            <a:off x="8878403" y="5794773"/>
            <a:ext cx="9049871" cy="27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Positron Capture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0481" y="1925055"/>
            <a:ext cx="6553279" cy="678894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Positron capture is a key issue for both scheme. </a:t>
            </a:r>
          </a:p>
          <a:p>
            <a:pPr marL="1783812" lvl="1" indent="-457200">
              <a:buFont typeface="Wingdings" panose="05000000000000000000" pitchFamily="2" charset="2"/>
              <a:buChar char="l"/>
            </a:pPr>
            <a:r>
              <a:rPr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Matching device</a:t>
            </a:r>
          </a:p>
          <a:p>
            <a:pPr marL="1783812" lvl="1" indent="-457200">
              <a:buFont typeface="Wingdings" panose="05000000000000000000" pitchFamily="2" charset="2"/>
              <a:buChar char="l"/>
            </a:pPr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RF capture</a:t>
            </a:r>
          </a:p>
          <a:p>
            <a:pPr marL="1783812" lvl="1" indent="-457200">
              <a:buFont typeface="Wingdings" panose="05000000000000000000" pitchFamily="2" charset="2"/>
              <a:buChar char="l"/>
            </a:pPr>
            <a:r>
              <a:rPr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Energy Compressor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8C63-F0EA-456F-9D8A-27C266022456}" type="slidenum">
              <a:rPr lang="en-US" altLang="ja-JP" smtClean="0"/>
              <a:pPr/>
              <a:t>24</a:t>
            </a:fld>
            <a:endParaRPr lang="en-US" altLang="ja-JP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343" y="1607060"/>
            <a:ext cx="10061887" cy="371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FPWS21</a:t>
            </a:r>
            <a:endParaRPr lang="en-US" altLang="ja-JP"/>
          </a:p>
        </p:txBody>
      </p:sp>
      <p:grpSp>
        <p:nvGrpSpPr>
          <p:cNvPr id="13" name="グループ化 12"/>
          <p:cNvGrpSpPr/>
          <p:nvPr/>
        </p:nvGrpSpPr>
        <p:grpSpPr>
          <a:xfrm>
            <a:off x="1106623" y="5205370"/>
            <a:ext cx="4974137" cy="4803107"/>
            <a:chOff x="1106623" y="5205370"/>
            <a:chExt cx="4974137" cy="480310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623" y="5205370"/>
              <a:ext cx="4974137" cy="4803107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235990" y="5731598"/>
              <a:ext cx="2743200" cy="60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RF capture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7343867" y="5105327"/>
            <a:ext cx="5181346" cy="5003191"/>
            <a:chOff x="7343867" y="5105327"/>
            <a:chExt cx="5181346" cy="5003191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867" y="5105327"/>
              <a:ext cx="5181346" cy="5003191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8975708" y="5594438"/>
              <a:ext cx="2743200" cy="60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Booster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13065273" y="5105326"/>
            <a:ext cx="5166017" cy="5003191"/>
            <a:chOff x="13065273" y="5105326"/>
            <a:chExt cx="5166017" cy="500319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5273" y="5105326"/>
              <a:ext cx="5166017" cy="5003191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4948030" y="5731598"/>
              <a:ext cx="2743200" cy="60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ECS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3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736857" y="341228"/>
            <a:ext cx="16736505" cy="1612725"/>
          </a:xfrm>
        </p:spPr>
        <p:txBody>
          <a:bodyPr>
            <a:normAutofit/>
          </a:bodyPr>
          <a:lstStyle/>
          <a:p>
            <a:r>
              <a:rPr kumimoji="1" lang="en-US" altLang="ja-JP" sz="6000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Flux Concentrator as AMD</a:t>
            </a:r>
            <a:endParaRPr kumimoji="1" lang="ja-JP" altLang="en-US" sz="6000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プレースホルダー 4"/>
              <p:cNvSpPr txBox="1">
                <a:spLocks/>
              </p:cNvSpPr>
              <p:nvPr/>
            </p:nvSpPr>
            <p:spPr>
              <a:xfrm>
                <a:off x="259421" y="2367717"/>
                <a:ext cx="8845689" cy="743707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1371417" rtl="0" eaLnBrk="1" latinLnBrk="0" hangingPunct="1">
                  <a:lnSpc>
                    <a:spcPct val="130000"/>
                  </a:lnSpc>
                  <a:spcBef>
                    <a:spcPts val="1200"/>
                  </a:spcBef>
                  <a:buFontTx/>
                  <a:buNone/>
                  <a:defRPr sz="1800" kern="1200" baseline="0">
                    <a:solidFill>
                      <a:schemeClr val="bg2">
                        <a:lumMod val="9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709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417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57126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2835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397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106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2814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8523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Flux</a:t>
                </a:r>
                <a:r>
                  <a:rPr lang="ja-JP" altLang="en-US" sz="3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Concentrator (pulse magnet) generates</a:t>
                </a:r>
                <a:r>
                  <a:rPr lang="en-US" altLang="ja-JP" sz="3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AMD field.</a:t>
                </a:r>
              </a:p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AMD</a:t>
                </a:r>
                <a:r>
                  <a:rPr lang="ja-JP" altLang="en-US" sz="3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(Adiabatic Matching Device) field</a:t>
                </a:r>
                <a:endParaRPr lang="en-US" altLang="ja-JP" sz="3200" b="1" i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altLang="ja-JP" sz="3200" b="1" i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ja-JP" altLang="en-US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den>
                      </m:f>
                    </m:oMath>
                  </m:oMathPara>
                </a14:m>
                <a:endParaRPr lang="en-US" altLang="ja-JP" sz="32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457154" indent="-457154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Adiabatic invariance on the cyclotron motion</a:t>
                </a:r>
                <a:endParaRPr lang="en-US" altLang="ja-JP" sz="32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ja-JP" altLang="en-US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𝒑𝒅𝒒</m:t>
                        </m:r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ja-JP" altLang="en-US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  <m:sSub>
                          <m:sSubPr>
                            <m:ctrlPr>
                              <a:rPr lang="en-US" altLang="ja-JP" sz="3200" b="1" i="1">
                                <a:solidFill>
                                  <a:schemeClr val="tx1">
                                    <a:lumMod val="90000"/>
                                    <a:lumOff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ja-JP" sz="3200" b="1" i="1">
                                <a:solidFill>
                                  <a:schemeClr val="tx1">
                                    <a:lumMod val="90000"/>
                                    <a:lumOff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ja-JP" sz="3200" b="1" i="1">
                                <a:solidFill>
                                  <a:schemeClr val="tx1">
                                    <a:lumMod val="90000"/>
                                    <a:lumOff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altLang="ja-JP" sz="3200" b="1" i="1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f>
                          <m:fPr>
                            <m:ctrlPr>
                              <a:rPr lang="en-US" altLang="ja-JP" sz="3200" b="1" i="1">
                                <a:solidFill>
                                  <a:schemeClr val="tx1">
                                    <a:lumMod val="90000"/>
                                    <a:lumOff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ja-JP" sz="3200" b="1" i="1">
                                    <a:solidFill>
                                      <a:schemeClr val="tx1">
                                        <a:lumMod val="90000"/>
                                        <a:lumOff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3200" b="1" i="1">
                                    <a:solidFill>
                                      <a:schemeClr val="tx1">
                                        <a:lumMod val="90000"/>
                                        <a:lumOff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ja-JP" sz="3200" b="1" i="1">
                                    <a:solidFill>
                                      <a:schemeClr val="tx1">
                                        <a:lumMod val="90000"/>
                                        <a:lumOff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𝒕</m:t>
                                </m:r>
                              </m:sub>
                              <m:sup>
                                <m:r>
                                  <a:rPr lang="en-US" altLang="ja-JP" sz="3200" b="1" i="1">
                                    <a:solidFill>
                                      <a:schemeClr val="tx1">
                                        <a:lumMod val="90000"/>
                                        <a:lumOff val="1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ja-JP" sz="3200" b="1" i="1">
                                <a:solidFill>
                                  <a:schemeClr val="tx1">
                                    <a:lumMod val="90000"/>
                                    <a:lumOff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𝒆𝑩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ja-JP" sz="3200" b="1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</a:p>
              <a:p>
                <a:pPr algn="ctr"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  <m:t>𝒑</m:t>
                          </m:r>
                        </m:e>
                        <m:sub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  <m:t>𝒕</m:t>
                          </m:r>
                          <m:d>
                            <m:dPr>
                              <m:ctrlP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unded Mgen+ 1c medium" panose="020B0602020203020207" pitchFamily="50" charset="-128"/>
                                  <a:cs typeface="Rounded Mgen+ 1c medium" panose="020B0602020203020207" pitchFamily="50" charset="-128"/>
                                </a:rPr>
                              </m:ctrlPr>
                            </m:dPr>
                            <m:e>
                              <m: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unded Mgen+ 1c medium" panose="020B0602020203020207" pitchFamily="50" charset="-128"/>
                                  <a:cs typeface="Rounded Mgen+ 1c medium" panose="020B0602020203020207" pitchFamily="50" charset="-128"/>
                                </a:rPr>
                                <m:t>𝒛</m:t>
                              </m:r>
                            </m:e>
                          </m:d>
                        </m:sub>
                      </m:sSub>
                      <m:r>
                        <a:rPr lang="en-US" altLang="ja-JP" sz="3200" b="1" i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  <a:ea typeface="Rounded Mgen+ 1c medium" panose="020B0602020203020207" pitchFamily="50" charset="-128"/>
                          <a:cs typeface="Rounded Mgen+ 1c medium" panose="020B0602020203020207" pitchFamily="50" charset="-128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unded Mgen+ 1c medium" panose="020B0602020203020207" pitchFamily="50" charset="-128"/>
                                  <a:cs typeface="Rounded Mgen+ 1c medium" panose="020B0602020203020207" pitchFamily="50" charset="-128"/>
                                </a:rPr>
                              </m:ctrlPr>
                            </m:fPr>
                            <m:num>
                              <m:r>
                                <a:rPr lang="en-US" altLang="ja-JP" sz="3200" b="1" i="1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Rounded Mgen+ 1c medium" panose="020B0602020203020207" pitchFamily="50" charset="-128"/>
                                  <a:cs typeface="Rounded Mgen+ 1c medium" panose="020B0602020203020207" pitchFamily="50" charset="-128"/>
                                </a:rPr>
                                <m:t>𝑩</m:t>
                              </m:r>
                              <m:d>
                                <m:dPr>
                                  <m:ctrlPr>
                                    <a:rPr lang="en-US" altLang="ja-JP" sz="3200" b="1" i="1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unded Mgen+ 1c medium" panose="020B0602020203020207" pitchFamily="50" charset="-128"/>
                                      <a:cs typeface="Rounded Mgen+ 1c medium" panose="020B0602020203020207" pitchFamily="50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3200" b="1" i="1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unded Mgen+ 1c medium" panose="020B0602020203020207" pitchFamily="50" charset="-128"/>
                                      <a:cs typeface="Rounded Mgen+ 1c medium" panose="020B0602020203020207" pitchFamily="50" charset="-128"/>
                                    </a:rPr>
                                    <m:t>𝒛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ja-JP" sz="3200" b="1" i="1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unded Mgen+ 1c medium" panose="020B0602020203020207" pitchFamily="50" charset="-128"/>
                                      <a:cs typeface="Rounded Mgen+ 1c medium" panose="020B0602020203020207" pitchFamily="50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3200" b="1" i="1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unded Mgen+ 1c medium" panose="020B0602020203020207" pitchFamily="50" charset="-128"/>
                                      <a:cs typeface="Rounded Mgen+ 1c medium" panose="020B0602020203020207" pitchFamily="50" charset="-128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ja-JP" sz="3200" b="1" i="1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Rounded Mgen+ 1c medium" panose="020B0602020203020207" pitchFamily="50" charset="-128"/>
                                      <a:cs typeface="Rounded Mgen+ 1c medium" panose="020B0602020203020207" pitchFamily="50" charset="-128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</m:ctrlPr>
                        </m:sSubPr>
                        <m:e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  <m:t>𝒑</m:t>
                          </m:r>
                        </m:e>
                        <m:sub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  <m:t>𝒕</m:t>
                          </m:r>
                          <m:r>
                            <a:rPr lang="en-US" altLang="ja-JP" sz="32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Rounded Mgen+ 1c medium" panose="020B0602020203020207" pitchFamily="50" charset="-128"/>
                              <a:cs typeface="Rounded Mgen+ 1c medium" panose="020B0602020203020207" pitchFamily="50" charset="-128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altLang="ja-JP" sz="3200" b="1" i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457154" indent="-457154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Since B</a:t>
                </a:r>
                <a:r>
                  <a:rPr lang="en-US" altLang="ja-JP" sz="3200" b="1" baseline="-250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i</a:t>
                </a:r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&gt;B(z), </a:t>
                </a:r>
                <a14:m>
                  <m:oMath xmlns:m="http://schemas.openxmlformats.org/officeDocument/2006/math">
                    <m:r>
                      <a:rPr lang="en-US" altLang="ja-JP" sz="3200" b="1" i="1" dirty="0" smtClean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𝒑</m:t>
                    </m:r>
                    <m:r>
                      <a:rPr lang="en-US" altLang="ja-JP" sz="3200" b="1" i="1" baseline="-25000" dirty="0" err="1" smtClean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𝒕</m:t>
                    </m:r>
                  </m:oMath>
                </a14:m>
                <a:r>
                  <a:rPr lang="en-US" altLang="ja-JP" sz="3200" b="1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is suppressed by AMD.</a:t>
                </a:r>
                <a:endParaRPr lang="en-US" altLang="ja-JP" sz="32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endParaRPr lang="ja-JP" altLang="en-US" sz="32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" name="テキスト プレースホルダー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21" y="2367717"/>
                <a:ext cx="8845689" cy="7437072"/>
              </a:xfrm>
              <a:prstGeom prst="rect">
                <a:avLst/>
              </a:prstGeom>
              <a:blipFill>
                <a:blip r:embed="rId2"/>
                <a:stretch>
                  <a:fillRect l="-1585" t="-1148" r="-8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/>
          <p:cNvGrpSpPr/>
          <p:nvPr/>
        </p:nvGrpSpPr>
        <p:grpSpPr>
          <a:xfrm>
            <a:off x="13693095" y="2386657"/>
            <a:ext cx="4117370" cy="5234880"/>
            <a:chOff x="7795059" y="252984"/>
            <a:chExt cx="2660073" cy="3382053"/>
          </a:xfrm>
        </p:grpSpPr>
        <p:pic>
          <p:nvPicPr>
            <p:cNvPr id="9" name="図 8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3"/>
            <a:stretch/>
          </p:blipFill>
          <p:spPr bwMode="auto">
            <a:xfrm flipH="1">
              <a:off x="7795059" y="252984"/>
              <a:ext cx="2660073" cy="3382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8582141" y="3428231"/>
              <a:ext cx="1063094" cy="1789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1" algn="r"/>
              <a:r>
                <a: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  <a:cs typeface="Rounded Mgen+ 1c light" panose="020B0403020203020207" pitchFamily="50" charset="-128"/>
                </a:rPr>
                <a:t>170 mm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9216535" y="1227925"/>
              <a:ext cx="784751" cy="1789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16mm</a:t>
              </a:r>
              <a:endPara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9216534" y="347839"/>
              <a:ext cx="784751" cy="1789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100mm</a:t>
              </a:r>
              <a:endPara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70137" y="417111"/>
              <a:ext cx="784751" cy="1789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target</a:t>
              </a:r>
              <a:endPara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9773019" y="3136444"/>
            <a:ext cx="3544811" cy="4639478"/>
            <a:chOff x="10574343" y="4508949"/>
            <a:chExt cx="2428875" cy="3178932"/>
          </a:xfrm>
        </p:grpSpPr>
        <p:sp>
          <p:nvSpPr>
            <p:cNvPr id="14" name="円/楕円 6">
              <a:extLst>
                <a:ext uri="{FF2B5EF4-FFF2-40B4-BE49-F238E27FC236}">
                  <a16:creationId xmlns:a16="http://schemas.microsoft.com/office/drawing/2014/main" id="{96BD8233-0757-E040-850A-FB4F93A62BEA}"/>
                </a:ext>
              </a:extLst>
            </p:cNvPr>
            <p:cNvSpPr/>
            <p:nvPr/>
          </p:nvSpPr>
          <p:spPr>
            <a:xfrm>
              <a:off x="10574343" y="4508949"/>
              <a:ext cx="2428875" cy="317893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5" name="円/楕円 13">
              <a:extLst>
                <a:ext uri="{FF2B5EF4-FFF2-40B4-BE49-F238E27FC236}">
                  <a16:creationId xmlns:a16="http://schemas.microsoft.com/office/drawing/2014/main" id="{FC2D29DE-A893-B247-BF23-31E88AE82385}"/>
                </a:ext>
              </a:extLst>
            </p:cNvPr>
            <p:cNvSpPr/>
            <p:nvPr/>
          </p:nvSpPr>
          <p:spPr>
            <a:xfrm>
              <a:off x="11095836" y="4661350"/>
              <a:ext cx="1385887" cy="12884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37F71BF7-F9FB-4246-A7BA-A17AC5B07B95}"/>
                </a:ext>
              </a:extLst>
            </p:cNvPr>
            <p:cNvSpPr/>
            <p:nvPr/>
          </p:nvSpPr>
          <p:spPr>
            <a:xfrm>
              <a:off x="11113694" y="6212454"/>
              <a:ext cx="1404000" cy="14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CEECD17-C2F7-3C45-B6B5-BE749DF67B20}"/>
                </a:ext>
              </a:extLst>
            </p:cNvPr>
            <p:cNvSpPr/>
            <p:nvPr/>
          </p:nvSpPr>
          <p:spPr>
            <a:xfrm>
              <a:off x="11763774" y="5735451"/>
              <a:ext cx="67867" cy="871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F10B3F48-5925-8B47-9465-15BB4761F064}"/>
                </a:ext>
              </a:extLst>
            </p:cNvPr>
            <p:cNvSpPr/>
            <p:nvPr/>
          </p:nvSpPr>
          <p:spPr>
            <a:xfrm>
              <a:off x="11191624" y="6286815"/>
              <a:ext cx="1260000" cy="126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9" name="円/楕円 19">
              <a:extLst>
                <a:ext uri="{FF2B5EF4-FFF2-40B4-BE49-F238E27FC236}">
                  <a16:creationId xmlns:a16="http://schemas.microsoft.com/office/drawing/2014/main" id="{5C664D21-F5AB-DE4A-8FFA-645934BA6D4C}"/>
                </a:ext>
              </a:extLst>
            </p:cNvPr>
            <p:cNvSpPr/>
            <p:nvPr/>
          </p:nvSpPr>
          <p:spPr>
            <a:xfrm>
              <a:off x="11470729" y="6564415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6011D5AB-E386-EE4E-872F-99B9D7EB89BC}"/>
                </a:ext>
              </a:extLst>
            </p:cNvPr>
            <p:cNvSpPr/>
            <p:nvPr/>
          </p:nvSpPr>
          <p:spPr>
            <a:xfrm rot="10800000">
              <a:off x="11781760" y="7135625"/>
              <a:ext cx="67866" cy="411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4" name="円弧 23"/>
          <p:cNvSpPr/>
          <p:nvPr/>
        </p:nvSpPr>
        <p:spPr>
          <a:xfrm>
            <a:off x="10765804" y="5851442"/>
            <a:ext cx="1655771" cy="1619655"/>
          </a:xfrm>
          <a:prstGeom prst="arc">
            <a:avLst>
              <a:gd name="adj1" fmla="val 1379100"/>
              <a:gd name="adj2" fmla="val 0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sp>
        <p:nvSpPr>
          <p:cNvPr id="25" name="円弧 24"/>
          <p:cNvSpPr/>
          <p:nvPr/>
        </p:nvSpPr>
        <p:spPr>
          <a:xfrm>
            <a:off x="10402747" y="3220823"/>
            <a:ext cx="2264861" cy="2156180"/>
          </a:xfrm>
          <a:prstGeom prst="arc">
            <a:avLst>
              <a:gd name="adj1" fmla="val 5916262"/>
              <a:gd name="adj2" fmla="val 4983063"/>
            </a:avLst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sp>
        <p:nvSpPr>
          <p:cNvPr id="26" name="円弧 25"/>
          <p:cNvSpPr/>
          <p:nvPr/>
        </p:nvSpPr>
        <p:spPr>
          <a:xfrm rot="10800000">
            <a:off x="10438360" y="5515043"/>
            <a:ext cx="2229248" cy="2239427"/>
          </a:xfrm>
          <a:prstGeom prst="arc">
            <a:avLst>
              <a:gd name="adj1" fmla="val 5916262"/>
              <a:gd name="adj2" fmla="val 4983063"/>
            </a:avLst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b="1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13455103" y="3651723"/>
            <a:ext cx="6919185" cy="921260"/>
            <a:chOff x="13440229" y="5607937"/>
            <a:chExt cx="6919786" cy="921340"/>
          </a:xfrm>
        </p:grpSpPr>
        <p:sp>
          <p:nvSpPr>
            <p:cNvPr id="2" name="右矢印 1"/>
            <p:cNvSpPr/>
            <p:nvPr/>
          </p:nvSpPr>
          <p:spPr>
            <a:xfrm>
              <a:off x="13440229" y="5843481"/>
              <a:ext cx="1739846" cy="436828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" name="円弧 4"/>
            <p:cNvSpPr/>
            <p:nvPr/>
          </p:nvSpPr>
          <p:spPr>
            <a:xfrm flipH="1">
              <a:off x="15264007" y="5787461"/>
              <a:ext cx="5096008" cy="741816"/>
            </a:xfrm>
            <a:prstGeom prst="arc">
              <a:avLst>
                <a:gd name="adj1" fmla="val 19807349"/>
                <a:gd name="adj2" fmla="val 2136531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9" name="円弧 28"/>
            <p:cNvSpPr/>
            <p:nvPr/>
          </p:nvSpPr>
          <p:spPr>
            <a:xfrm flipH="1" flipV="1">
              <a:off x="15264007" y="5607937"/>
              <a:ext cx="5096008" cy="704574"/>
            </a:xfrm>
            <a:prstGeom prst="arc">
              <a:avLst>
                <a:gd name="adj1" fmla="val 19807349"/>
                <a:gd name="adj2" fmla="val 2136531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31" name="直線コネクタ 30"/>
            <p:cNvCxnSpPr/>
            <p:nvPr/>
          </p:nvCxnSpPr>
          <p:spPr>
            <a:xfrm>
              <a:off x="15565498" y="6057875"/>
              <a:ext cx="176455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11255548" y="6263627"/>
            <a:ext cx="732212" cy="706306"/>
            <a:chOff x="11256525" y="8211603"/>
            <a:chExt cx="732276" cy="706367"/>
          </a:xfrm>
        </p:grpSpPr>
        <p:sp>
          <p:nvSpPr>
            <p:cNvPr id="34" name="楕円 33"/>
            <p:cNvSpPr/>
            <p:nvPr/>
          </p:nvSpPr>
          <p:spPr>
            <a:xfrm>
              <a:off x="11256525" y="8211603"/>
              <a:ext cx="732276" cy="70636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36" name="直線コネクタ 35"/>
            <p:cNvCxnSpPr>
              <a:stCxn id="34" idx="1"/>
              <a:endCxn id="34" idx="5"/>
            </p:cNvCxnSpPr>
            <p:nvPr/>
          </p:nvCxnSpPr>
          <p:spPr>
            <a:xfrm>
              <a:off x="11363764" y="8315048"/>
              <a:ext cx="517798" cy="49947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>
              <a:stCxn id="34" idx="3"/>
              <a:endCxn id="34" idx="7"/>
            </p:cNvCxnSpPr>
            <p:nvPr/>
          </p:nvCxnSpPr>
          <p:spPr>
            <a:xfrm flipV="1">
              <a:off x="11363764" y="8315048"/>
              <a:ext cx="517798" cy="49947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グループ化 42"/>
          <p:cNvGrpSpPr/>
          <p:nvPr/>
        </p:nvGrpSpPr>
        <p:grpSpPr>
          <a:xfrm>
            <a:off x="11142823" y="3935436"/>
            <a:ext cx="732212" cy="706306"/>
            <a:chOff x="11143790" y="5883210"/>
            <a:chExt cx="732276" cy="706367"/>
          </a:xfrm>
        </p:grpSpPr>
        <p:sp>
          <p:nvSpPr>
            <p:cNvPr id="40" name="楕円 39"/>
            <p:cNvSpPr/>
            <p:nvPr/>
          </p:nvSpPr>
          <p:spPr>
            <a:xfrm>
              <a:off x="11143790" y="5883210"/>
              <a:ext cx="732276" cy="70636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2" name="楕円 41"/>
            <p:cNvSpPr/>
            <p:nvPr/>
          </p:nvSpPr>
          <p:spPr>
            <a:xfrm>
              <a:off x="11339732" y="6035610"/>
              <a:ext cx="339045" cy="381117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1" name="フッター プレースホルダー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FPWS21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indefinite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26</a:t>
            </a:fld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04474" y="265204"/>
            <a:ext cx="16736505" cy="1612725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RF</a:t>
            </a:r>
            <a:r>
              <a:rPr lang="ja-JP" altLang="en-US" b="1" dirty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capture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プレースホルダー 4"/>
              <p:cNvSpPr txBox="1">
                <a:spLocks/>
              </p:cNvSpPr>
              <p:nvPr/>
            </p:nvSpPr>
            <p:spPr>
              <a:xfrm>
                <a:off x="770224" y="1995716"/>
                <a:ext cx="10257440" cy="743707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1371417" rtl="0" eaLnBrk="1" latinLnBrk="0" hangingPunct="1">
                  <a:lnSpc>
                    <a:spcPct val="130000"/>
                  </a:lnSpc>
                  <a:spcBef>
                    <a:spcPts val="1200"/>
                  </a:spcBef>
                  <a:buFontTx/>
                  <a:buNone/>
                  <a:defRPr sz="1800" kern="1200" baseline="0">
                    <a:solidFill>
                      <a:schemeClr val="bg2">
                        <a:lumMod val="9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709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417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57126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2835" indent="0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Tx/>
                  <a:buNone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397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106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2814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8523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Generated positron is widely distributed in energy and </a:t>
                </a:r>
                <a14:m>
                  <m:oMath xmlns:m="http://schemas.openxmlformats.org/officeDocument/2006/math">
                    <m:r>
                      <a:rPr lang="en-US" altLang="ja-JP" sz="3200" i="1" dirty="0" smtClean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𝑝</m:t>
                    </m:r>
                    <m:r>
                      <a:rPr lang="en-US" altLang="ja-JP" sz="3200" i="1" baseline="-25000" dirty="0" smtClean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𝑡</m:t>
                    </m:r>
                  </m:oMath>
                </a14:m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. </a:t>
                </a:r>
              </a:p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Positron is decelerated initially. Due to the large </a:t>
                </a:r>
                <a14:m>
                  <m:oMath xmlns:m="http://schemas.openxmlformats.org/officeDocument/2006/math">
                    <m:r>
                      <a:rPr lang="en-US" altLang="ja-JP" sz="3200" i="1" dirty="0" smtClean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𝑝</m:t>
                    </m:r>
                    <m:r>
                      <a:rPr lang="en-US" altLang="ja-JP" sz="3200" i="1" baseline="-25000" dirty="0" err="1" smtClean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𝑡</m:t>
                    </m:r>
                  </m:oMath>
                </a14:m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, positron cause phase slip. </a:t>
                </a:r>
                <a:endParaRPr lang="en-US" altLang="ja-JP" sz="3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Positron is moved to acceleration phase by the phase slip. </a:t>
                </a:r>
                <a:endParaRPr lang="en-US" altLang="ja-JP" sz="3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342866" indent="-342866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n"/>
                </a:pPr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Acceleration suppress the phase slip. The positron is</a:t>
                </a:r>
                <a:r>
                  <a:rPr lang="en-US" altLang="ja-JP" sz="32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en-US" altLang="ja-JP" sz="32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swept up at the phase. </a:t>
                </a:r>
                <a:endParaRPr lang="en-US" altLang="ja-JP" sz="3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" name="テキスト プレースホルダー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24" y="1995716"/>
                <a:ext cx="10257440" cy="7437072"/>
              </a:xfrm>
              <a:prstGeom prst="rect">
                <a:avLst/>
              </a:prstGeom>
              <a:blipFill>
                <a:blip r:embed="rId2"/>
                <a:stretch>
                  <a:fillRect l="-1307" t="-1148" r="-2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32" y="2695498"/>
            <a:ext cx="6016413" cy="580954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1" y="2692801"/>
            <a:ext cx="6016414" cy="580954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3" y="2705884"/>
            <a:ext cx="6016409" cy="58095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1" y="2709821"/>
            <a:ext cx="6016414" cy="580954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31" y="2710381"/>
            <a:ext cx="6016414" cy="580954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65" y="2675780"/>
            <a:ext cx="6016414" cy="580954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47" y="6717752"/>
            <a:ext cx="7480829" cy="35351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フッター プレースホルダー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FPWS21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楕円 13"/>
          <p:cNvSpPr/>
          <p:nvPr/>
        </p:nvSpPr>
        <p:spPr>
          <a:xfrm rot="5400000" flipH="1">
            <a:off x="350632" y="4768835"/>
            <a:ext cx="821224" cy="11171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496791" y="246956"/>
            <a:ext cx="12925406" cy="1203151"/>
          </a:xfrm>
        </p:spPr>
        <p:txBody>
          <a:bodyPr/>
          <a:lstStyle/>
          <a:p>
            <a:r>
              <a:rPr lang="en-US" altLang="ja-JP" b="1" dirty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802020203020207" pitchFamily="50" charset="-128"/>
              </a:rPr>
              <a:t>Damping Ring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>
          <a:xfrm>
            <a:off x="3166542" y="1543099"/>
            <a:ext cx="14329592" cy="923305"/>
          </a:xfrm>
        </p:spPr>
        <p:txBody>
          <a:bodyPr>
            <a:noAutofit/>
          </a:bodyPr>
          <a:lstStyle/>
          <a:p>
            <a:r>
              <a:rPr kumimoji="1" lang="en-US" altLang="ja-JP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Cool</a:t>
            </a:r>
            <a:r>
              <a:rPr kumimoji="1" lang="ja-JP" altLang="en-US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 </a:t>
            </a:r>
            <a:r>
              <a:rPr kumimoji="1" lang="en-US" altLang="ja-JP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down</a:t>
            </a:r>
            <a:r>
              <a:rPr kumimoji="1" lang="ja-JP" altLang="en-US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kumimoji="1" lang="en-US" altLang="ja-JP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the</a:t>
            </a:r>
            <a:r>
              <a:rPr kumimoji="1" lang="ja-JP" altLang="en-US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kumimoji="1" lang="en-US" altLang="ja-JP" sz="3600" b="1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beam</a:t>
            </a:r>
            <a:endParaRPr kumimoji="1" lang="ja-JP" altLang="en-US" sz="3600" b="1" dirty="0"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30" name="楕円 29"/>
          <p:cNvSpPr/>
          <p:nvPr/>
        </p:nvSpPr>
        <p:spPr>
          <a:xfrm>
            <a:off x="761244" y="3004067"/>
            <a:ext cx="3735547" cy="3499338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32" name="楕円 31"/>
          <p:cNvSpPr/>
          <p:nvPr/>
        </p:nvSpPr>
        <p:spPr>
          <a:xfrm>
            <a:off x="531457" y="4548738"/>
            <a:ext cx="427188" cy="406720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  <a:latin typeface="小塚ゴシック Pr6N B" panose="020B0800000000000000" pitchFamily="34" charset="-128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82CFDCC-7133-42E4-A265-A17E98BE565B}"/>
              </a:ext>
            </a:extLst>
          </p:cNvPr>
          <p:cNvSpPr/>
          <p:nvPr/>
        </p:nvSpPr>
        <p:spPr>
          <a:xfrm>
            <a:off x="3117105" y="423716"/>
            <a:ext cx="849630" cy="849630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4000" dirty="0">
              <a:solidFill>
                <a:srgbClr val="FFFFFF"/>
              </a:solidFill>
            </a:endParaRPr>
          </a:p>
        </p:txBody>
      </p:sp>
      <p:sp>
        <p:nvSpPr>
          <p:cNvPr id="17" name="テキスト プレースホルダー 10"/>
          <p:cNvSpPr txBox="1">
            <a:spLocks/>
          </p:cNvSpPr>
          <p:nvPr/>
        </p:nvSpPr>
        <p:spPr>
          <a:xfrm>
            <a:off x="327136" y="6779975"/>
            <a:ext cx="9493520" cy="3472592"/>
          </a:xfrm>
          <a:prstGeom prst="rect">
            <a:avLst/>
          </a:prstGeom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2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1. </a:t>
            </a:r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Beam loose their energy by SR. </a:t>
            </a:r>
          </a:p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2. The energy is recovered by re-acceleration .</a:t>
            </a:r>
          </a:p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3. SR decreases the momentum in x, y, and z,  but cavity provide only </a:t>
            </a:r>
            <a:r>
              <a:rPr lang="en-US" altLang="ja-JP" sz="3200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p</a:t>
            </a:r>
            <a:r>
              <a:rPr lang="en-US" altLang="ja-JP" sz="3200" b="1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z</a:t>
            </a:r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.  The beam is aligned </a:t>
            </a:r>
            <a:r>
              <a:rPr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and cooled. 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3966735" y="4548737"/>
            <a:ext cx="310871" cy="551909"/>
          </a:xfrm>
          <a:prstGeom prst="downArrow">
            <a:avLst/>
          </a:prstGeom>
          <a:solidFill>
            <a:srgbClr val="FF0000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318970" y="4240874"/>
            <a:ext cx="23006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Radiation</a:t>
            </a:r>
            <a:r>
              <a:rPr lang="ja-JP" altLang="en-US" dirty="0">
                <a:solidFill>
                  <a:schemeClr val="accent2">
                    <a:lumMod val="75000"/>
                  </a:schemeClr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 </a:t>
            </a:r>
            <a:endParaRPr lang="en-US" altLang="ja-JP" dirty="0">
              <a:solidFill>
                <a:schemeClr val="accent2">
                  <a:lumMod val="75000"/>
                </a:schemeClr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Damping</a:t>
            </a:r>
            <a:endParaRPr lang="ja-JP" altLang="en-US" dirty="0">
              <a:solidFill>
                <a:schemeClr val="accent2">
                  <a:lumMod val="75000"/>
                </a:schemeClr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227" y="2004751"/>
            <a:ext cx="7143003" cy="68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877128"/>
      </p:ext>
    </p:extLst>
  </p:cSld>
  <p:clrMapOvr>
    <a:masterClrMapping/>
  </p:clrMapOvr>
  <p:transition spd="slow" advTm="80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66013E-6 -2.71605E-6 C 4.66013E-6 -0.09367 0.04566 -0.17006 0.102 -0.17006 C 0.15826 -0.17006 0.20401 -0.09367 0.20401 -2.71605E-6 C 0.20401 0.09398 0.15826 0.17006 0.102 0.17006 C 0.04566 0.17006 4.66013E-6 0.09398 4.66013E-6 -2.71605E-6 Z " pathEditMode="relative" rAng="16200000" ptsTypes="AAAAA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66013E-6 -2.71605E-6 C 4.66013E-6 -0.0949 0.04566 -0.17207 0.102 -0.17207 C 0.15826 -0.17207 0.20401 -0.0949 0.20401 -2.71605E-6 C 0.20401 0.09537 0.15826 0.17207 0.102 0.17207 C 0.04566 0.17207 4.66013E-6 0.09537 4.66013E-6 -2.71605E-6 Z " pathEditMode="relative" rAng="16200000" ptsTypes="AAAAA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3" dur="10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47079E-6 -1.48148E-6 L -3.47079E-6 -0.2177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5" grpId="0"/>
      <p:bldP spid="9" grpId="0" build="p"/>
      <p:bldP spid="32" grpId="0" animBg="1"/>
      <p:bldP spid="32" grpId="1" animBg="1"/>
      <p:bldP spid="32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28</a:t>
            </a:fld>
            <a:endParaRPr lang="ja-JP" altLang="en-US"/>
          </a:p>
        </p:txBody>
      </p:sp>
      <p:pic>
        <p:nvPicPr>
          <p:cNvPr id="9" name="図プレースホルダー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" b="242"/>
          <a:stretch>
            <a:fillRect/>
          </a:stretch>
        </p:blipFill>
        <p:spPr>
          <a:xfrm>
            <a:off x="202600" y="5318647"/>
            <a:ext cx="8835926" cy="4968353"/>
          </a:xfr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12CD2658-A81D-694D-B13F-A4B4EC022A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9536" y="301510"/>
            <a:ext cx="12415520" cy="1203325"/>
          </a:xfrm>
        </p:spPr>
        <p:txBody>
          <a:bodyPr>
            <a:noAutofit/>
          </a:bodyPr>
          <a:lstStyle/>
          <a:p>
            <a:r>
              <a:rPr lang="en-US" altLang="ja-JP" b="1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802020203020207" pitchFamily="50" charset="-128"/>
              </a:rPr>
              <a:t>Superconducting Accelerator</a:t>
            </a:r>
            <a:endParaRPr lang="ja-JP" altLang="en-US" b="1" dirty="0">
              <a:solidFill>
                <a:srgbClr val="F5009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heavy" panose="020B0802020203020207" pitchFamily="50" charset="-128"/>
            </a:endParaRPr>
          </a:p>
        </p:txBody>
      </p:sp>
      <p:pic>
        <p:nvPicPr>
          <p:cNvPr id="13" name="図 5" descr="ILC-cryomodul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34" y="970494"/>
            <a:ext cx="14385456" cy="51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ttf3_modcut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/>
          <a:stretch>
            <a:fillRect/>
          </a:stretch>
        </p:blipFill>
        <p:spPr bwMode="auto">
          <a:xfrm>
            <a:off x="9609725" y="5318648"/>
            <a:ext cx="6270990" cy="464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8"/>
          <p:cNvSpPr txBox="1">
            <a:spLocks noChangeArrowheads="1"/>
          </p:cNvSpPr>
          <p:nvPr/>
        </p:nvSpPr>
        <p:spPr bwMode="auto">
          <a:xfrm>
            <a:off x="16135460" y="8000235"/>
            <a:ext cx="20958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SC</a:t>
            </a:r>
            <a:r>
              <a:rPr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Cavity</a:t>
            </a:r>
            <a:endParaRPr kumimoji="1"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36"/>
          <p:cNvCxnSpPr>
            <a:cxnSpLocks noChangeShapeType="1"/>
            <a:stCxn id="15" idx="1"/>
          </p:cNvCxnSpPr>
          <p:nvPr/>
        </p:nvCxnSpPr>
        <p:spPr bwMode="auto">
          <a:xfrm flipH="1">
            <a:off x="14306751" y="8292623"/>
            <a:ext cx="1828709" cy="563498"/>
          </a:xfrm>
          <a:prstGeom prst="straightConnector1">
            <a:avLst/>
          </a:prstGeom>
          <a:noFill/>
          <a:ln w="38100" algn="ctr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8762797" y="5986456"/>
            <a:ext cx="319670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Thermal shields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(80K, 5K)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23"/>
          <p:cNvCxnSpPr>
            <a:cxnSpLocks noChangeShapeType="1"/>
          </p:cNvCxnSpPr>
          <p:nvPr/>
        </p:nvCxnSpPr>
        <p:spPr bwMode="auto">
          <a:xfrm>
            <a:off x="10858627" y="6585560"/>
            <a:ext cx="1152525" cy="144463"/>
          </a:xfrm>
          <a:prstGeom prst="straightConnector1">
            <a:avLst/>
          </a:prstGeom>
          <a:noFill/>
          <a:ln w="38100" algn="ctr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線矢印コネクタ 26"/>
          <p:cNvCxnSpPr>
            <a:cxnSpLocks noChangeShapeType="1"/>
          </p:cNvCxnSpPr>
          <p:nvPr/>
        </p:nvCxnSpPr>
        <p:spPr bwMode="auto">
          <a:xfrm>
            <a:off x="10787189" y="6801460"/>
            <a:ext cx="1368425" cy="144463"/>
          </a:xfrm>
          <a:prstGeom prst="straightConnector1">
            <a:avLst/>
          </a:prstGeom>
          <a:noFill/>
          <a:ln w="38100" algn="ctr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線矢印コネクタ 29"/>
          <p:cNvCxnSpPr>
            <a:cxnSpLocks noChangeShapeType="1"/>
          </p:cNvCxnSpPr>
          <p:nvPr/>
        </p:nvCxnSpPr>
        <p:spPr bwMode="auto">
          <a:xfrm flipH="1">
            <a:off x="14167268" y="5864836"/>
            <a:ext cx="1800225" cy="865187"/>
          </a:xfrm>
          <a:prstGeom prst="straightConnector1">
            <a:avLst/>
          </a:prstGeom>
          <a:noFill/>
          <a:ln w="38100" algn="ctr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線矢印コネクタ 33"/>
          <p:cNvCxnSpPr>
            <a:cxnSpLocks noChangeShapeType="1"/>
          </p:cNvCxnSpPr>
          <p:nvPr/>
        </p:nvCxnSpPr>
        <p:spPr bwMode="auto">
          <a:xfrm flipH="1">
            <a:off x="14874416" y="7133100"/>
            <a:ext cx="979488" cy="679450"/>
          </a:xfrm>
          <a:prstGeom prst="straightConnector1">
            <a:avLst/>
          </a:prstGeom>
          <a:noFill/>
          <a:ln w="38100" algn="ctr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テキスト ボックス 18"/>
          <p:cNvSpPr txBox="1">
            <a:spLocks noChangeArrowheads="1"/>
          </p:cNvSpPr>
          <p:nvPr/>
        </p:nvSpPr>
        <p:spPr bwMode="auto">
          <a:xfrm>
            <a:off x="16006885" y="6752047"/>
            <a:ext cx="1592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Liq. He</a:t>
            </a:r>
          </a:p>
        </p:txBody>
      </p:sp>
      <p:sp>
        <p:nvSpPr>
          <p:cNvPr id="23" name="テキスト ボックス 18"/>
          <p:cNvSpPr txBox="1">
            <a:spLocks noChangeArrowheads="1"/>
          </p:cNvSpPr>
          <p:nvPr/>
        </p:nvSpPr>
        <p:spPr bwMode="auto">
          <a:xfrm>
            <a:off x="16063539" y="5343123"/>
            <a:ext cx="16081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kumimoji="1"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Gas He</a:t>
            </a:r>
          </a:p>
          <a:p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return</a:t>
            </a:r>
            <a:endParaRPr kumimoji="1" lang="en-US" altLang="ja-JP" sz="32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43700" y="1649025"/>
            <a:ext cx="9140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Cryomodule</a:t>
            </a:r>
            <a:endParaRPr lang="en-US" altLang="ja-JP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(8 or 9 cavities)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23942" y="9702225"/>
            <a:ext cx="9140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Super-</a:t>
            </a:r>
            <a:r>
              <a:rPr lang="en-US" altLang="ja-JP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coducting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Cavity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13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16" descr="Example_of_Q-E_curve_of_HIT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86" y="2290763"/>
            <a:ext cx="9613106" cy="67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4624" y="539913"/>
            <a:ext cx="16507876" cy="1203151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 cavity performance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1114425" indent="-428625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714500" indent="-342900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2400300" indent="-342900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3086100" indent="-342900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37719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44577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51435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58293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fld id="{0B12C860-20A2-4893-AA7D-7DFC9310B20F}" type="slidenum"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lang="en-US" altLang="ja-JP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9"/>
          <p:cNvSpPr txBox="1">
            <a:spLocks noChangeArrowheads="1"/>
          </p:cNvSpPr>
          <p:nvPr/>
        </p:nvSpPr>
        <p:spPr bwMode="auto">
          <a:xfrm>
            <a:off x="15253398" y="3174934"/>
            <a:ext cx="2339102" cy="92333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700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40.9 MV/m</a:t>
            </a:r>
          </a:p>
          <a:p>
            <a:pPr>
              <a:defRPr/>
            </a:pPr>
            <a:r>
              <a:rPr lang="en-US" altLang="ja-JP" sz="2700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RF power limit</a:t>
            </a:r>
          </a:p>
        </p:txBody>
      </p:sp>
      <p:sp>
        <p:nvSpPr>
          <p:cNvPr id="23561" name="テキスト ボックス 15"/>
          <p:cNvSpPr txBox="1">
            <a:spLocks noChangeArrowheads="1"/>
          </p:cNvSpPr>
          <p:nvPr/>
        </p:nvSpPr>
        <p:spPr bwMode="auto">
          <a:xfrm>
            <a:off x="13021793" y="5340323"/>
            <a:ext cx="332921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lang="en-US" altLang="ja-JP" dirty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ILC spec</a:t>
            </a:r>
            <a:r>
              <a:rPr lang="en-US" altLang="ja-JP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.</a:t>
            </a:r>
          </a:p>
          <a:p>
            <a:r>
              <a:rPr lang="ja-JP" altLang="en-US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E=35MV/m</a:t>
            </a:r>
            <a:r>
              <a:rPr lang="ja-JP" altLang="en-US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endParaRPr lang="en-US" altLang="ja-JP" dirty="0" smtClean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en-US" altLang="ja-JP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Q=0.8 </a:t>
            </a:r>
            <a:r>
              <a:rPr lang="en-US" altLang="ja-JP" dirty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x </a:t>
            </a:r>
            <a:r>
              <a:rPr lang="en-US" altLang="ja-JP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10</a:t>
            </a:r>
            <a:r>
              <a:rPr lang="en-US" altLang="ja-JP" baseline="30000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10</a:t>
            </a:r>
            <a:endParaRPr lang="ja-JP" altLang="en-US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15398496" y="4893327"/>
            <a:ext cx="236950" cy="263889"/>
          </a:xfrm>
          <a:prstGeom prst="ellipse">
            <a:avLst/>
          </a:prstGeom>
          <a:solidFill>
            <a:srgbClr val="F20346"/>
          </a:solidFill>
          <a:ln>
            <a:solidFill>
              <a:srgbClr val="F20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315329" y="2011789"/>
            <a:ext cx="6068954" cy="4205697"/>
            <a:chOff x="315329" y="2011789"/>
            <a:chExt cx="6068954" cy="4205697"/>
          </a:xfrm>
        </p:grpSpPr>
        <p:pic>
          <p:nvPicPr>
            <p:cNvPr id="20" name="図 16" descr="Example_of_MHI-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29" y="2011789"/>
              <a:ext cx="6068954" cy="4205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テキスト ボックス 29"/>
            <p:cNvSpPr txBox="1">
              <a:spLocks noChangeArrowheads="1"/>
            </p:cNvSpPr>
            <p:nvPr/>
          </p:nvSpPr>
          <p:spPr bwMode="auto">
            <a:xfrm>
              <a:off x="1964014" y="4732883"/>
              <a:ext cx="3231917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9pPr>
            </a:lstStyle>
            <a:p>
              <a:r>
                <a:rPr kumimoji="1" lang="en-US" altLang="ja-JP" sz="3200" dirty="0">
                  <a:solidFill>
                    <a:srgbClr val="0000FF"/>
                  </a:solidFill>
                  <a:latin typeface="HGS明朝E" panose="02020900000000000000" pitchFamily="18" charset="-128"/>
                  <a:ea typeface="HGS明朝E" panose="02020900000000000000" pitchFamily="18" charset="-128"/>
                </a:rPr>
                <a:t>Thermal Quench</a:t>
              </a:r>
              <a:endParaRPr kumimoji="1" lang="ja-JP" altLang="en-US" sz="3200" dirty="0">
                <a:solidFill>
                  <a:srgbClr val="0000FF"/>
                </a:solidFill>
                <a:latin typeface="HGS明朝E" panose="02020900000000000000" pitchFamily="18" charset="-128"/>
                <a:ea typeface="HGS明朝E" panose="02020900000000000000" pitchFamily="18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626514" y="5596128"/>
            <a:ext cx="6677372" cy="4690872"/>
            <a:chOff x="7103385" y="6257859"/>
            <a:chExt cx="5918408" cy="4157698"/>
          </a:xfrm>
        </p:grpSpPr>
        <p:pic>
          <p:nvPicPr>
            <p:cNvPr id="21" name="図 18" descr="Example_of_MHI-1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385" y="6257859"/>
              <a:ext cx="5918408" cy="4157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30"/>
            <p:cNvSpPr txBox="1">
              <a:spLocks noChangeArrowheads="1"/>
            </p:cNvSpPr>
            <p:nvPr/>
          </p:nvSpPr>
          <p:spPr bwMode="auto">
            <a:xfrm>
              <a:off x="9750242" y="7436470"/>
              <a:ext cx="2730235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8"/>
                </a:defRPr>
              </a:lvl9pPr>
            </a:lstStyle>
            <a:p>
              <a:r>
                <a:rPr kumimoji="1" lang="en-US" altLang="ja-JP" sz="3200" dirty="0">
                  <a:solidFill>
                    <a:srgbClr val="008000"/>
                  </a:solidFill>
                  <a:latin typeface="HGS明朝E" panose="02020900000000000000" pitchFamily="18" charset="-128"/>
                  <a:ea typeface="HGS明朝E" panose="02020900000000000000" pitchFamily="18" charset="-128"/>
                </a:rPr>
                <a:t>Field emission</a:t>
              </a:r>
              <a:endParaRPr kumimoji="1" lang="ja-JP" altLang="en-US" sz="3200" dirty="0">
                <a:solidFill>
                  <a:srgbClr val="008000"/>
                </a:solidFill>
                <a:latin typeface="HGS明朝E" panose="02020900000000000000" pitchFamily="18" charset="-128"/>
                <a:ea typeface="HGS明朝E" panose="02020900000000000000" pitchFamily="18" charset="-128"/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FPWS21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90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プレースホルダー 10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4843"/>
          <a:stretch>
            <a:fillRect/>
          </a:stretch>
        </p:blipFill>
        <p:spPr/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ACCELERATOR </a:t>
            </a:r>
            <a:r>
              <a:rPr lang="en-US" altLang="ja-JP" b="1" dirty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/>
            </a:r>
            <a:br>
              <a:rPr lang="en-US" altLang="ja-JP" b="1" dirty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</a:br>
            <a:r>
              <a:rPr lang="en-US" altLang="ja-JP" b="1" dirty="0" smtClean="0"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EVOLUTION</a:t>
            </a:r>
            <a:endParaRPr kumimoji="1" lang="ja-JP" altLang="en-US" b="1" dirty="0"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01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Pathology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164371" y="1614699"/>
            <a:ext cx="10351008" cy="8141949"/>
          </a:xfrm>
        </p:spPr>
        <p:txBody>
          <a:bodyPr>
            <a:normAutofit fontScale="92500"/>
          </a:bodyPr>
          <a:lstStyle/>
          <a:p>
            <a:pPr fontAlgn="base">
              <a:spcBef>
                <a:spcPct val="20000"/>
              </a:spcBef>
              <a:defRPr/>
            </a:pPr>
            <a:r>
              <a:rPr lang="en-US" altLang="ja-JP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Thermal </a:t>
            </a: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Quench</a:t>
            </a:r>
          </a:p>
          <a:p>
            <a:pPr marL="571500" indent="-571500" fontAlgn="base">
              <a:spcBef>
                <a:spcPct val="2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Defects on the equator cause thermal quench because the large current. </a:t>
            </a:r>
          </a:p>
          <a:p>
            <a:pPr marL="571500" indent="-571500" fontAlgn="base">
              <a:spcBef>
                <a:spcPct val="20000"/>
              </a:spcBef>
              <a:buFont typeface="Wingdings" panose="05000000000000000000" pitchFamily="2" charset="2"/>
              <a:buChar char="l"/>
              <a:defRPr/>
            </a:pP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It can be detected by temperature mapping.</a:t>
            </a:r>
          </a:p>
          <a:p>
            <a:pPr fontAlgn="base">
              <a:spcBef>
                <a:spcPct val="20000"/>
              </a:spcBef>
              <a:defRPr/>
            </a:pPr>
            <a:endParaRPr lang="en-US" altLang="ja-JP" sz="3600" b="1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itchFamily="18" charset="0"/>
            </a:endParaRPr>
          </a:p>
          <a:p>
            <a:pPr fontAlgn="base">
              <a:defRPr/>
            </a:pP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Field emission</a:t>
            </a:r>
          </a:p>
          <a:p>
            <a:pPr marL="571500" indent="-571500" fontAlgn="base">
              <a:buFont typeface="Wingdings" panose="05000000000000000000" pitchFamily="2" charset="2"/>
              <a:buChar char="l"/>
              <a:defRPr/>
            </a:pP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Defects on the iris causes field emission.</a:t>
            </a:r>
          </a:p>
          <a:p>
            <a:pPr marL="571500" indent="-571500" fontAlgn="base">
              <a:buFont typeface="Wingdings" panose="05000000000000000000" pitchFamily="2" charset="2"/>
              <a:buChar char="l"/>
              <a:defRPr/>
            </a:pP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It leads Q-slope by the energy loss. </a:t>
            </a:r>
          </a:p>
          <a:p>
            <a:pPr marL="571500" indent="-571500" fontAlgn="base">
              <a:buFont typeface="Wingdings" panose="05000000000000000000" pitchFamily="2" charset="2"/>
              <a:buChar char="l"/>
              <a:defRPr/>
            </a:pPr>
            <a:r>
              <a:rPr lang="en-US" altLang="ja-JP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itchFamily="18" charset="0"/>
              </a:rPr>
              <a:t>It can be detected by X-ray mapping. </a:t>
            </a:r>
          </a:p>
          <a:p>
            <a:pPr fontAlgn="base">
              <a:defRPr/>
            </a:pPr>
            <a:r>
              <a:rPr lang="en-US" altLang="ja-JP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HGS明朝E" pitchFamily="18" charset="-128"/>
                <a:cs typeface="Times New Roman" pitchFamily="18" charset="0"/>
              </a:rPr>
              <a:t>						</a:t>
            </a:r>
          </a:p>
          <a:p>
            <a:endParaRPr kumimoji="1" lang="ja-JP" altLang="en-US" sz="3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20881922" y="11499332"/>
            <a:ext cx="1080120" cy="547688"/>
          </a:xfrm>
        </p:spPr>
        <p:txBody>
          <a:bodyPr/>
          <a:lstStyle/>
          <a:p>
            <a:fld id="{46158C63-F0EA-456F-9D8A-27C266022456}" type="slidenum">
              <a:rPr lang="en-US" altLang="ja-JP" smtClean="0"/>
              <a:pPr/>
              <a:t>30</a:t>
            </a:fld>
            <a:endParaRPr lang="en-US" altLang="ja-JP"/>
          </a:p>
        </p:txBody>
      </p:sp>
      <p:pic>
        <p:nvPicPr>
          <p:cNvPr id="8" name="Picture 6" descr="TESLA_c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815" y="2615090"/>
            <a:ext cx="10060782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コネクタ 11"/>
          <p:cNvCxnSpPr>
            <a:cxnSpLocks noChangeShapeType="1"/>
          </p:cNvCxnSpPr>
          <p:nvPr/>
        </p:nvCxnSpPr>
        <p:spPr bwMode="auto">
          <a:xfrm>
            <a:off x="11717910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線コネクタ 12"/>
          <p:cNvCxnSpPr>
            <a:cxnSpLocks noChangeShapeType="1"/>
          </p:cNvCxnSpPr>
          <p:nvPr/>
        </p:nvCxnSpPr>
        <p:spPr bwMode="auto">
          <a:xfrm>
            <a:off x="12582303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線コネクタ 13"/>
          <p:cNvCxnSpPr>
            <a:cxnSpLocks noChangeShapeType="1"/>
          </p:cNvCxnSpPr>
          <p:nvPr/>
        </p:nvCxnSpPr>
        <p:spPr bwMode="auto">
          <a:xfrm>
            <a:off x="13446697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14311090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コネクタ 15"/>
          <p:cNvCxnSpPr>
            <a:cxnSpLocks noChangeShapeType="1"/>
          </p:cNvCxnSpPr>
          <p:nvPr/>
        </p:nvCxnSpPr>
        <p:spPr bwMode="auto">
          <a:xfrm>
            <a:off x="15175485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線コネクタ 16"/>
          <p:cNvCxnSpPr>
            <a:cxnSpLocks noChangeShapeType="1"/>
          </p:cNvCxnSpPr>
          <p:nvPr/>
        </p:nvCxnSpPr>
        <p:spPr bwMode="auto">
          <a:xfrm>
            <a:off x="16039878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線コネクタ 17"/>
          <p:cNvCxnSpPr>
            <a:cxnSpLocks noChangeShapeType="1"/>
          </p:cNvCxnSpPr>
          <p:nvPr/>
        </p:nvCxnSpPr>
        <p:spPr bwMode="auto">
          <a:xfrm>
            <a:off x="16901890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コネクタ 18"/>
          <p:cNvCxnSpPr>
            <a:cxnSpLocks noChangeShapeType="1"/>
          </p:cNvCxnSpPr>
          <p:nvPr/>
        </p:nvCxnSpPr>
        <p:spPr bwMode="auto">
          <a:xfrm>
            <a:off x="17766285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線コネクタ 19"/>
          <p:cNvCxnSpPr>
            <a:cxnSpLocks noChangeShapeType="1"/>
          </p:cNvCxnSpPr>
          <p:nvPr/>
        </p:nvCxnSpPr>
        <p:spPr bwMode="auto">
          <a:xfrm>
            <a:off x="18630678" y="3181828"/>
            <a:ext cx="0" cy="1404938"/>
          </a:xfrm>
          <a:prstGeom prst="line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線コネクタ 21"/>
          <p:cNvCxnSpPr>
            <a:cxnSpLocks noChangeShapeType="1"/>
          </p:cNvCxnSpPr>
          <p:nvPr/>
        </p:nvCxnSpPr>
        <p:spPr bwMode="auto">
          <a:xfrm>
            <a:off x="12151297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線コネクタ 22"/>
          <p:cNvCxnSpPr>
            <a:cxnSpLocks noChangeShapeType="1"/>
          </p:cNvCxnSpPr>
          <p:nvPr/>
        </p:nvCxnSpPr>
        <p:spPr bwMode="auto">
          <a:xfrm>
            <a:off x="13015690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線コネクタ 23"/>
          <p:cNvCxnSpPr>
            <a:cxnSpLocks noChangeShapeType="1"/>
          </p:cNvCxnSpPr>
          <p:nvPr/>
        </p:nvCxnSpPr>
        <p:spPr bwMode="auto">
          <a:xfrm>
            <a:off x="13877703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線コネクタ 24"/>
          <p:cNvCxnSpPr>
            <a:cxnSpLocks noChangeShapeType="1"/>
          </p:cNvCxnSpPr>
          <p:nvPr/>
        </p:nvCxnSpPr>
        <p:spPr bwMode="auto">
          <a:xfrm>
            <a:off x="14742097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線コネクタ 25"/>
          <p:cNvCxnSpPr>
            <a:cxnSpLocks noChangeShapeType="1"/>
          </p:cNvCxnSpPr>
          <p:nvPr/>
        </p:nvCxnSpPr>
        <p:spPr bwMode="auto">
          <a:xfrm>
            <a:off x="15606490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線コネクタ 26"/>
          <p:cNvCxnSpPr>
            <a:cxnSpLocks noChangeShapeType="1"/>
          </p:cNvCxnSpPr>
          <p:nvPr/>
        </p:nvCxnSpPr>
        <p:spPr bwMode="auto">
          <a:xfrm>
            <a:off x="16470885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線コネクタ 27"/>
          <p:cNvCxnSpPr>
            <a:cxnSpLocks noChangeShapeType="1"/>
          </p:cNvCxnSpPr>
          <p:nvPr/>
        </p:nvCxnSpPr>
        <p:spPr bwMode="auto">
          <a:xfrm>
            <a:off x="17335278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線コネクタ 28"/>
          <p:cNvCxnSpPr>
            <a:cxnSpLocks noChangeShapeType="1"/>
          </p:cNvCxnSpPr>
          <p:nvPr/>
        </p:nvCxnSpPr>
        <p:spPr bwMode="auto">
          <a:xfrm>
            <a:off x="18199672" y="3615215"/>
            <a:ext cx="0" cy="538163"/>
          </a:xfrm>
          <a:prstGeom prst="lin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" name="図 35" descr="sample_of_defect_analys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040" y="7315803"/>
            <a:ext cx="3647612" cy="26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24" descr="201201241401_t=262_before_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68" y="7315803"/>
            <a:ext cx="3649352" cy="26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36"/>
          <p:cNvSpPr txBox="1">
            <a:spLocks noChangeArrowheads="1"/>
          </p:cNvSpPr>
          <p:nvPr/>
        </p:nvSpPr>
        <p:spPr bwMode="auto">
          <a:xfrm>
            <a:off x="9806884" y="7530256"/>
            <a:ext cx="144943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kumimoji="1" lang="en-US" altLang="ja-JP" dirty="0">
                <a:latin typeface="Centaur" panose="02030504050205020304" pitchFamily="18" charset="0"/>
              </a:rPr>
              <a:t>equator</a:t>
            </a:r>
            <a:endParaRPr kumimoji="1" lang="ja-JP" altLang="en-US" dirty="0">
              <a:latin typeface="Centaur" panose="02030504050205020304" pitchFamily="18" charset="0"/>
            </a:endParaRPr>
          </a:p>
        </p:txBody>
      </p:sp>
      <p:sp>
        <p:nvSpPr>
          <p:cNvPr id="29" name="テキスト ボックス 37"/>
          <p:cNvSpPr txBox="1">
            <a:spLocks noChangeArrowheads="1"/>
          </p:cNvSpPr>
          <p:nvPr/>
        </p:nvSpPr>
        <p:spPr bwMode="auto">
          <a:xfrm>
            <a:off x="16407607" y="7588794"/>
            <a:ext cx="72072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r>
              <a:rPr kumimoji="1" lang="en-US" altLang="ja-JP" dirty="0">
                <a:latin typeface="Centaur" panose="02030504050205020304" pitchFamily="18" charset="0"/>
              </a:rPr>
              <a:t>iris</a:t>
            </a:r>
            <a:endParaRPr kumimoji="1" lang="ja-JP" altLang="en-US" dirty="0">
              <a:latin typeface="Centaur" panose="02030504050205020304" pitchFamily="18" charset="0"/>
            </a:endParaRPr>
          </a:p>
        </p:txBody>
      </p:sp>
      <p:sp>
        <p:nvSpPr>
          <p:cNvPr id="30" name="円/楕円 31"/>
          <p:cNvSpPr>
            <a:spLocks noChangeArrowheads="1"/>
          </p:cNvSpPr>
          <p:nvPr/>
        </p:nvSpPr>
        <p:spPr bwMode="auto">
          <a:xfrm>
            <a:off x="14224969" y="8698675"/>
            <a:ext cx="360363" cy="576262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endParaRPr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FPWS21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1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図 10" descr="MAX_Accelerating_Gradient_at_STF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8" y="5810340"/>
            <a:ext cx="642699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タイトル 8"/>
          <p:cNvSpPr>
            <a:spLocks noGrp="1"/>
          </p:cNvSpPr>
          <p:nvPr>
            <p:ph type="title"/>
          </p:nvPr>
        </p:nvSpPr>
        <p:spPr>
          <a:xfrm>
            <a:off x="1461259" y="246956"/>
            <a:ext cx="16507876" cy="12031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6600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Summary STF Phase-II</a:t>
            </a:r>
            <a:endParaRPr lang="ja-JP" altLang="en-US" sz="6600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7247493" y="1450107"/>
            <a:ext cx="10721642" cy="8303493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All cavities satisfy the ILC specification: 35 MV/m</a:t>
            </a:r>
            <a:r>
              <a:rPr lang="en-US" altLang="ja-JP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± 20</a:t>
            </a: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%.</a:t>
            </a:r>
            <a:endParaRPr lang="en-US" altLang="ja-JP" sz="2800" b="1" dirty="0">
              <a:solidFill>
                <a:schemeClr val="tx1">
                  <a:lumMod val="90000"/>
                  <a:lumOff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Average gradient is 36.8 MV/m.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kumimoji="1"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highest is 41 MV/m which is a national record in 2013.  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field is limited by the available power (not quench). 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kumimoji="1"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</a:t>
            </a: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cavity </a:t>
            </a:r>
            <a:b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fabrication yield</a:t>
            </a:r>
            <a:b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(ratio of good </a:t>
            </a:r>
            <a:b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cavity) is more </a:t>
            </a:r>
            <a:b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90%.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kumimoji="1"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 for </a:t>
            </a:r>
            <a:br>
              <a:rPr kumimoji="1"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fabrication.</a:t>
            </a:r>
            <a:endParaRPr kumimoji="1" lang="ja-JP" altLang="en-US" sz="2800" b="1" dirty="0">
              <a:solidFill>
                <a:schemeClr val="tx1">
                  <a:lumMod val="90000"/>
                  <a:lumOff val="1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1pPr>
            <a:lvl2pPr marL="1114425" indent="-428625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2pPr>
            <a:lvl3pPr marL="1714500" indent="-342900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3pPr>
            <a:lvl4pPr marL="2400300" indent="-342900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4pPr>
            <a:lvl5pPr marL="3086100" indent="-342900"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5pPr>
            <a:lvl6pPr marL="37719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6pPr>
            <a:lvl7pPr marL="44577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7pPr>
            <a:lvl8pPr marL="51435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8pPr>
            <a:lvl9pPr marL="5829300" indent="-342900" eaLnBrk="0" fontAlgn="ctr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8"/>
              </a:defRPr>
            </a:lvl9pPr>
          </a:lstStyle>
          <a:p>
            <a:fld id="{F0FEE71A-9829-4FE1-9CC9-A949A03330F1}" type="slidenum"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lang="en-US" altLang="ja-JP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2" name="図 6" descr="Summary_of_best_Q0_vs_Eacc_curves_for_MHI+H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8" y="1497807"/>
            <a:ext cx="642699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FPWS21</a:t>
            </a:r>
            <a:endParaRPr lang="en-US" altLang="ja-JP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7" b="-2153"/>
          <a:stretch>
            <a:fillRect/>
          </a:stretch>
        </p:blipFill>
        <p:spPr bwMode="auto">
          <a:xfrm>
            <a:off x="11494604" y="4938503"/>
            <a:ext cx="6474531" cy="492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807" b="-21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38C999-22B1-B149-A5EB-70289A8B84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5109" y="369323"/>
            <a:ext cx="11198225" cy="1052513"/>
          </a:xfrm>
        </p:spPr>
        <p:txBody>
          <a:bodyPr>
            <a:spAutoFit/>
          </a:bodyPr>
          <a:lstStyle/>
          <a:p>
            <a:pPr lvl="0">
              <a:lnSpc>
                <a:spcPct val="95000"/>
              </a:lnSpc>
            </a:pPr>
            <a:r>
              <a:rPr lang="en-US" altLang="ja-JP" b="1" dirty="0" smtClean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Final Focus</a:t>
            </a:r>
            <a:endParaRPr lang="ja-JP" altLang="en-US" sz="4355" b="1" dirty="0">
              <a:solidFill>
                <a:srgbClr val="F5009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48408F-7D94-874F-B599-F61033028E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997075"/>
            <a:ext cx="16335375" cy="3992563"/>
          </a:xfrm>
        </p:spPr>
        <p:txBody>
          <a:bodyPr wrap="square">
            <a:spAutoFit/>
          </a:bodyPr>
          <a:lstStyle/>
          <a:p>
            <a:pPr marL="457200" indent="-457200">
              <a:spcBef>
                <a:spcPts val="386"/>
              </a:spcBef>
              <a:spcAft>
                <a:spcPts val="386"/>
              </a:spcAft>
              <a:buClr>
                <a:srgbClr val="0084D1"/>
              </a:buClr>
              <a:buSzPct val="45000"/>
              <a:buFont typeface="Wingdings" panose="05000000000000000000" pitchFamily="2" charset="2"/>
              <a:buChar char="n"/>
            </a:pP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To improve luminosity, the beam should be focused down to 5.7nm in transverse direction. </a:t>
            </a:r>
          </a:p>
          <a:p>
            <a:pPr marL="457200" indent="-457200">
              <a:spcBef>
                <a:spcPts val="386"/>
              </a:spcBef>
              <a:spcAft>
                <a:spcPts val="386"/>
              </a:spcAft>
              <a:buClr>
                <a:srgbClr val="0084D1"/>
              </a:buClr>
              <a:buSzPct val="45000"/>
              <a:buFont typeface="Wingdings" panose="05000000000000000000" pitchFamily="2" charset="2"/>
              <a:buChar char="n"/>
            </a:pP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A strong focusing is not enough. Controlling chromaticity is a key issue. </a:t>
            </a:r>
          </a:p>
          <a:p>
            <a:pPr marL="457200" indent="-457200">
              <a:spcBef>
                <a:spcPts val="386"/>
              </a:spcBef>
              <a:spcAft>
                <a:spcPts val="386"/>
              </a:spcAft>
              <a:buClr>
                <a:srgbClr val="0084D1"/>
              </a:buClr>
              <a:buSzPct val="45000"/>
              <a:buFont typeface="Wingdings" panose="05000000000000000000" pitchFamily="2" charset="2"/>
              <a:buChar char="n"/>
            </a:pP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Chromaticity : Aberration by energy spread. </a:t>
            </a:r>
          </a:p>
          <a:p>
            <a:pPr marL="457200" indent="-457200">
              <a:spcBef>
                <a:spcPts val="386"/>
              </a:spcBef>
              <a:spcAft>
                <a:spcPts val="386"/>
              </a:spcAft>
              <a:buClr>
                <a:srgbClr val="0084D1"/>
              </a:buClr>
              <a:buSzPct val="45000"/>
              <a:buFont typeface="Wingdings" panose="05000000000000000000" pitchFamily="2" charset="2"/>
              <a:buChar char="n"/>
            </a:pP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Chromatic aberration is corrected by achromatic lens (</a:t>
            </a:r>
            <a:r>
              <a:rPr lang="en-US" altLang="ja-JP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Sextupole</a:t>
            </a: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 + Quadrupole).</a:t>
            </a:r>
            <a:endParaRPr lang="ja-JP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6FD96B4-6F0E-4E48-BF4A-BA5D5201F11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66878" y="6613837"/>
            <a:ext cx="4300653" cy="344625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D5016434-908B-7F4B-9354-5B40FDD14219}"/>
              </a:ext>
            </a:extLst>
          </p:cNvPr>
          <p:cNvSpPr/>
          <p:nvPr/>
        </p:nvSpPr>
        <p:spPr>
          <a:xfrm>
            <a:off x="10340331" y="8380458"/>
            <a:ext cx="345993" cy="68169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122457" tIns="61229" rIns="122457" bIns="61229" anchor="ctr" anchorCtr="0" compatLnSpc="0">
            <a:spAutoFit/>
          </a:bodyPr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" name="直線コネクタ 29">
            <a:extLst>
              <a:ext uri="{FF2B5EF4-FFF2-40B4-BE49-F238E27FC236}">
                <a16:creationId xmlns:a16="http://schemas.microsoft.com/office/drawing/2014/main" id="{A541F5DB-FB63-4942-B778-4331B70E73F6}"/>
              </a:ext>
            </a:extLst>
          </p:cNvPr>
          <p:cNvSpPr/>
          <p:nvPr/>
        </p:nvSpPr>
        <p:spPr>
          <a:xfrm>
            <a:off x="8310060" y="8157789"/>
            <a:ext cx="2204220" cy="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1" name="直線コネクタ 30">
            <a:extLst>
              <a:ext uri="{FF2B5EF4-FFF2-40B4-BE49-F238E27FC236}">
                <a16:creationId xmlns:a16="http://schemas.microsoft.com/office/drawing/2014/main" id="{88979366-0514-B64A-8EDF-7F671AF1E735}"/>
              </a:ext>
            </a:extLst>
          </p:cNvPr>
          <p:cNvSpPr/>
          <p:nvPr/>
        </p:nvSpPr>
        <p:spPr>
          <a:xfrm>
            <a:off x="10514280" y="8157790"/>
            <a:ext cx="2449134" cy="734741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2" name="直線コネクタ 31">
            <a:extLst>
              <a:ext uri="{FF2B5EF4-FFF2-40B4-BE49-F238E27FC236}">
                <a16:creationId xmlns:a16="http://schemas.microsoft.com/office/drawing/2014/main" id="{069FD13A-1E7B-5F41-9AAC-58A1B0786288}"/>
              </a:ext>
            </a:extLst>
          </p:cNvPr>
          <p:cNvSpPr/>
          <p:nvPr/>
        </p:nvSpPr>
        <p:spPr>
          <a:xfrm>
            <a:off x="8310060" y="8696597"/>
            <a:ext cx="6367748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122457" tIns="61229" rIns="122457" bIns="6122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3" name="直線コネクタ 32">
            <a:extLst>
              <a:ext uri="{FF2B5EF4-FFF2-40B4-BE49-F238E27FC236}">
                <a16:creationId xmlns:a16="http://schemas.microsoft.com/office/drawing/2014/main" id="{0697150D-EFD4-E940-8270-012E78494AEA}"/>
              </a:ext>
            </a:extLst>
          </p:cNvPr>
          <p:cNvSpPr/>
          <p:nvPr/>
        </p:nvSpPr>
        <p:spPr>
          <a:xfrm>
            <a:off x="8310060" y="8059824"/>
            <a:ext cx="22042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4" name="直線コネクタ 33">
            <a:extLst>
              <a:ext uri="{FF2B5EF4-FFF2-40B4-BE49-F238E27FC236}">
                <a16:creationId xmlns:a16="http://schemas.microsoft.com/office/drawing/2014/main" id="{97EECEB0-5BC6-B44E-9B6C-86ADD1BB617C}"/>
              </a:ext>
            </a:extLst>
          </p:cNvPr>
          <p:cNvSpPr/>
          <p:nvPr/>
        </p:nvSpPr>
        <p:spPr>
          <a:xfrm>
            <a:off x="10514282" y="8059825"/>
            <a:ext cx="3918614" cy="587792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5" name="直線コネクタ 34">
            <a:extLst>
              <a:ext uri="{FF2B5EF4-FFF2-40B4-BE49-F238E27FC236}">
                <a16:creationId xmlns:a16="http://schemas.microsoft.com/office/drawing/2014/main" id="{1C7ED112-22E0-DE4F-B9DE-B02444D9FD47}"/>
              </a:ext>
            </a:extLst>
          </p:cNvPr>
          <p:cNvSpPr/>
          <p:nvPr/>
        </p:nvSpPr>
        <p:spPr>
          <a:xfrm>
            <a:off x="8310060" y="9235407"/>
            <a:ext cx="2204220" cy="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6" name="直線コネクタ 35">
            <a:extLst>
              <a:ext uri="{FF2B5EF4-FFF2-40B4-BE49-F238E27FC236}">
                <a16:creationId xmlns:a16="http://schemas.microsoft.com/office/drawing/2014/main" id="{ADFAAB00-C283-A34C-9D78-67A0243143C6}"/>
              </a:ext>
            </a:extLst>
          </p:cNvPr>
          <p:cNvSpPr/>
          <p:nvPr/>
        </p:nvSpPr>
        <p:spPr>
          <a:xfrm flipV="1">
            <a:off x="10514280" y="8402702"/>
            <a:ext cx="2449134" cy="832706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F1B9F38-F9B6-4949-BA81-3A5193B86B9C}"/>
              </a:ext>
            </a:extLst>
          </p:cNvPr>
          <p:cNvGrpSpPr/>
          <p:nvPr/>
        </p:nvGrpSpPr>
        <p:grpSpPr>
          <a:xfrm>
            <a:off x="8310060" y="8059825"/>
            <a:ext cx="6122835" cy="587792"/>
            <a:chOff x="5040000" y="1548000"/>
            <a:chExt cx="4500000" cy="432000"/>
          </a:xfrm>
        </p:grpSpPr>
        <p:sp>
          <p:nvSpPr>
            <p:cNvPr id="38" name="直線コネクタ 37">
              <a:extLst>
                <a:ext uri="{FF2B5EF4-FFF2-40B4-BE49-F238E27FC236}">
                  <a16:creationId xmlns:a16="http://schemas.microsoft.com/office/drawing/2014/main" id="{AE3BE7DA-9812-4B46-BF9E-5C61040602B1}"/>
                </a:ext>
              </a:extLst>
            </p:cNvPr>
            <p:cNvSpPr/>
            <p:nvPr/>
          </p:nvSpPr>
          <p:spPr>
            <a:xfrm>
              <a:off x="5040000" y="1548000"/>
              <a:ext cx="1620000" cy="0"/>
            </a:xfrm>
            <a:prstGeom prst="line">
              <a:avLst/>
            </a:prstGeom>
            <a:noFill/>
            <a:ln w="36000">
              <a:solidFill>
                <a:srgbClr val="FF00FF"/>
              </a:solidFill>
              <a:prstDash val="solid"/>
            </a:ln>
          </p:spPr>
          <p:txBody>
            <a:bodyPr vert="horz" wrap="none" lIns="146948" tIns="85719" rIns="146948" bIns="85719" anchor="ctr" anchorCtr="1" compatLnSpc="0"/>
            <a:lstStyle/>
            <a:p>
              <a:pPr hangingPunct="0"/>
              <a:endParaRPr lang="en-US" sz="2449">
                <a:latin typeface="Arial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9" name="直線コネクタ 38">
              <a:extLst>
                <a:ext uri="{FF2B5EF4-FFF2-40B4-BE49-F238E27FC236}">
                  <a16:creationId xmlns:a16="http://schemas.microsoft.com/office/drawing/2014/main" id="{A1BAC172-0AEB-344E-9851-85E5A55DC13C}"/>
                </a:ext>
              </a:extLst>
            </p:cNvPr>
            <p:cNvSpPr/>
            <p:nvPr/>
          </p:nvSpPr>
          <p:spPr>
            <a:xfrm>
              <a:off x="6660000" y="1548000"/>
              <a:ext cx="2880000" cy="432000"/>
            </a:xfrm>
            <a:prstGeom prst="line">
              <a:avLst/>
            </a:prstGeom>
            <a:noFill/>
            <a:ln w="36000">
              <a:solidFill>
                <a:srgbClr val="FF00FF"/>
              </a:solidFill>
              <a:prstDash val="solid"/>
            </a:ln>
          </p:spPr>
          <p:txBody>
            <a:bodyPr vert="horz" wrap="none" lIns="146948" tIns="85719" rIns="146948" bIns="85719" anchor="ctr" anchorCtr="1" compatLnSpc="0"/>
            <a:lstStyle/>
            <a:p>
              <a:pPr hangingPunct="0"/>
              <a:endParaRPr lang="en-US" sz="2449">
                <a:latin typeface="Arial" pitchFamily="18"/>
                <a:ea typeface="DejaVu LGC Sans" pitchFamily="2"/>
                <a:cs typeface="DejaVu LGC Sans" pitchFamily="2"/>
              </a:endParaRPr>
            </a:p>
          </p:txBody>
        </p:sp>
      </p:grpSp>
      <p:sp>
        <p:nvSpPr>
          <p:cNvPr id="40" name="直線コネクタ 39">
            <a:extLst>
              <a:ext uri="{FF2B5EF4-FFF2-40B4-BE49-F238E27FC236}">
                <a16:creationId xmlns:a16="http://schemas.microsoft.com/office/drawing/2014/main" id="{007AA89D-C43A-5540-A6F3-624FB8480D02}"/>
              </a:ext>
            </a:extLst>
          </p:cNvPr>
          <p:cNvSpPr/>
          <p:nvPr/>
        </p:nvSpPr>
        <p:spPr>
          <a:xfrm>
            <a:off x="8310060" y="9333374"/>
            <a:ext cx="22042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41" name="直線コネクタ 40">
            <a:extLst>
              <a:ext uri="{FF2B5EF4-FFF2-40B4-BE49-F238E27FC236}">
                <a16:creationId xmlns:a16="http://schemas.microsoft.com/office/drawing/2014/main" id="{5BEAC1F9-7B26-5F48-A1FA-CD73387CCAE0}"/>
              </a:ext>
            </a:extLst>
          </p:cNvPr>
          <p:cNvSpPr/>
          <p:nvPr/>
        </p:nvSpPr>
        <p:spPr>
          <a:xfrm flipV="1">
            <a:off x="10514282" y="8745581"/>
            <a:ext cx="3918614" cy="587792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46948" tIns="85719" rIns="146948" bIns="85719" anchor="ctr" anchorCtr="1" compatLnSpc="0"/>
          <a:lstStyle/>
          <a:p>
            <a:pPr hangingPunct="0"/>
            <a:endParaRPr lang="en-US" sz="2449">
              <a:latin typeface="Arial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3795996" y="6436257"/>
            <a:ext cx="17636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High</a:t>
            </a:r>
          </a:p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energy</a:t>
            </a:r>
            <a:endParaRPr lang="ja-JP" altLang="en-US" sz="3600" dirty="0"/>
          </a:p>
        </p:txBody>
      </p:sp>
      <p:sp>
        <p:nvSpPr>
          <p:cNvPr id="19" name="正方形/長方形 18"/>
          <p:cNvSpPr/>
          <p:nvPr/>
        </p:nvSpPr>
        <p:spPr>
          <a:xfrm>
            <a:off x="11356809" y="6506786"/>
            <a:ext cx="2673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Low</a:t>
            </a:r>
          </a:p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energy</a:t>
            </a:r>
            <a:endParaRPr lang="ja-JP" altLang="en-US" sz="3600" dirty="0"/>
          </a:p>
        </p:txBody>
      </p:sp>
      <p:sp>
        <p:nvSpPr>
          <p:cNvPr id="5" name="下矢印 4"/>
          <p:cNvSpPr/>
          <p:nvPr/>
        </p:nvSpPr>
        <p:spPr>
          <a:xfrm>
            <a:off x="12059530" y="7716947"/>
            <a:ext cx="324036" cy="75464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1" name="下矢印 20"/>
          <p:cNvSpPr/>
          <p:nvPr/>
        </p:nvSpPr>
        <p:spPr>
          <a:xfrm>
            <a:off x="14331946" y="7708447"/>
            <a:ext cx="324036" cy="75464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FPWS21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95D-1C4D-4BF7-A9DC-5AD314ABA4F8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4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コネクタ 17"/>
          <p:cNvCxnSpPr/>
          <p:nvPr/>
        </p:nvCxnSpPr>
        <p:spPr>
          <a:xfrm flipV="1">
            <a:off x="402336" y="8101396"/>
            <a:ext cx="16550338" cy="1371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スライド番号プレースホルダー 2">
            <a:extLst>
              <a:ext uri="{FF2B5EF4-FFF2-40B4-BE49-F238E27FC236}">
                <a16:creationId xmlns:a16="http://schemas.microsoft.com/office/drawing/2014/main" id="{07E3FE2E-FAFF-F94C-A51E-F35E52440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17436" y="9720154"/>
            <a:ext cx="4343400" cy="547688"/>
          </a:xfrm>
        </p:spPr>
        <p:txBody>
          <a:bodyPr/>
          <a:lstStyle/>
          <a:p>
            <a:pPr lvl="0"/>
            <a:fld id="{4CB5078D-1638-8346-BE99-239C22E91852}" type="slidenum">
              <a:t>33</a:t>
            </a:fld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A6BAE5F-4320-7047-924D-4D76E7183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00615" y="-54354"/>
            <a:ext cx="12344400" cy="1714500"/>
          </a:xfrm>
        </p:spPr>
        <p:txBody>
          <a:bodyPr/>
          <a:lstStyle/>
          <a:p>
            <a:pPr lvl="0"/>
            <a:r>
              <a:rPr lang="en-US" altLang="ja-JP" b="1" dirty="0" smtClean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802020203020207" pitchFamily="50" charset="-128"/>
              </a:rPr>
              <a:t>Local Chromaticity </a:t>
            </a:r>
            <a:r>
              <a:rPr lang="en-US" altLang="ja-JP" b="1" dirty="0">
                <a:solidFill>
                  <a:srgbClr val="F5009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802020203020207" pitchFamily="50" charset="-128"/>
              </a:rPr>
              <a:t>Correction</a:t>
            </a:r>
            <a:endParaRPr lang="ja-JP" altLang="en-US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58E0B5-2C07-224D-BE08-AAF41FBC6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6452" y="1972411"/>
            <a:ext cx="16617068" cy="480030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Chromaticity by Q is corrected by </a:t>
            </a:r>
            <a:r>
              <a:rPr lang="en-US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sextupole</a:t>
            </a: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with dispersion locally. 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Sextupole</a:t>
            </a: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generates non-linearity. Two pair of the lattice cancels their non-linearity to each other. 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The same beam line but with lower energy has been examined at ATF2. </a:t>
            </a:r>
            <a:endParaRPr 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Clr>
                <a:srgbClr val="0084D1"/>
              </a:buClr>
              <a:buSzPct val="45000"/>
            </a:pPr>
            <a:endParaRPr lang="en-US" sz="3266" dirty="0">
              <a:ea typeface="HGS明朝E" pitchFamily="34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063614" y="7637392"/>
            <a:ext cx="2484276" cy="9346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>
              <a:solidFill>
                <a:srgbClr val="FF0000"/>
              </a:solidFill>
            </a:endParaRPr>
          </a:p>
        </p:txBody>
      </p:sp>
      <p:sp>
        <p:nvSpPr>
          <p:cNvPr id="12" name="六角形 11"/>
          <p:cNvSpPr/>
          <p:nvPr/>
        </p:nvSpPr>
        <p:spPr>
          <a:xfrm rot="16200000">
            <a:off x="10252899" y="7851019"/>
            <a:ext cx="1242138" cy="491916"/>
          </a:xfrm>
          <a:prstGeom prst="hexagon">
            <a:avLst>
              <a:gd name="adj" fmla="val 40403"/>
              <a:gd name="vf" fmla="val 11547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5" name="六角形 14"/>
          <p:cNvSpPr/>
          <p:nvPr/>
        </p:nvSpPr>
        <p:spPr>
          <a:xfrm rot="16200000">
            <a:off x="12845187" y="7851018"/>
            <a:ext cx="1242138" cy="491916"/>
          </a:xfrm>
          <a:prstGeom prst="hexagon">
            <a:avLst>
              <a:gd name="adj" fmla="val 40403"/>
              <a:gd name="vf" fmla="val 11547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4" name="楕円 13"/>
          <p:cNvSpPr/>
          <p:nvPr/>
        </p:nvSpPr>
        <p:spPr>
          <a:xfrm>
            <a:off x="11311450" y="7492719"/>
            <a:ext cx="516516" cy="122532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7" name="楕円 16"/>
          <p:cNvSpPr/>
          <p:nvPr/>
        </p:nvSpPr>
        <p:spPr>
          <a:xfrm>
            <a:off x="13928338" y="7475905"/>
            <a:ext cx="516516" cy="122532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19" name="正方形/長方形 18"/>
          <p:cNvSpPr/>
          <p:nvPr/>
        </p:nvSpPr>
        <p:spPr>
          <a:xfrm>
            <a:off x="7225191" y="7015168"/>
            <a:ext cx="2010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84D1"/>
              </a:buClr>
              <a:buSzPct val="45000"/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Bending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0000898" y="6772885"/>
            <a:ext cx="284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84D1"/>
              </a:buClr>
              <a:buSzPct val="45000"/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Sext. Quad.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2765373" y="6772885"/>
            <a:ext cx="284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84D1"/>
              </a:buClr>
              <a:buSzPct val="45000"/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Sext. Quad.</a:t>
            </a:r>
          </a:p>
        </p:txBody>
      </p:sp>
      <p:sp>
        <p:nvSpPr>
          <p:cNvPr id="20" name="太陽 19"/>
          <p:cNvSpPr/>
          <p:nvPr/>
        </p:nvSpPr>
        <p:spPr>
          <a:xfrm>
            <a:off x="16172452" y="7528434"/>
            <a:ext cx="1161123" cy="1120269"/>
          </a:xfrm>
          <a:prstGeom prst="su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5" name="正方形/長方形 24"/>
          <p:cNvSpPr/>
          <p:nvPr/>
        </p:nvSpPr>
        <p:spPr>
          <a:xfrm>
            <a:off x="16429847" y="677271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84D1"/>
              </a:buClr>
              <a:buSzPct val="45000"/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IP</a:t>
            </a:r>
          </a:p>
        </p:txBody>
      </p:sp>
      <p:sp>
        <p:nvSpPr>
          <p:cNvPr id="23" name="六角形 22"/>
          <p:cNvSpPr/>
          <p:nvPr/>
        </p:nvSpPr>
        <p:spPr>
          <a:xfrm rot="16200000">
            <a:off x="1054567" y="7903545"/>
            <a:ext cx="1242138" cy="491916"/>
          </a:xfrm>
          <a:prstGeom prst="hexagon">
            <a:avLst>
              <a:gd name="adj" fmla="val 40403"/>
              <a:gd name="vf" fmla="val 11547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4" name="六角形 23"/>
          <p:cNvSpPr/>
          <p:nvPr/>
        </p:nvSpPr>
        <p:spPr>
          <a:xfrm rot="16200000">
            <a:off x="3646855" y="7903544"/>
            <a:ext cx="1242138" cy="491916"/>
          </a:xfrm>
          <a:prstGeom prst="hexagon">
            <a:avLst>
              <a:gd name="adj" fmla="val 40403"/>
              <a:gd name="vf" fmla="val 11547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6" name="楕円 25"/>
          <p:cNvSpPr/>
          <p:nvPr/>
        </p:nvSpPr>
        <p:spPr>
          <a:xfrm>
            <a:off x="2113118" y="7545245"/>
            <a:ext cx="516516" cy="122532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7" name="楕円 26"/>
          <p:cNvSpPr/>
          <p:nvPr/>
        </p:nvSpPr>
        <p:spPr>
          <a:xfrm>
            <a:off x="4730006" y="7528431"/>
            <a:ext cx="516516" cy="122532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28" name="正方形/長方形 27"/>
          <p:cNvSpPr/>
          <p:nvPr/>
        </p:nvSpPr>
        <p:spPr>
          <a:xfrm>
            <a:off x="802566" y="6825411"/>
            <a:ext cx="284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84D1"/>
              </a:buClr>
              <a:buSzPct val="45000"/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Sext. Quad.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3567041" y="6825411"/>
            <a:ext cx="2842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84D1"/>
              </a:buClr>
              <a:buSzPct val="45000"/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Sext. Quad.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FPWS21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8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rgbClr val="C72FC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Final Focus Test at ATF2</a:t>
            </a:r>
            <a:endParaRPr kumimoji="1" lang="ja-JP" altLang="en-US" b="1" dirty="0">
              <a:solidFill>
                <a:srgbClr val="C72FC7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7260" y="6427100"/>
            <a:ext cx="2822499" cy="3109780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FPWS21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95D-1C4D-4BF7-A9DC-5AD314ABA4F8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405" y="2156759"/>
            <a:ext cx="10410825" cy="360997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914" y="1454633"/>
            <a:ext cx="9013520" cy="470348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579" y="6500122"/>
            <a:ext cx="5149270" cy="316942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14322" y="2156759"/>
            <a:ext cx="7351854" cy="766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540" y="6094798"/>
            <a:ext cx="6087164" cy="3916748"/>
          </a:xfrm>
          <a:prstGeom prst="rect">
            <a:avLst/>
          </a:prstGeom>
        </p:spPr>
      </p:pic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F658E0B5-2C07-224D-BE08-AAF41FBC6576}"/>
              </a:ext>
            </a:extLst>
          </p:cNvPr>
          <p:cNvSpPr txBox="1">
            <a:spLocks/>
          </p:cNvSpPr>
          <p:nvPr/>
        </p:nvSpPr>
        <p:spPr>
          <a:xfrm>
            <a:off x="116452" y="1391405"/>
            <a:ext cx="8561258" cy="4800303"/>
          </a:xfrm>
          <a:prstGeom prst="rect">
            <a:avLst/>
          </a:prstGeom>
        </p:spPr>
        <p:txBody>
          <a:bodyPr vert="horz" lIns="163275" tIns="81638" rIns="163275" bIns="81638" rtlCol="0">
            <a:normAutofit lnSpcReduction="1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ILC FF Beam line is simulated at ATF2 experimentally. 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Beam size is measured with Laser fringe monitor (AKA </a:t>
            </a:r>
            <a:r>
              <a:rPr lang="en-US" sz="3200" b="1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Shintake</a:t>
            </a: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monitor). 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41 nm beam size was confirmed. It should be compared with 37nm at ILC. </a:t>
            </a:r>
            <a:endParaRPr lang="en-US" sz="3266" dirty="0">
              <a:ea typeface="HGS明朝E" pitchFamily="34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12618720" y="2346960"/>
            <a:ext cx="3200400" cy="15240"/>
          </a:xfrm>
          <a:prstGeom prst="line">
            <a:avLst/>
          </a:prstGeom>
          <a:ln w="76200">
            <a:solidFill>
              <a:srgbClr val="0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14388918" y="3627201"/>
            <a:ext cx="2084261" cy="194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Traveling Focus option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FPWS21</a:t>
            </a: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8C63-F0EA-456F-9D8A-27C266022456}" type="slidenum">
              <a:rPr lang="en-US" altLang="ja-JP" smtClean="0"/>
              <a:pPr/>
              <a:t>35</a:t>
            </a:fld>
            <a:endParaRPr lang="en-US" altLang="ja-JP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71106" y="1954971"/>
                <a:ext cx="9593669" cy="772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By considering hour glass effect,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ja-JP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ja-JP" alt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kumimoji="1"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is not effective to obtain a large luminosity. </a:t>
                </a:r>
              </a:p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If we place “a lens” at IP, the beam size can be kept small. </a:t>
                </a:r>
              </a:p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We use the beam as the lens because the beam attracts to each other by Coulomb force.</a:t>
                </a:r>
              </a:p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The focal point should be moved along the bunch: traveling focus. </a:t>
                </a:r>
              </a:p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Traveling focus is possible with crab. Cavity + </a:t>
                </a:r>
                <a:r>
                  <a:rPr lang="en-US" altLang="ja-JP" b="1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sextupole</a:t>
                </a:r>
                <a:r>
                  <a:rPr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. </a:t>
                </a:r>
                <a:endParaRPr lang="en-US" altLang="ja-JP" b="1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It is possible, but sensitive to field error, etc. That is why it is an option. </a:t>
                </a:r>
                <a:endParaRPr kumimoji="1" lang="en-US" altLang="ja-JP" b="1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kumimoji="1"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06" y="1954971"/>
                <a:ext cx="9593669" cy="7725192"/>
              </a:xfrm>
              <a:prstGeom prst="rect">
                <a:avLst/>
              </a:prstGeom>
              <a:blipFill>
                <a:blip r:embed="rId2"/>
                <a:stretch>
                  <a:fillRect l="-1461" t="-1105" r="-17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グループ化 15"/>
          <p:cNvGrpSpPr/>
          <p:nvPr/>
        </p:nvGrpSpPr>
        <p:grpSpPr>
          <a:xfrm>
            <a:off x="10918465" y="2341288"/>
            <a:ext cx="3756669" cy="2656487"/>
            <a:chOff x="11885707" y="2322628"/>
            <a:chExt cx="3756669" cy="2656487"/>
          </a:xfrm>
        </p:grpSpPr>
        <p:sp>
          <p:nvSpPr>
            <p:cNvPr id="11" name="二等辺三角形 10"/>
            <p:cNvSpPr/>
            <p:nvPr/>
          </p:nvSpPr>
          <p:spPr>
            <a:xfrm rot="5400000">
              <a:off x="13452263" y="2457454"/>
              <a:ext cx="1883664" cy="2496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1885707" y="2763903"/>
              <a:ext cx="1260107" cy="18836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/>
            <p:cNvSpPr/>
            <p:nvPr/>
          </p:nvSpPr>
          <p:spPr>
            <a:xfrm>
              <a:off x="12866141" y="2322628"/>
              <a:ext cx="516516" cy="265648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  <a:alpha val="28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/>
            </a:p>
          </p:txBody>
        </p:sp>
      </p:grpSp>
      <p:grpSp>
        <p:nvGrpSpPr>
          <p:cNvPr id="15" name="グループ化 14"/>
          <p:cNvGrpSpPr/>
          <p:nvPr/>
        </p:nvGrpSpPr>
        <p:grpSpPr>
          <a:xfrm rot="10800000">
            <a:off x="14070264" y="2782563"/>
            <a:ext cx="3756669" cy="1883664"/>
            <a:chOff x="11198352" y="5568989"/>
            <a:chExt cx="3756669" cy="1883664"/>
          </a:xfrm>
        </p:grpSpPr>
        <p:sp>
          <p:nvSpPr>
            <p:cNvPr id="13" name="二等辺三角形 12"/>
            <p:cNvSpPr/>
            <p:nvPr/>
          </p:nvSpPr>
          <p:spPr>
            <a:xfrm rot="5400000">
              <a:off x="12764908" y="5262540"/>
              <a:ext cx="1883664" cy="249656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1198352" y="5568989"/>
              <a:ext cx="1260107" cy="18836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楕円 16"/>
          <p:cNvSpPr/>
          <p:nvPr/>
        </p:nvSpPr>
        <p:spPr>
          <a:xfrm>
            <a:off x="14388918" y="2341288"/>
            <a:ext cx="516516" cy="265648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  <a:alpha val="28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17702" y="1050330"/>
            <a:ext cx="7705123" cy="911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rgbClr val="F2034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Rounded Mgen+ 1c heavy" panose="020B0802020203020207" pitchFamily="50" charset="-128"/>
              </a:rPr>
              <a:t>Summary</a:t>
            </a:r>
            <a:endParaRPr kumimoji="1" lang="ja-JP" altLang="en-US" b="1" dirty="0">
              <a:solidFill>
                <a:srgbClr val="F2034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b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FPWS21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b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36</a:t>
            </a:fld>
            <a:endParaRPr lang="ja-JP" altLang="en-US" b="1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 b="1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1. New Epoch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Linear collider is a new epoch on the high energy accelerator to extend our reach </a:t>
            </a:r>
            <a:r>
              <a:rPr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since the invention of collider. 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2. 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LC is an E-collider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LC concept is realizing a large luminosity with a limited beam current. 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3</a:t>
            </a:r>
            <a:r>
              <a:rPr kumimoji="1" lang="ja-JP" altLang="en-US" b="1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．</a:t>
            </a:r>
            <a:r>
              <a: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LC Technology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High gradient linear accelerator and </a:t>
            </a:r>
            <a:r>
              <a:rPr kumimoji="1" lang="en-US" altLang="ja-JP" sz="2800" b="1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nano</a:t>
            </a:r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-beam is key </a:t>
            </a:r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technologies </a:t>
            </a:r>
            <a:r>
              <a:rPr kumimoji="1"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of LC. 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4.  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ILC Accelerator is ready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1"/>
          </p:nvPr>
        </p:nvSpPr>
        <p:spPr>
          <a:xfrm>
            <a:off x="10915352" y="6847839"/>
            <a:ext cx="6433348" cy="2154067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Rounded Mgen+ 1c medium" panose="020B0602020203020207" pitchFamily="50" charset="-128"/>
              </a:rPr>
              <a:t>Accelerator technology to construct ILC is ready. 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  <a:cs typeface="Rounded Mgen+ 1c medium" panose="020B06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68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タイトル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J. J. Thomson</a:t>
            </a:r>
            <a:endParaRPr kumimoji="1" lang="ja-JP" altLang="en-US" dirty="0"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5" name="図プレースホルダー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7" r="20687"/>
          <a:stretch>
            <a:fillRect/>
          </a:stretch>
        </p:blipFill>
        <p:spPr/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000" y="69424"/>
            <a:ext cx="5507214" cy="2625803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/>
        </p:nvSpPr>
        <p:spPr>
          <a:xfrm>
            <a:off x="8292501" y="5708499"/>
            <a:ext cx="4691510" cy="3335354"/>
          </a:xfrm>
          <a:prstGeom prst="rect">
            <a:avLst/>
          </a:prstGeom>
        </p:spPr>
        <p:txBody>
          <a:bodyPr vert="horz" wrap="none" lIns="163275" tIns="81638" rIns="163275" bIns="81638" rtlCol="0" anchor="t">
            <a:sp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2008</a:t>
            </a:r>
            <a:r>
              <a:rPr lang="ja-JP" altLang="en-US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 </a:t>
            </a:r>
            <a:r>
              <a:rPr lang="en-US" altLang="ja-JP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LHC starts at CERN</a:t>
            </a:r>
          </a:p>
          <a:p>
            <a:endParaRPr lang="en-US" altLang="ja-JP" sz="280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  <a:p>
            <a:r>
              <a:rPr lang="en-US" altLang="ja-JP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110 years</a:t>
            </a:r>
          </a:p>
          <a:p>
            <a:r>
              <a:rPr lang="en-US" altLang="ja-JP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Length x 140000</a:t>
            </a:r>
          </a:p>
          <a:p>
            <a:r>
              <a:rPr lang="en-US" altLang="ja-JP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Energy</a:t>
            </a:r>
            <a:r>
              <a:rPr lang="ja-JP" altLang="en-US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 </a:t>
            </a:r>
            <a:r>
              <a:rPr lang="en-US" altLang="ja-JP" sz="28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x 70,000,000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650" y="5208869"/>
            <a:ext cx="5057634" cy="346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テキスト プレースホルダー 36"/>
          <p:cNvSpPr txBox="1">
            <a:spLocks/>
          </p:cNvSpPr>
          <p:nvPr/>
        </p:nvSpPr>
        <p:spPr>
          <a:xfrm>
            <a:off x="8063086" y="201283"/>
            <a:ext cx="4610134" cy="3801972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1897</a:t>
            </a:r>
            <a:r>
              <a:rPr lang="ja-JP" altLang="en-US" sz="2800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 </a:t>
            </a:r>
            <a:r>
              <a:rPr lang="en-US" altLang="ja-JP" sz="2800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Discovery of electron  by </a:t>
            </a:r>
            <a:r>
              <a:rPr lang="en-US" altLang="ja-JP" sz="2800" dirty="0" err="1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crookes</a:t>
            </a:r>
            <a:r>
              <a:rPr lang="en-US" altLang="ja-JP" sz="2800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 tube.</a:t>
            </a:r>
            <a:br>
              <a:rPr lang="en-US" altLang="ja-JP" sz="2800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</a:br>
            <a:endParaRPr lang="en-US" altLang="ja-JP" sz="2800" dirty="0">
              <a:solidFill>
                <a:schemeClr val="bg1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709000" y="1705903"/>
            <a:ext cx="33377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Length 20 cm</a:t>
            </a:r>
          </a:p>
          <a:p>
            <a:r>
              <a:rPr lang="en-US" altLang="ja-JP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Energy 100 keV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3139650" y="8792577"/>
            <a:ext cx="33762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Circ. 27 km</a:t>
            </a:r>
          </a:p>
          <a:p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Energy 7 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x 7TeV 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ja-JP" i="0" dirty="0">
                <a:solidFill>
                  <a:schemeClr val="bg1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The first contact to elementary particles</a:t>
            </a:r>
          </a:p>
          <a:p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0"/>
          </p:nvPr>
        </p:nvSpPr>
        <p:spPr>
          <a:xfrm>
            <a:off x="10509540" y="9662340"/>
            <a:ext cx="5790697" cy="547688"/>
          </a:xfrm>
        </p:spPr>
        <p:txBody>
          <a:bodyPr/>
          <a:lstStyle/>
          <a:p>
            <a:r>
              <a:rPr lang="en-US" altLang="ja-JP" dirty="0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280992"/>
      </p:ext>
    </p:extLst>
  </p:cSld>
  <p:clrMapOvr>
    <a:masterClrMapping/>
  </p:clrMapOvr>
  <p:transition spd="slow" advTm="463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ACCELERATOR PERFORMANCE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 smtClean="0"/>
              <a:t>EVENT RATE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4"/>
          </p:nvPr>
        </p:nvSpPr>
        <p:spPr>
          <a:xfrm>
            <a:off x="1611086" y="6735722"/>
            <a:ext cx="4702628" cy="2697065"/>
          </a:xfrm>
        </p:spPr>
        <p:txBody>
          <a:bodyPr/>
          <a:lstStyle/>
          <a:p>
            <a:r>
              <a:rPr lang="en-US" altLang="ja-JP" sz="3600" dirty="0" smtClean="0"/>
              <a:t>GIVING A LARGE NUMBER OF EVENTS FOR GOOD STATISTICS</a:t>
            </a:r>
            <a:endParaRPr kumimoji="1" lang="ja-JP" altLang="en-US" sz="3600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 smtClean="0"/>
              <a:t>REACH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6"/>
          </p:nvPr>
        </p:nvSpPr>
        <p:spPr>
          <a:xfrm>
            <a:off x="6804346" y="6733378"/>
            <a:ext cx="4702628" cy="2938941"/>
          </a:xfrm>
        </p:spPr>
        <p:txBody>
          <a:bodyPr/>
          <a:lstStyle/>
          <a:p>
            <a:r>
              <a:rPr lang="en-US" altLang="ja-JP" sz="3600" dirty="0" smtClean="0"/>
              <a:t>ABILITY TO PRODUCE HEAVY PARTICLES FOR NEW PHYSICS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ja-JP" dirty="0" smtClean="0"/>
              <a:t>ACCURACY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kumimoji="1" lang="en-US" altLang="ja-JP" sz="3200" dirty="0" smtClean="0"/>
              <a:t>DEFIEN INITIAL STATE ACCURATELY FOR THE FULL EVENT RECONSTRUCTION. </a:t>
            </a:r>
            <a:endParaRPr kumimoji="1" lang="ja-JP" altLang="en-US" sz="3200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ja-JP" dirty="0" smtClean="0"/>
              <a:t>LUMINOSITY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altLang="ja-JP" dirty="0" smtClean="0"/>
              <a:t>CME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dirty="0" smtClean="0"/>
              <a:t>KINEMATICS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61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線コネクタ 44"/>
          <p:cNvCxnSpPr>
            <a:stCxn id="43" idx="1"/>
          </p:cNvCxnSpPr>
          <p:nvPr/>
        </p:nvCxnSpPr>
        <p:spPr>
          <a:xfrm flipH="1">
            <a:off x="6519405" y="3469315"/>
            <a:ext cx="895610" cy="239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-1" y="-10537"/>
            <a:ext cx="18286413" cy="160427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DC Accelerator : Cockcroft-Walton</a:t>
            </a:r>
            <a:endParaRPr kumimoji="1" lang="ja-JP" altLang="en-US" b="0" dirty="0">
              <a:solidFill>
                <a:srgbClr val="F5009D"/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0"/>
          </p:nvPr>
        </p:nvSpPr>
        <p:spPr>
          <a:xfrm>
            <a:off x="8893771" y="1963174"/>
            <a:ext cx="7830900" cy="7765592"/>
          </a:xfrm>
        </p:spPr>
        <p:txBody>
          <a:bodyPr>
            <a:norm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Acceleration by static field.</a:t>
            </a: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Acceleration</a:t>
            </a:r>
            <a:r>
              <a:rPr lang="ja-JP" altLang="en-US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voltage</a:t>
            </a:r>
            <a:r>
              <a:rPr lang="ja-JP" altLang="en-US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is</a:t>
            </a:r>
            <a:r>
              <a:rPr lang="ja-JP" altLang="en-US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limited</a:t>
            </a:r>
            <a:r>
              <a:rPr lang="ja-JP" altLang="en-US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by</a:t>
            </a:r>
            <a:r>
              <a:rPr lang="ja-JP" altLang="en-US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discharge.</a:t>
            </a: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Acceleration</a:t>
            </a:r>
            <a:r>
              <a:rPr lang="ja-JP" altLang="en-US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is</a:t>
            </a:r>
            <a:r>
              <a:rPr lang="ja-JP" altLang="en-US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only</a:t>
            </a:r>
            <a:r>
              <a:rPr lang="ja-JP" altLang="en-US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 </a:t>
            </a:r>
            <a:r>
              <a:rPr lang="en-US" altLang="ja-JP" sz="3600" dirty="0">
                <a:solidFill>
                  <a:srgbClr val="FF0000"/>
                </a:solidFill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once.</a:t>
            </a: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latin typeface="Rounded Mgen+ 1c medium" panose="020B0602020203020207" pitchFamily="50" charset="-128"/>
                <a:ea typeface="Rounded Mgen+ 1c medium" panose="020B0602020203020207" pitchFamily="50" charset="-128"/>
                <a:cs typeface="Rounded Mgen+ 1c medium" panose="020B0602020203020207" pitchFamily="50" charset="-128"/>
              </a:rPr>
              <a:t>The highest energy is limited by vacuum discharge.</a:t>
            </a:r>
            <a:endParaRPr lang="ja-JP" altLang="en-US" sz="3600" dirty="0">
              <a:latin typeface="Rounded Mgen+ 1c medium" panose="020B0602020203020207" pitchFamily="50" charset="-128"/>
              <a:ea typeface="Rounded Mgen+ 1c medium" panose="020B0602020203020207" pitchFamily="50" charset="-128"/>
              <a:cs typeface="Rounded Mgen+ 1c medium" panose="020B0602020203020207" pitchFamily="50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40" y="9292401"/>
            <a:ext cx="2312195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 rot="5400000">
            <a:off x="4400946" y="5837636"/>
            <a:ext cx="759620" cy="847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5140326" y="5845970"/>
            <a:ext cx="2381" cy="869156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116263" y="6262688"/>
            <a:ext cx="3455193" cy="2786063"/>
          </a:xfrm>
          <a:prstGeom prst="rect">
            <a:avLst/>
          </a:prstGeom>
          <a:noFill/>
          <a:ln w="284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4309269" y="8486776"/>
            <a:ext cx="1071563" cy="1073945"/>
          </a:xfrm>
          <a:prstGeom prst="ellipse">
            <a:avLst/>
          </a:prstGeom>
          <a:solidFill>
            <a:srgbClr val="FFFFFF"/>
          </a:solidFill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13" name="Freeform 9"/>
          <p:cNvSpPr>
            <a:spLocks noChangeArrowheads="1"/>
          </p:cNvSpPr>
          <p:nvPr/>
        </p:nvSpPr>
        <p:spPr bwMode="auto">
          <a:xfrm>
            <a:off x="4487863" y="8820151"/>
            <a:ext cx="714375" cy="452438"/>
          </a:xfrm>
          <a:custGeom>
            <a:avLst/>
            <a:gdLst>
              <a:gd name="G0" fmla="+- 34199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T0" fmla="*/ 0 w 715992"/>
              <a:gd name="T1" fmla="*/ 755106 h 1334351"/>
              <a:gd name="T2" fmla="*/ 181154 w 715992"/>
              <a:gd name="T3" fmla="*/ 13235 h 1334351"/>
              <a:gd name="T4" fmla="*/ 552090 w 715992"/>
              <a:gd name="T5" fmla="*/ 1315823 h 1334351"/>
              <a:gd name="T6" fmla="*/ 715992 w 715992"/>
              <a:gd name="T7" fmla="*/ 660216 h 1334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5992" h="1334351">
                <a:moveTo>
                  <a:pt x="0" y="755106"/>
                </a:moveTo>
                <a:cubicBezTo>
                  <a:pt x="44569" y="337444"/>
                  <a:pt x="89139" y="-80218"/>
                  <a:pt x="181154" y="13235"/>
                </a:cubicBezTo>
                <a:cubicBezTo>
                  <a:pt x="273169" y="106688"/>
                  <a:pt x="462950" y="1207993"/>
                  <a:pt x="552090" y="1315823"/>
                </a:cubicBezTo>
                <a:cubicBezTo>
                  <a:pt x="641230" y="1423653"/>
                  <a:pt x="678611" y="1041934"/>
                  <a:pt x="715992" y="660216"/>
                </a:cubicBezTo>
              </a:path>
            </a:pathLst>
          </a:custGeom>
          <a:noFill/>
          <a:ln w="2844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761457" y="7653338"/>
            <a:ext cx="711995" cy="22145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2761457" y="7874795"/>
            <a:ext cx="711995" cy="2381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2761457" y="7639050"/>
            <a:ext cx="711995" cy="238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3116263" y="6279357"/>
            <a:ext cx="3455193" cy="2769393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214269" y="7639050"/>
            <a:ext cx="714375" cy="2190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6214269" y="7858125"/>
            <a:ext cx="714375" cy="238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6214269" y="7620000"/>
            <a:ext cx="714375" cy="238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4206876" y="7000876"/>
            <a:ext cx="1143000" cy="1140620"/>
            <a:chOff x="807" y="2940"/>
            <a:chExt cx="480" cy="479"/>
          </a:xfrm>
        </p:grpSpPr>
        <p:sp>
          <p:nvSpPr>
            <p:cNvPr id="22" name="AutoShape 18"/>
            <p:cNvSpPr>
              <a:spLocks noChangeArrowheads="1"/>
            </p:cNvSpPr>
            <p:nvPr/>
          </p:nvSpPr>
          <p:spPr bwMode="auto">
            <a:xfrm rot="18600000">
              <a:off x="889" y="3006"/>
              <a:ext cx="317" cy="35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480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>
              <a:off x="806" y="2940"/>
              <a:ext cx="234" cy="276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4800"/>
            </a:p>
          </p:txBody>
        </p:sp>
      </p:grpSp>
      <p:sp>
        <p:nvSpPr>
          <p:cNvPr id="24" name="AutoShape 20"/>
          <p:cNvSpPr>
            <a:spLocks noChangeArrowheads="1"/>
          </p:cNvSpPr>
          <p:nvPr/>
        </p:nvSpPr>
        <p:spPr bwMode="auto">
          <a:xfrm rot="5400000">
            <a:off x="4402137" y="3024189"/>
            <a:ext cx="757238" cy="847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V="1">
            <a:off x="5140326" y="2988470"/>
            <a:ext cx="2381" cy="866775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3116263" y="3467101"/>
            <a:ext cx="3455193" cy="2786063"/>
          </a:xfrm>
          <a:prstGeom prst="rect">
            <a:avLst/>
          </a:prstGeom>
          <a:noFill/>
          <a:ln w="2844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2761457" y="4857750"/>
            <a:ext cx="711995" cy="22145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>
            <a:off x="2761457" y="5079208"/>
            <a:ext cx="711995" cy="2381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2761457" y="4843463"/>
            <a:ext cx="711995" cy="238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3116263" y="3483770"/>
            <a:ext cx="3455193" cy="2769393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6214269" y="4843463"/>
            <a:ext cx="714375" cy="2190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4800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6214269" y="5062538"/>
            <a:ext cx="714375" cy="238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6214269" y="4824413"/>
            <a:ext cx="714375" cy="2382"/>
          </a:xfrm>
          <a:prstGeom prst="line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4800"/>
          </a:p>
        </p:txBody>
      </p:sp>
      <p:grpSp>
        <p:nvGrpSpPr>
          <p:cNvPr id="34" name="Group 30"/>
          <p:cNvGrpSpPr>
            <a:grpSpLocks/>
          </p:cNvGrpSpPr>
          <p:nvPr/>
        </p:nvGrpSpPr>
        <p:grpSpPr bwMode="auto">
          <a:xfrm>
            <a:off x="4206876" y="4205288"/>
            <a:ext cx="1143000" cy="1140620"/>
            <a:chOff x="807" y="1766"/>
            <a:chExt cx="480" cy="479"/>
          </a:xfrm>
        </p:grpSpPr>
        <p:sp>
          <p:nvSpPr>
            <p:cNvPr id="35" name="AutoShape 31"/>
            <p:cNvSpPr>
              <a:spLocks noChangeArrowheads="1"/>
            </p:cNvSpPr>
            <p:nvPr/>
          </p:nvSpPr>
          <p:spPr bwMode="auto">
            <a:xfrm rot="18600000">
              <a:off x="889" y="1832"/>
              <a:ext cx="317" cy="35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4800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 flipH="1">
              <a:off x="806" y="1766"/>
              <a:ext cx="234" cy="276"/>
            </a:xfrm>
            <a:prstGeom prst="line">
              <a:avLst/>
            </a:prstGeom>
            <a:noFill/>
            <a:ln w="255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4800"/>
            </a:p>
          </p:txBody>
        </p:sp>
      </p:grpSp>
      <p:pic>
        <p:nvPicPr>
          <p:cNvPr id="37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669382"/>
            <a:ext cx="1207293" cy="76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07" y="6181726"/>
            <a:ext cx="1197770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9" name="AutoShape 43"/>
          <p:cNvCxnSpPr>
            <a:cxnSpLocks noChangeShapeType="1"/>
          </p:cNvCxnSpPr>
          <p:nvPr/>
        </p:nvCxnSpPr>
        <p:spPr bwMode="auto">
          <a:xfrm flipH="1" flipV="1">
            <a:off x="3116263" y="6279357"/>
            <a:ext cx="3455193" cy="2743200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" name="AutoShape 44"/>
          <p:cNvCxnSpPr>
            <a:cxnSpLocks noChangeShapeType="1"/>
          </p:cNvCxnSpPr>
          <p:nvPr/>
        </p:nvCxnSpPr>
        <p:spPr bwMode="auto">
          <a:xfrm>
            <a:off x="3116263" y="6279358"/>
            <a:ext cx="3457575" cy="2381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" name="AutoShape 45"/>
          <p:cNvCxnSpPr>
            <a:cxnSpLocks noChangeShapeType="1"/>
          </p:cNvCxnSpPr>
          <p:nvPr/>
        </p:nvCxnSpPr>
        <p:spPr bwMode="auto">
          <a:xfrm flipH="1" flipV="1">
            <a:off x="3116263" y="3445670"/>
            <a:ext cx="3455193" cy="2833688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2" name="AutoShape 46"/>
          <p:cNvCxnSpPr>
            <a:cxnSpLocks noChangeShapeType="1"/>
          </p:cNvCxnSpPr>
          <p:nvPr/>
        </p:nvCxnSpPr>
        <p:spPr bwMode="auto">
          <a:xfrm>
            <a:off x="3116263" y="3483770"/>
            <a:ext cx="4298751" cy="9525"/>
          </a:xfrm>
          <a:prstGeom prst="straightConnector1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3" name="正方形/長方形 42"/>
          <p:cNvSpPr/>
          <p:nvPr/>
        </p:nvSpPr>
        <p:spPr>
          <a:xfrm>
            <a:off x="7415014" y="2875248"/>
            <a:ext cx="216024" cy="1188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46" name="正方形/長方形 45"/>
          <p:cNvSpPr/>
          <p:nvPr/>
        </p:nvSpPr>
        <p:spPr>
          <a:xfrm flipH="1">
            <a:off x="8389946" y="2899229"/>
            <a:ext cx="213200" cy="408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sp>
        <p:nvSpPr>
          <p:cNvPr id="47" name="正方形/長方形 46"/>
          <p:cNvSpPr/>
          <p:nvPr/>
        </p:nvSpPr>
        <p:spPr>
          <a:xfrm flipH="1">
            <a:off x="8387121" y="3657911"/>
            <a:ext cx="213200" cy="408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cxnSp>
        <p:nvCxnSpPr>
          <p:cNvPr id="50" name="直線コネクタ 49"/>
          <p:cNvCxnSpPr>
            <a:stCxn id="47" idx="2"/>
          </p:cNvCxnSpPr>
          <p:nvPr/>
        </p:nvCxnSpPr>
        <p:spPr>
          <a:xfrm>
            <a:off x="8493720" y="4065979"/>
            <a:ext cx="1415" cy="177999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H="1" flipV="1">
            <a:off x="8075203" y="5823671"/>
            <a:ext cx="83703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H="1">
            <a:off x="8306173" y="6001959"/>
            <a:ext cx="40498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87" y="6707390"/>
            <a:ext cx="5103373" cy="339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4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25400"/>
            <a:ext cx="18286413" cy="1603375"/>
          </a:xfrm>
        </p:spPr>
        <p:txBody>
          <a:bodyPr>
            <a:normAutofit/>
          </a:bodyPr>
          <a:lstStyle/>
          <a:p>
            <a:pPr algn="ctr"/>
            <a:r>
              <a:rPr lang="en-US" altLang="ja-JP" b="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AC</a:t>
            </a:r>
            <a:r>
              <a:rPr lang="ja-JP" altLang="en-US" b="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（</a:t>
            </a:r>
            <a:r>
              <a:rPr lang="en-US" altLang="ja-JP" b="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RF</a:t>
            </a:r>
            <a:r>
              <a:rPr lang="ja-JP" altLang="en-US" b="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） </a:t>
            </a:r>
            <a:r>
              <a:rPr lang="en-US" altLang="ja-JP" b="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Accelerator</a:t>
            </a:r>
            <a:endParaRPr lang="ja-JP" altLang="en-US" b="0" dirty="0">
              <a:solidFill>
                <a:srgbClr val="F5009D"/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</p:txBody>
      </p:sp>
      <p:sp>
        <p:nvSpPr>
          <p:cNvPr id="8" name="コンテンツ プレースホルダー 5"/>
          <p:cNvSpPr>
            <a:spLocks noGrp="1"/>
          </p:cNvSpPr>
          <p:nvPr>
            <p:ph idx="4294967295"/>
          </p:nvPr>
        </p:nvSpPr>
        <p:spPr>
          <a:xfrm>
            <a:off x="834533" y="1628775"/>
            <a:ext cx="9705873" cy="8724900"/>
          </a:xfrm>
        </p:spPr>
        <p:txBody>
          <a:bodyPr>
            <a:normAutofit/>
          </a:bodyPr>
          <a:lstStyle/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Acceleration by temporary varying field.</a:t>
            </a: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solidFill>
                  <a:srgbClr val="FF0000"/>
                </a:solidFill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Acceleration can be repeatable. </a:t>
            </a: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The energy is unlimited principally. </a:t>
            </a:r>
          </a:p>
          <a:p>
            <a:pPr marL="514350" indent="-514350">
              <a:buFont typeface="Wingdings" panose="05000000000000000000" pitchFamily="2" charset="2"/>
              <a:buChar char="l"/>
            </a:pPr>
            <a:r>
              <a:rPr lang="en-US" altLang="ja-JP" sz="3600" dirty="0" smtClean="0">
                <a:latin typeface="Franklin Gothic Demi Cond" panose="020B0706030402020204" pitchFamily="34" charset="0"/>
                <a:ea typeface="Hiragino Maru Gothic ProN W4" panose="020F0400000000000000" pitchFamily="34" charset="-128"/>
              </a:rPr>
              <a:t>This is dawn of HIGH ENERGY ACCELERATOR.</a:t>
            </a:r>
            <a:endParaRPr lang="ja-JP" altLang="en-US" sz="3600" dirty="0">
              <a:latin typeface="Franklin Gothic Demi Cond" panose="020B0706030402020204" pitchFamily="34" charset="0"/>
              <a:ea typeface="Hiragino Maru Gothic ProN W4" panose="020F0400000000000000" pitchFamily="34" charset="-12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5"/>
          <a:stretch>
            <a:fillRect/>
          </a:stretch>
        </p:blipFill>
        <p:spPr bwMode="auto">
          <a:xfrm>
            <a:off x="114174" y="5539420"/>
            <a:ext cx="13211744" cy="538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371" y="2124238"/>
            <a:ext cx="1709950" cy="240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49439" y="4556086"/>
            <a:ext cx="2378114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67500" rIns="135000" bIns="675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dirty="0" smtClean="0">
                <a:solidFill>
                  <a:srgbClr val="002060"/>
                </a:solidFill>
                <a:latin typeface="Luxi Serif" pitchFamily="16" charset="0"/>
              </a:rPr>
              <a:t>G. </a:t>
            </a:r>
            <a:r>
              <a:rPr lang="en-US" altLang="ja-JP" dirty="0" err="1" smtClean="0">
                <a:solidFill>
                  <a:srgbClr val="002060"/>
                </a:solidFill>
                <a:latin typeface="Luxi Serif" pitchFamily="16" charset="0"/>
              </a:rPr>
              <a:t>Ising</a:t>
            </a:r>
            <a:endParaRPr lang="en-US" altLang="ja-JP" dirty="0">
              <a:solidFill>
                <a:srgbClr val="002060"/>
              </a:solidFill>
              <a:latin typeface="Luxi Serif" pitchFamily="16" charset="0"/>
            </a:endParaRPr>
          </a:p>
        </p:txBody>
      </p:sp>
      <p:sp>
        <p:nvSpPr>
          <p:cNvPr id="3" name="楕円 2"/>
          <p:cNvSpPr/>
          <p:nvPr/>
        </p:nvSpPr>
        <p:spPr>
          <a:xfrm>
            <a:off x="347338" y="6967536"/>
            <a:ext cx="324036" cy="324036"/>
          </a:xfrm>
          <a:prstGeom prst="ellipse">
            <a:avLst/>
          </a:prstGeom>
          <a:solidFill>
            <a:srgbClr val="F500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48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3371674" y="6103440"/>
            <a:ext cx="5832648" cy="432048"/>
            <a:chOff x="2339752" y="4221088"/>
            <a:chExt cx="3888432" cy="288032"/>
          </a:xfrm>
        </p:grpSpPr>
        <p:sp>
          <p:nvSpPr>
            <p:cNvPr id="4" name="右矢印 3"/>
            <p:cNvSpPr/>
            <p:nvPr/>
          </p:nvSpPr>
          <p:spPr>
            <a:xfrm>
              <a:off x="2339752" y="4221088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>
                <a:solidFill>
                  <a:srgbClr val="FF0000"/>
                </a:solidFill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5724128" y="4221088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>
                <a:solidFill>
                  <a:srgbClr val="FF0000"/>
                </a:solidFill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 flipH="1">
              <a:off x="3779912" y="4221088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371674" y="6102788"/>
            <a:ext cx="5832648" cy="432048"/>
            <a:chOff x="2339752" y="3403087"/>
            <a:chExt cx="3888432" cy="288032"/>
          </a:xfrm>
        </p:grpSpPr>
        <p:sp>
          <p:nvSpPr>
            <p:cNvPr id="19" name="右矢印 18"/>
            <p:cNvSpPr/>
            <p:nvPr/>
          </p:nvSpPr>
          <p:spPr>
            <a:xfrm rot="10800000">
              <a:off x="2339752" y="3403087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 u="sng">
                <a:solidFill>
                  <a:srgbClr val="FF0000"/>
                </a:solidFill>
              </a:endParaRPr>
            </a:p>
          </p:txBody>
        </p:sp>
        <p:sp>
          <p:nvSpPr>
            <p:cNvPr id="20" name="右矢印 19"/>
            <p:cNvSpPr/>
            <p:nvPr/>
          </p:nvSpPr>
          <p:spPr>
            <a:xfrm rot="10800000">
              <a:off x="5724128" y="3403087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 u="sng">
                <a:solidFill>
                  <a:srgbClr val="FF0000"/>
                </a:solidFill>
              </a:endParaRPr>
            </a:p>
          </p:txBody>
        </p:sp>
        <p:sp>
          <p:nvSpPr>
            <p:cNvPr id="21" name="右矢印 20"/>
            <p:cNvSpPr/>
            <p:nvPr/>
          </p:nvSpPr>
          <p:spPr>
            <a:xfrm rot="10800000" flipH="1">
              <a:off x="3779912" y="3403087"/>
              <a:ext cx="504056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4800" u="sng">
                <a:solidFill>
                  <a:srgbClr val="FF0000"/>
                </a:solidFill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9439" y="2124237"/>
            <a:ext cx="1792931" cy="2402513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3057610" y="4612154"/>
            <a:ext cx="2378114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67500" rIns="135000" bIns="675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dirty="0">
                <a:solidFill>
                  <a:srgbClr val="002060"/>
                </a:solidFill>
                <a:latin typeface="Luxi Serif" pitchFamily="16" charset="0"/>
              </a:rPr>
              <a:t>R. Wideroe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561" y="2121114"/>
            <a:ext cx="1645919" cy="2410912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4829196" y="4612154"/>
            <a:ext cx="2378114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0" tIns="67500" rIns="135000" bIns="675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HG明朝E" panose="02020909000000000000" pitchFamily="17" charset="-128"/>
              </a:defRPr>
            </a:lvl9pPr>
          </a:lstStyle>
          <a:p>
            <a:r>
              <a:rPr lang="en-US" altLang="ja-JP" dirty="0" smtClean="0">
                <a:solidFill>
                  <a:srgbClr val="002060"/>
                </a:solidFill>
                <a:latin typeface="Luxi Serif" pitchFamily="16" charset="0"/>
              </a:rPr>
              <a:t>L. Alvarez</a:t>
            </a:r>
            <a:endParaRPr lang="en-US" altLang="ja-JP" dirty="0">
              <a:solidFill>
                <a:srgbClr val="002060"/>
              </a:solidFill>
              <a:latin typeface="Luxi Serif" pitchFamily="16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082" y="6318812"/>
            <a:ext cx="4610907" cy="3147465"/>
          </a:xfrm>
          <a:prstGeom prst="rect">
            <a:avLst/>
          </a:prstGeom>
        </p:spPr>
      </p:pic>
      <p:sp>
        <p:nvSpPr>
          <p:cNvPr id="14" name="フッター プレースホルダー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72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7984E-6 2.34568E-6 L 0.50005 0.005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2" y="2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solidFill>
                  <a:schemeClr val="accent2">
                    <a:lumMod val="75000"/>
                  </a:schemeClr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Power of Collider</a:t>
            </a:r>
            <a:endParaRPr kumimoji="1" lang="ja-JP" altLang="en-US" b="1" dirty="0">
              <a:solidFill>
                <a:schemeClr val="accent2">
                  <a:lumMod val="75000"/>
                </a:schemeClr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3"/>
          </p:nvPr>
        </p:nvSpPr>
        <p:spPr>
          <a:xfrm>
            <a:off x="3166542" y="1543100"/>
            <a:ext cx="14329592" cy="1015636"/>
          </a:xfrm>
        </p:spPr>
        <p:txBody>
          <a:bodyPr>
            <a:noAutofit/>
          </a:bodyPr>
          <a:lstStyle/>
          <a:p>
            <a:r>
              <a:rPr kumimoji="1" lang="en-US" altLang="ja-JP" sz="3600" i="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Don’t  move !</a:t>
            </a:r>
            <a:endParaRPr kumimoji="1" lang="ja-JP" altLang="en-US" sz="3600" i="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942E7527-9F9F-2942-8F59-1F590EDEB665}"/>
              </a:ext>
            </a:extLst>
          </p:cNvPr>
          <p:cNvSpPr/>
          <p:nvPr/>
        </p:nvSpPr>
        <p:spPr>
          <a:xfrm>
            <a:off x="482698" y="6823892"/>
            <a:ext cx="648072" cy="64807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ja-JP" altLang="en-US" sz="4800" dirty="0">
              <a:solidFill>
                <a:prstClr val="white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C262D1C9-F865-934B-AB71-D546FBD516E4}"/>
              </a:ext>
            </a:extLst>
          </p:cNvPr>
          <p:cNvSpPr/>
          <p:nvPr/>
        </p:nvSpPr>
        <p:spPr>
          <a:xfrm>
            <a:off x="5667274" y="6823892"/>
            <a:ext cx="648072" cy="64807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ja-JP" altLang="en-US" sz="4800" dirty="0">
              <a:solidFill>
                <a:prstClr val="white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BF9C0AD-7FE8-B74C-A34E-EAA41EF6E571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1130770" y="7147928"/>
            <a:ext cx="453650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10">
            <a:extLst>
              <a:ext uri="{FF2B5EF4-FFF2-40B4-BE49-F238E27FC236}">
                <a16:creationId xmlns:a16="http://schemas.microsoft.com/office/drawing/2014/main" id="{1F009FF8-DE2D-C74E-B121-4C3D9D9232FA}"/>
              </a:ext>
            </a:extLst>
          </p:cNvPr>
          <p:cNvSpPr/>
          <p:nvPr/>
        </p:nvSpPr>
        <p:spPr>
          <a:xfrm>
            <a:off x="434194" y="3843571"/>
            <a:ext cx="648072" cy="64807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ja-JP" altLang="en-US" sz="4800" dirty="0">
              <a:solidFill>
                <a:prstClr val="white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1" name="円/楕円 11">
            <a:extLst>
              <a:ext uri="{FF2B5EF4-FFF2-40B4-BE49-F238E27FC236}">
                <a16:creationId xmlns:a16="http://schemas.microsoft.com/office/drawing/2014/main" id="{6D27C858-88B8-AE41-9DB5-8E51539E849B}"/>
              </a:ext>
            </a:extLst>
          </p:cNvPr>
          <p:cNvSpPr/>
          <p:nvPr/>
        </p:nvSpPr>
        <p:spPr>
          <a:xfrm>
            <a:off x="10197259" y="3843571"/>
            <a:ext cx="648072" cy="64807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ja-JP" altLang="en-US" sz="4800" dirty="0">
              <a:solidFill>
                <a:prstClr val="white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DA5DC79-B523-6543-9A9D-4296F50B0FF4}"/>
              </a:ext>
            </a:extLst>
          </p:cNvPr>
          <p:cNvCxnSpPr>
            <a:cxnSpLocks/>
          </p:cNvCxnSpPr>
          <p:nvPr/>
        </p:nvCxnSpPr>
        <p:spPr>
          <a:xfrm>
            <a:off x="1082266" y="4167607"/>
            <a:ext cx="453650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4F6F8A7-48A0-C546-A51B-47D2369FDE4B}"/>
              </a:ext>
            </a:extLst>
          </p:cNvPr>
          <p:cNvCxnSpPr>
            <a:cxnSpLocks/>
          </p:cNvCxnSpPr>
          <p:nvPr/>
        </p:nvCxnSpPr>
        <p:spPr>
          <a:xfrm rot="10800000">
            <a:off x="5618770" y="4167607"/>
            <a:ext cx="4536504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EC5BC79-0178-8E42-8096-6A5D6F26B5DF}"/>
              </a:ext>
            </a:extLst>
          </p:cNvPr>
          <p:cNvSpPr txBox="1"/>
          <p:nvPr/>
        </p:nvSpPr>
        <p:spPr>
          <a:xfrm>
            <a:off x="1398979" y="5504127"/>
            <a:ext cx="48479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latinLnBrk="1"/>
            <a:r>
              <a:rPr lang="en-US" altLang="ja-JP" sz="4200" dirty="0">
                <a:solidFill>
                  <a:prstClr val="black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Fixed target</a:t>
            </a:r>
            <a:endParaRPr lang="ja-JP" altLang="en-US" sz="4200" dirty="0">
              <a:solidFill>
                <a:prstClr val="black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323584-27A1-814E-B9EE-F600A91628AA}"/>
              </a:ext>
            </a:extLst>
          </p:cNvPr>
          <p:cNvSpPr txBox="1"/>
          <p:nvPr/>
        </p:nvSpPr>
        <p:spPr>
          <a:xfrm>
            <a:off x="1544333" y="2713549"/>
            <a:ext cx="12205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latinLnBrk="1"/>
            <a:r>
              <a:rPr lang="en-US" altLang="ja-JP" sz="4200" dirty="0">
                <a:solidFill>
                  <a:prstClr val="black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Collider</a:t>
            </a:r>
            <a:endParaRPr lang="ja-JP" altLang="en-US" sz="4200" dirty="0">
              <a:solidFill>
                <a:prstClr val="black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6734" y="8146145"/>
            <a:ext cx="989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If the particles move after collision, less effective.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133835" y="3556952"/>
            <a:ext cx="4501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125GeV + 125 GeV</a:t>
            </a:r>
          </a:p>
          <a:p>
            <a:pPr algn="ctr"/>
            <a:r>
              <a:rPr lang="ja-JP" altLang="en-US" sz="360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（</a:t>
            </a:r>
            <a:r>
              <a:rPr lang="en-US" altLang="ja-JP" sz="360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250GeV </a:t>
            </a:r>
            <a:r>
              <a:rPr lang="en-US" altLang="ja-JP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ILC </a:t>
            </a:r>
            <a:r>
              <a:rPr lang="ja-JP" altLang="en-US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）</a:t>
            </a:r>
            <a:endParaRPr kumimoji="1" lang="en-US" altLang="ja-JP" sz="360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133835" y="6594801"/>
            <a:ext cx="4501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62,500,000 GeV</a:t>
            </a:r>
          </a:p>
          <a:p>
            <a:pPr algn="ctr"/>
            <a:r>
              <a:rPr lang="ja-JP" altLang="en-US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（</a:t>
            </a:r>
            <a:r>
              <a:rPr lang="en-US" altLang="ja-JP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 250,000  ILC </a:t>
            </a:r>
            <a:r>
              <a:rPr lang="ja-JP" altLang="en-US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）</a:t>
            </a:r>
            <a:endParaRPr lang="en-US" altLang="ja-JP" sz="360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  <a:p>
            <a:pPr algn="ctr"/>
            <a:endParaRPr kumimoji="1" lang="en-US" altLang="ja-JP" sz="360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428701" y="1570927"/>
            <a:ext cx="5258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Beam energy for </a:t>
            </a:r>
            <a:r>
              <a:rPr kumimoji="1" lang="en-US" altLang="ja-JP" sz="360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Higgs</a:t>
            </a:r>
          </a:p>
          <a:p>
            <a:r>
              <a:rPr lang="en-US" altLang="ja-JP" sz="360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(</a:t>
            </a:r>
            <a:r>
              <a:rPr lang="en-US" altLang="ja-JP" sz="3600" dirty="0" err="1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e+e</a:t>
            </a:r>
            <a:r>
              <a:rPr lang="en-US" altLang="ja-JP" sz="360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- -&gt; </a:t>
            </a:r>
            <a:r>
              <a:rPr lang="en-US" altLang="ja-JP" sz="3600" dirty="0" err="1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Zh</a:t>
            </a:r>
            <a:r>
              <a:rPr lang="en-US" altLang="ja-JP" sz="360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)</a:t>
            </a:r>
            <a:endParaRPr kumimoji="1" lang="ja-JP" altLang="en-US" sz="360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139845"/>
      </p:ext>
    </p:extLst>
  </p:cSld>
  <p:clrMapOvr>
    <a:masterClrMapping/>
  </p:clrMapOvr>
  <p:transition spd="slow" advTm="40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423E-6 -2.59259E-6 L 0.26808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6802E-7 -2.59259E-6 L -0.26573 0.000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5044E-6 2.59259E-6 L 0.4944 2.59259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607E-6 2.59259E-6 L 0.21087 2.59259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166542" y="238861"/>
            <a:ext cx="14349567" cy="1203151"/>
          </a:xfrm>
        </p:spPr>
        <p:txBody>
          <a:bodyPr/>
          <a:lstStyle/>
          <a:p>
            <a:r>
              <a:rPr lang="en-US" altLang="ja-JP" b="1" dirty="0">
                <a:solidFill>
                  <a:schemeClr val="accent2">
                    <a:lumMod val="75000"/>
                  </a:schemeClr>
                </a:solidFill>
                <a:latin typeface="Rounded Mgen+ 1c bold" panose="020B0502020203020207" pitchFamily="34" charset="-128"/>
                <a:ea typeface="Rounded Mgen+ 1c bold" panose="020B0502020203020207" pitchFamily="34" charset="-128"/>
                <a:cs typeface="Rounded Mgen+ 1c bold" panose="020B0502020203020207" pitchFamily="34" charset="-128"/>
              </a:rPr>
              <a:t>Energy Frontier</a:t>
            </a:r>
            <a:endParaRPr kumimoji="1" lang="ja-JP" altLang="en-US" b="1" dirty="0">
              <a:solidFill>
                <a:schemeClr val="accent2">
                  <a:lumMod val="75000"/>
                </a:schemeClr>
              </a:solidFill>
              <a:latin typeface="Rounded Mgen+ 1c bold" panose="020B0502020203020207" pitchFamily="34" charset="-128"/>
              <a:ea typeface="Rounded Mgen+ 1c bold" panose="020B0502020203020207" pitchFamily="34" charset="-128"/>
              <a:cs typeface="Rounded Mgen+ 1c bold" panose="020B0502020203020207" pitchFamily="34" charset="-128"/>
            </a:endParaRPr>
          </a:p>
        </p:txBody>
      </p:sp>
      <p:sp>
        <p:nvSpPr>
          <p:cNvPr id="2" name="楕円 1"/>
          <p:cNvSpPr/>
          <p:nvPr/>
        </p:nvSpPr>
        <p:spPr>
          <a:xfrm>
            <a:off x="470164" y="5491828"/>
            <a:ext cx="5086800" cy="33912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8" name="楕円 7"/>
          <p:cNvSpPr/>
          <p:nvPr/>
        </p:nvSpPr>
        <p:spPr>
          <a:xfrm>
            <a:off x="1056404" y="6053719"/>
            <a:ext cx="1299600" cy="8676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9" name="楕円 8"/>
          <p:cNvSpPr/>
          <p:nvPr/>
        </p:nvSpPr>
        <p:spPr>
          <a:xfrm>
            <a:off x="1427454" y="6221036"/>
            <a:ext cx="176400" cy="1188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0" name="楕円 9"/>
          <p:cNvSpPr/>
          <p:nvPr/>
        </p:nvSpPr>
        <p:spPr>
          <a:xfrm>
            <a:off x="1971342" y="3238128"/>
            <a:ext cx="1195200" cy="7956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41044" y="4062743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HERA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2" name="楕円 11"/>
          <p:cNvSpPr/>
          <p:nvPr/>
        </p:nvSpPr>
        <p:spPr>
          <a:xfrm>
            <a:off x="2285374" y="3317301"/>
            <a:ext cx="432000" cy="2880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1230" y="359393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PETRA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4" name="楕円 13"/>
          <p:cNvSpPr/>
          <p:nvPr/>
        </p:nvSpPr>
        <p:spPr>
          <a:xfrm>
            <a:off x="3779490" y="3391975"/>
            <a:ext cx="57600" cy="360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96891" y="3405246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DORIS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28008" y="8921699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LEP</a:t>
            </a:r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  <a:sym typeface="Wingdings" panose="05000000000000000000" pitchFamily="2" charset="2"/>
              </a:rPr>
              <a:t></a:t>
            </a:r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LHC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95487" y="6899956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SppS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35769" y="6375962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ISR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9" name="楕円 18"/>
          <p:cNvSpPr/>
          <p:nvPr/>
        </p:nvSpPr>
        <p:spPr>
          <a:xfrm>
            <a:off x="14266851" y="4036820"/>
            <a:ext cx="197763" cy="239898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45D2910-BDE1-4802-80B5-DC83B8E05225}"/>
              </a:ext>
            </a:extLst>
          </p:cNvPr>
          <p:cNvGrpSpPr/>
          <p:nvPr/>
        </p:nvGrpSpPr>
        <p:grpSpPr>
          <a:xfrm>
            <a:off x="7925437" y="3353612"/>
            <a:ext cx="2494594" cy="884831"/>
            <a:chOff x="8149691" y="3353612"/>
            <a:chExt cx="2494594" cy="884831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149691" y="3776778"/>
              <a:ext cx="2494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rPr>
                <a:t>TRISTAN</a:t>
              </a:r>
              <a:r>
                <a:rPr lang="en-US" altLang="ja-JP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  <a:sym typeface="Wingdings" panose="05000000000000000000" pitchFamily="2" charset="2"/>
                </a:rPr>
                <a:t>KEKB</a:t>
              </a:r>
              <a:endParaRPr kumimoji="1"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endParaRPr>
            </a:p>
          </p:txBody>
        </p:sp>
        <p:sp>
          <p:nvSpPr>
            <p:cNvPr id="21" name="楕円 20"/>
            <p:cNvSpPr/>
            <p:nvPr/>
          </p:nvSpPr>
          <p:spPr>
            <a:xfrm>
              <a:off x="9085590" y="3353612"/>
              <a:ext cx="563740" cy="378000"/>
            </a:xfrm>
            <a:prstGeom prst="ellipse">
              <a:avLst/>
            </a:prstGeom>
            <a:noFill/>
            <a:ln w="76200">
              <a:solidFill>
                <a:srgbClr val="21FF2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endParaRPr>
            </a:p>
          </p:txBody>
        </p:sp>
      </p:grpSp>
      <p:cxnSp>
        <p:nvCxnSpPr>
          <p:cNvPr id="22" name="直線コネクタ 21"/>
          <p:cNvCxnSpPr>
            <a:cxnSpLocks/>
          </p:cNvCxnSpPr>
          <p:nvPr/>
        </p:nvCxnSpPr>
        <p:spPr>
          <a:xfrm>
            <a:off x="13636711" y="4157290"/>
            <a:ext cx="601200" cy="0"/>
          </a:xfrm>
          <a:prstGeom prst="line">
            <a:avLst/>
          </a:prstGeom>
          <a:ln w="57150" cap="rnd">
            <a:solidFill>
              <a:srgbClr val="21FF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3636711" y="4164649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SLC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3" name="楕円 32"/>
          <p:cNvSpPr/>
          <p:nvPr/>
        </p:nvSpPr>
        <p:spPr>
          <a:xfrm>
            <a:off x="14757478" y="4046832"/>
            <a:ext cx="414000" cy="2772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4615733" y="4300729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PEP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5" name="楕円 34"/>
          <p:cNvSpPr/>
          <p:nvPr/>
        </p:nvSpPr>
        <p:spPr>
          <a:xfrm>
            <a:off x="14547756" y="3313717"/>
            <a:ext cx="43200" cy="288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2568" y="3370832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SPEAR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1" name="円弧 30"/>
          <p:cNvSpPr/>
          <p:nvPr/>
        </p:nvSpPr>
        <p:spPr>
          <a:xfrm flipH="1">
            <a:off x="10098691" y="4818985"/>
            <a:ext cx="16408800" cy="10940400"/>
          </a:xfrm>
          <a:prstGeom prst="arc">
            <a:avLst>
              <a:gd name="adj1" fmla="val 16123886"/>
              <a:gd name="adj2" fmla="val 86664"/>
            </a:avLst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B0F0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7" name="楕円 36"/>
          <p:cNvSpPr/>
          <p:nvPr/>
        </p:nvSpPr>
        <p:spPr>
          <a:xfrm>
            <a:off x="16306503" y="3481396"/>
            <a:ext cx="1188000" cy="792000"/>
          </a:xfrm>
          <a:prstGeom prst="ellipse">
            <a:avLst/>
          </a:prstGeom>
          <a:noFill/>
          <a:ln w="76200">
            <a:solidFill>
              <a:srgbClr val="21FF2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5625193" y="5184116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SSC</a:t>
            </a:r>
            <a:endParaRPr kumimoji="1" lang="en-US" altLang="ja-JP" sz="28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6088637" y="432236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TEVATRON</a:t>
            </a:r>
            <a:endParaRPr kumimoji="1"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285894" y="2244476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EUROPE</a:t>
            </a:r>
            <a:endParaRPr kumimoji="1"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549133" y="2244476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ASIA</a:t>
            </a:r>
            <a:endParaRPr kumimoji="1"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4894340" y="2244476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US</a:t>
            </a:r>
            <a:endParaRPr kumimoji="1"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75C05531-F302-4B51-91BB-1D74C1AEBC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pPr/>
              <a:t>9</a:t>
            </a:fld>
            <a:endParaRPr lang="ja-JP" altLang="en-US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2C60CCC-EB96-453A-8B72-4808B55F850D}"/>
              </a:ext>
            </a:extLst>
          </p:cNvPr>
          <p:cNvGrpSpPr/>
          <p:nvPr/>
        </p:nvGrpSpPr>
        <p:grpSpPr>
          <a:xfrm>
            <a:off x="6339840" y="5474022"/>
            <a:ext cx="7178686" cy="760359"/>
            <a:chOff x="4845651" y="5474022"/>
            <a:chExt cx="9421200" cy="760359"/>
          </a:xfrm>
          <a:effectLst/>
        </p:grpSpPr>
        <p:cxnSp>
          <p:nvCxnSpPr>
            <p:cNvPr id="4" name="直線コネクタ 3"/>
            <p:cNvCxnSpPr>
              <a:cxnSpLocks/>
            </p:cNvCxnSpPr>
            <p:nvPr/>
          </p:nvCxnSpPr>
          <p:spPr>
            <a:xfrm flipV="1">
              <a:off x="4845651" y="5474022"/>
              <a:ext cx="9421200" cy="0"/>
            </a:xfrm>
            <a:prstGeom prst="line">
              <a:avLst/>
            </a:prstGeom>
            <a:ln w="76200" cap="rnd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6299590" y="5588050"/>
              <a:ext cx="651332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chemeClr val="accent2">
                      <a:lumMod val="75000"/>
                    </a:schemeClr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rPr>
                <a:t>International </a:t>
              </a:r>
              <a:r>
                <a:rPr lang="en-US" altLang="ja-JP" sz="3600" dirty="0">
                  <a:solidFill>
                    <a:schemeClr val="accent2">
                      <a:lumMod val="75000"/>
                    </a:schemeClr>
                  </a:solidFill>
                  <a:latin typeface="Rounded Mgen+ 1c medium" panose="020B0502020203020207" pitchFamily="34" charset="-128"/>
                  <a:ea typeface="Rounded Mgen+ 1c medium" panose="020B0502020203020207" pitchFamily="34" charset="-128"/>
                  <a:cs typeface="Rounded Mgen+ 1c medium" panose="020B0502020203020207" pitchFamily="34" charset="-128"/>
                </a:rPr>
                <a:t>Linear Collider</a:t>
              </a:r>
              <a:endParaRPr kumimoji="1" lang="ja-JP" altLang="en-US" sz="3600" dirty="0">
                <a:solidFill>
                  <a:schemeClr val="accent2">
                    <a:lumMod val="75000"/>
                  </a:schemeClr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endParaRPr>
            </a:p>
          </p:txBody>
        </p:sp>
      </p:grpSp>
      <p:sp>
        <p:nvSpPr>
          <p:cNvPr id="23" name="テキスト プレースホルダー 22"/>
          <p:cNvSpPr>
            <a:spLocks noGrp="1"/>
          </p:cNvSpPr>
          <p:nvPr>
            <p:ph type="body" sz="quarter" idx="13"/>
          </p:nvPr>
        </p:nvSpPr>
        <p:spPr>
          <a:xfrm>
            <a:off x="3166542" y="1543100"/>
            <a:ext cx="14329592" cy="613296"/>
          </a:xfrm>
        </p:spPr>
        <p:txBody>
          <a:bodyPr>
            <a:normAutofit/>
          </a:bodyPr>
          <a:lstStyle/>
          <a:p>
            <a:r>
              <a:rPr lang="en-US" altLang="ja-JP" i="0" dirty="0" smtClean="0"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Many Ring Colliders, but only one Linear collider</a:t>
            </a:r>
            <a:endParaRPr kumimoji="1" lang="ja-JP" altLang="en-US" i="0" dirty="0"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56964" y="8883028"/>
            <a:ext cx="8296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solidFill>
                  <a:srgbClr val="F20346"/>
                </a:solidFill>
              </a:rPr>
              <a:t>Why we built linear colliders</a:t>
            </a:r>
            <a:r>
              <a:rPr kumimoji="1" lang="en-US" altLang="ja-JP" sz="4400" dirty="0" smtClean="0">
                <a:solidFill>
                  <a:srgbClr val="F20346"/>
                </a:solidFill>
              </a:rPr>
              <a:t>?</a:t>
            </a:r>
            <a:endParaRPr kumimoji="1" lang="ja-JP" altLang="en-US" sz="4400" dirty="0">
              <a:solidFill>
                <a:srgbClr val="F20346"/>
              </a:solidFill>
            </a:endParaRPr>
          </a:p>
        </p:txBody>
      </p:sp>
      <p:sp>
        <p:nvSpPr>
          <p:cNvPr id="26" name="フッター プレースホルダー 2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FPWS21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31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Vega - Header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00FF"/>
      </a:hlink>
      <a:folHlink>
        <a:srgbClr val="800080"/>
      </a:folHlink>
    </a:clrScheme>
    <a:fontScheme name="小塚ゴシックB">
      <a:majorFont>
        <a:latin typeface="小塚ゴシック Pr6N B"/>
        <a:ea typeface="小塚ゴシック Pr6N B"/>
        <a:cs typeface=""/>
      </a:majorFont>
      <a:minorFont>
        <a:latin typeface="小塚ゴシック Pr6N B"/>
        <a:ea typeface="小塚ゴシック Pr6N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小塚ゴシック">
      <a:majorFont>
        <a:latin typeface="小塚ゴシック Pr6N B"/>
        <a:ea typeface="小塚ゴシック Pr6N B"/>
        <a:cs typeface=""/>
      </a:majorFont>
      <a:minorFont>
        <a:latin typeface="小塚ゴシック Pr6N B"/>
        <a:ea typeface="小塚ゴシック Pr6N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小塚ゴシック">
      <a:majorFont>
        <a:latin typeface="小塚ゴシック Pr6N B"/>
        <a:ea typeface="小塚ゴシック Pr6N B"/>
        <a:cs typeface=""/>
      </a:majorFont>
      <a:minorFont>
        <a:latin typeface="小塚ゴシック Pr6N B"/>
        <a:ea typeface="小塚ゴシック Pr6N 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20295</TotalTime>
  <Words>1365</Words>
  <Application>Microsoft Office PowerPoint</Application>
  <PresentationFormat>ユーザー設定</PresentationFormat>
  <Paragraphs>363</Paragraphs>
  <Slides>36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25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36</vt:i4>
      </vt:variant>
    </vt:vector>
  </HeadingPairs>
  <TitlesOfParts>
    <vt:vector size="64" baseType="lpstr">
      <vt:lpstr>HGS明朝E</vt:lpstr>
      <vt:lpstr>HG明朝E</vt:lpstr>
      <vt:lpstr>Hiragino Kaku Gothic StdN W8</vt:lpstr>
      <vt:lpstr>Hiragino Maru Gothic ProN W4</vt:lpstr>
      <vt:lpstr>ＭＳ Ｐゴシック</vt:lpstr>
      <vt:lpstr>Open Sans Light</vt:lpstr>
      <vt:lpstr>Roboto Bold</vt:lpstr>
      <vt:lpstr>Rounded Mgen+ 1c bold</vt:lpstr>
      <vt:lpstr>Rounded Mgen+ 1c heavy</vt:lpstr>
      <vt:lpstr>Rounded Mgen+ 1c light</vt:lpstr>
      <vt:lpstr>Rounded Mgen+ 1c medium</vt:lpstr>
      <vt:lpstr>Rounded Mgen+ 2cp bold</vt:lpstr>
      <vt:lpstr>Route 159 UltraLight</vt:lpstr>
      <vt:lpstr>メイリオ</vt:lpstr>
      <vt:lpstr>小塚ゴシック Pr6N B</vt:lpstr>
      <vt:lpstr>Arial</vt:lpstr>
      <vt:lpstr>Arial Unicode MS</vt:lpstr>
      <vt:lpstr>Cambria Math</vt:lpstr>
      <vt:lpstr>Centaur</vt:lpstr>
      <vt:lpstr>DejaVu LGC Sans</vt:lpstr>
      <vt:lpstr>Franklin Gothic Demi Cond</vt:lpstr>
      <vt:lpstr>Luxi Serif</vt:lpstr>
      <vt:lpstr>Symbol</vt:lpstr>
      <vt:lpstr>Times New Roman</vt:lpstr>
      <vt:lpstr>Wingdings</vt:lpstr>
      <vt:lpstr>Vega - Header</vt:lpstr>
      <vt:lpstr>Vega - Footer Only</vt:lpstr>
      <vt:lpstr>Vega - Free</vt:lpstr>
      <vt:lpstr>ILC</vt:lpstr>
      <vt:lpstr>Contents</vt:lpstr>
      <vt:lpstr>ACCELERATOR  EVOLUTION</vt:lpstr>
      <vt:lpstr>J. J. Thomson</vt:lpstr>
      <vt:lpstr>ACCELERATOR PERFORMANCE</vt:lpstr>
      <vt:lpstr>DC Accelerator : Cockcroft-Walton</vt:lpstr>
      <vt:lpstr>AC（RF） Accelerator</vt:lpstr>
      <vt:lpstr>Power of Collider</vt:lpstr>
      <vt:lpstr>Energy Frontier</vt:lpstr>
      <vt:lpstr>Power Consumption</vt:lpstr>
      <vt:lpstr>Energy evolution of accelerator </vt:lpstr>
      <vt:lpstr>Linear Collider Design Concept</vt:lpstr>
      <vt:lpstr>Pros and Cons of linear collider</vt:lpstr>
      <vt:lpstr>Luminosity Gain for LC</vt:lpstr>
      <vt:lpstr>Beamstrahlung</vt:lpstr>
      <vt:lpstr>Luminosity Gain for LC</vt:lpstr>
      <vt:lpstr>Beam Focusing (Hour glass effect)</vt:lpstr>
      <vt:lpstr>Luminosity Scaling</vt:lpstr>
      <vt:lpstr>Luminosity Scaling</vt:lpstr>
      <vt:lpstr>ILC Accelerator Technology</vt:lpstr>
      <vt:lpstr>PowerPoint プレゼンテーション</vt:lpstr>
      <vt:lpstr>GaAs photocathode</vt:lpstr>
      <vt:lpstr>ILC Positron Source</vt:lpstr>
      <vt:lpstr>Positron Capture</vt:lpstr>
      <vt:lpstr>Flux Concentrator as AMD</vt:lpstr>
      <vt:lpstr>RF capture</vt:lpstr>
      <vt:lpstr>Damping Ring</vt:lpstr>
      <vt:lpstr>Superconducting Accelerator</vt:lpstr>
      <vt:lpstr>SC cavity performance</vt:lpstr>
      <vt:lpstr>Pathology</vt:lpstr>
      <vt:lpstr>Summary STF Phase-II</vt:lpstr>
      <vt:lpstr>Final Focus</vt:lpstr>
      <vt:lpstr>Local Chromaticity Correction</vt:lpstr>
      <vt:lpstr>Final Focus Test at ATF2</vt:lpstr>
      <vt:lpstr>Traveling Focus option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masao.kuriki masao.kuriki</cp:lastModifiedBy>
  <cp:revision>706</cp:revision>
  <cp:lastPrinted>2020-05-13T02:39:04Z</cp:lastPrinted>
  <dcterms:created xsi:type="dcterms:W3CDTF">2015-09-05T11:42:45Z</dcterms:created>
  <dcterms:modified xsi:type="dcterms:W3CDTF">2021-09-29T02:56:34Z</dcterms:modified>
</cp:coreProperties>
</file>