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4"/>
  </p:notesMasterIdLst>
  <p:sldIdLst>
    <p:sldId id="256" r:id="rId2"/>
    <p:sldId id="259" r:id="rId3"/>
    <p:sldId id="328" r:id="rId4"/>
    <p:sldId id="318" r:id="rId5"/>
    <p:sldId id="257" r:id="rId6"/>
    <p:sldId id="261" r:id="rId7"/>
    <p:sldId id="262" r:id="rId8"/>
    <p:sldId id="326" r:id="rId9"/>
    <p:sldId id="263" r:id="rId10"/>
    <p:sldId id="317" r:id="rId11"/>
    <p:sldId id="265" r:id="rId12"/>
    <p:sldId id="325" r:id="rId13"/>
    <p:sldId id="314" r:id="rId14"/>
    <p:sldId id="315" r:id="rId15"/>
    <p:sldId id="316" r:id="rId16"/>
    <p:sldId id="322" r:id="rId17"/>
    <p:sldId id="271" r:id="rId18"/>
    <p:sldId id="298" r:id="rId19"/>
    <p:sldId id="299" r:id="rId20"/>
    <p:sldId id="300" r:id="rId21"/>
    <p:sldId id="331" r:id="rId22"/>
    <p:sldId id="327" r:id="rId23"/>
    <p:sldId id="333" r:id="rId24"/>
    <p:sldId id="332" r:id="rId25"/>
    <p:sldId id="334" r:id="rId26"/>
    <p:sldId id="269" r:id="rId27"/>
    <p:sldId id="308" r:id="rId28"/>
    <p:sldId id="336" r:id="rId29"/>
    <p:sldId id="337" r:id="rId30"/>
    <p:sldId id="339" r:id="rId31"/>
    <p:sldId id="309" r:id="rId32"/>
    <p:sldId id="340" r:id="rId33"/>
    <p:sldId id="310" r:id="rId34"/>
    <p:sldId id="341" r:id="rId35"/>
    <p:sldId id="342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01" r:id="rId49"/>
    <p:sldId id="304" r:id="rId50"/>
    <p:sldId id="356" r:id="rId51"/>
    <p:sldId id="357" r:id="rId52"/>
    <p:sldId id="358" r:id="rId53"/>
    <p:sldId id="305" r:id="rId54"/>
    <p:sldId id="323" r:id="rId55"/>
    <p:sldId id="324" r:id="rId56"/>
    <p:sldId id="272" r:id="rId57"/>
    <p:sldId id="273" r:id="rId58"/>
    <p:sldId id="274" r:id="rId59"/>
    <p:sldId id="275" r:id="rId60"/>
    <p:sldId id="276" r:id="rId61"/>
    <p:sldId id="277" r:id="rId62"/>
    <p:sldId id="280" r:id="rId63"/>
    <p:sldId id="281" r:id="rId64"/>
    <p:sldId id="285" r:id="rId65"/>
    <p:sldId id="286" r:id="rId66"/>
    <p:sldId id="296" r:id="rId67"/>
    <p:sldId id="293" r:id="rId68"/>
    <p:sldId id="295" r:id="rId69"/>
    <p:sldId id="294" r:id="rId70"/>
    <p:sldId id="321" r:id="rId71"/>
    <p:sldId id="312" r:id="rId72"/>
    <p:sldId id="290" r:id="rId7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009D"/>
    <a:srgbClr val="FFFFFF"/>
    <a:srgbClr val="00A174"/>
    <a:srgbClr val="0085BF"/>
    <a:srgbClr val="CBB4A2"/>
    <a:srgbClr val="8ABD4E"/>
    <a:srgbClr val="D0DC97"/>
    <a:srgbClr val="03A7AE"/>
    <a:srgbClr val="E35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381000-47DB-C44B-AD9D-1EF599C87633}" v="1" dt="2022-05-11T04:43:24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2908"/>
  </p:normalViewPr>
  <p:slideViewPr>
    <p:cSldViewPr>
      <p:cViewPr varScale="1">
        <p:scale>
          <a:sx n="89" d="100"/>
          <a:sy n="89" d="100"/>
        </p:scale>
        <p:origin x="10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栗木　雅夫" userId="f85bb9f1-b2a2-4c86-bcfd-7d58ef2903d3" providerId="ADAL" clId="{64381000-47DB-C44B-AD9D-1EF599C87633}"/>
    <pc:docChg chg="modSld">
      <pc:chgData name="栗木　雅夫" userId="f85bb9f1-b2a2-4c86-bcfd-7d58ef2903d3" providerId="ADAL" clId="{64381000-47DB-C44B-AD9D-1EF599C87633}" dt="2022-05-11T04:43:24.338" v="0"/>
      <pc:docMkLst>
        <pc:docMk/>
      </pc:docMkLst>
      <pc:sldChg chg="modAnim">
        <pc:chgData name="栗木　雅夫" userId="f85bb9f1-b2a2-4c86-bcfd-7d58ef2903d3" providerId="ADAL" clId="{64381000-47DB-C44B-AD9D-1EF599C87633}" dt="2022-05-11T04:43:24.338" v="0"/>
        <pc:sldMkLst>
          <pc:docMk/>
          <pc:sldMk cId="2209552954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3E4B4-86FD-48DC-AEF5-A56F0AFB35BF}" type="datetimeFigureOut">
              <a:rPr kumimoji="1" lang="ja-JP" altLang="en-US" smtClean="0"/>
              <a:t>2022/5/11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42F66-3E56-492D-92D7-9C4FCE691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25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4DE7A4-9F41-402F-B5F3-56737DA572A4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532967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A3714F-B303-40EB-91EA-BA9124842792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330439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821726-6D16-42AC-86E9-F2450AD4FF68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24443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0CDF63-A75B-48A5-AA96-6CB17A8EA276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648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C33437-10B3-42F6-9EC1-52D168B14BE6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79070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1552C9-952E-4C8B-8986-B3AFE41005CF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69398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63E787-4608-48EB-9D25-A6DF5510E852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454605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400ECC-D90C-49DC-85BD-A7051F6626E9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05087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4F4BD8-1747-4F6B-B9D5-1F143A8F4579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81920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844EEF-32EB-46B1-8FFB-6F36BA788C8D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30318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ED790A-46AE-4472-9DAD-31C383DE7B0C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2192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A52DEA-C08F-4B1A-AB5E-42EF9F34CCF2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22005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CF4FA4-1B82-414E-9F45-5588CB6A20E8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136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315595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148490-8E1C-4B8D-8CDE-B82296265365}" type="slidenum">
              <a:rPr lang="en-US" altLang="ja-JP"/>
              <a:pPr/>
              <a:t>42</a:t>
            </a:fld>
            <a:endParaRPr lang="en-US" altLang="ja-JP"/>
          </a:p>
        </p:txBody>
      </p:sp>
      <p:sp>
        <p:nvSpPr>
          <p:cNvPr id="137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586845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664FA9-3CD7-4852-BF94-CE8A9564441A}" type="slidenum">
              <a:rPr lang="en-US" altLang="ja-JP"/>
              <a:pPr/>
              <a:t>43</a:t>
            </a:fld>
            <a:endParaRPr lang="en-US" altLang="ja-JP"/>
          </a:p>
        </p:txBody>
      </p:sp>
      <p:sp>
        <p:nvSpPr>
          <p:cNvPr id="138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55345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971014-8611-4155-8246-783EE4E23264}" type="slidenum">
              <a:rPr lang="en-US" altLang="ja-JP"/>
              <a:pPr/>
              <a:t>44</a:t>
            </a:fld>
            <a:endParaRPr lang="en-US" altLang="ja-JP"/>
          </a:p>
        </p:txBody>
      </p:sp>
      <p:sp>
        <p:nvSpPr>
          <p:cNvPr id="139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893286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C3EDAC-B6F1-4526-9AC6-DC967A2F82BA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140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6328401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D61B9B-9869-430E-8554-4B5103AB1620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141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30026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fld id="{F43F09F7-7D74-4F32-96C6-4D56C2A23D29}" type="slidenum">
              <a:rPr lang="en-US" altLang="ja-JP" sz="1200">
                <a:solidFill>
                  <a:srgbClr val="000000"/>
                </a:solidFill>
              </a:rPr>
              <a:pPr/>
              <a:t>48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593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round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altLang="ja-JP" sz="2100">
              <a:latin typeface="HG-MinchoL-Sun" pitchFamily="49" charset="0"/>
              <a:cs typeface="HG-MinchoL-Sun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41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DA3792-0C4A-4923-9616-3CEFDBDE0A1B}" type="slidenum">
              <a:rPr lang="en-US" altLang="ja-JP"/>
              <a:pPr/>
              <a:t>49</a:t>
            </a:fld>
            <a:endParaRPr lang="en-US" altLang="ja-JP"/>
          </a:p>
        </p:txBody>
      </p:sp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 hangingPunct="1">
              <a:lnSpc>
                <a:spcPct val="93000"/>
              </a:lnSpc>
              <a:buClrTx/>
              <a:buFontTx/>
              <a:buNone/>
            </a:pPr>
            <a:fld id="{4B084CDB-2A4F-4D21-B317-71F41EDA441A}" type="slidenum">
              <a:rPr lang="en-US" altLang="ja-JP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rPr>
              <a:pPr algn="r" eaLnBrk="1" hangingPunct="1">
                <a:lnSpc>
                  <a:spcPct val="93000"/>
                </a:lnSpc>
                <a:buClrTx/>
                <a:buFontTx/>
                <a:buNone/>
              </a:pPr>
              <a:t>49</a:t>
            </a:fld>
            <a:endParaRPr lang="en-US" altLang="ja-JP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00" tIns="53280" rIns="102600" bIns="5328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537752F-0978-4A83-A481-F03B173E554A}" type="slidenum">
              <a:rPr lang="en-US" altLang="ja-JP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rPr>
              <a:pPr algn="r" eaLnBrk="1" hangingPunct="1">
                <a:buClrTx/>
                <a:buFontTx/>
                <a:buNone/>
              </a:pPr>
              <a:t>49</a:t>
            </a:fld>
            <a:endParaRPr lang="en-US" altLang="ja-JP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1260475" y="801688"/>
            <a:ext cx="5038725" cy="4010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364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978681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42F66-3E56-492D-92D7-9C4FCE6919FC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8147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5C8598-5FFD-4DBF-80CF-96C63692DC88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14438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 hangingPunct="1">
              <a:lnSpc>
                <a:spcPct val="93000"/>
              </a:lnSpc>
              <a:buClrTx/>
              <a:buFontTx/>
              <a:buNone/>
            </a:pPr>
            <a:fld id="{D817AEE3-A1D2-4027-BFCB-0945C960ECA7}" type="slidenum">
              <a:rPr lang="en-US" altLang="ja-JP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rPr>
              <a:pPr algn="r" eaLnBrk="1" hangingPunct="1">
                <a:lnSpc>
                  <a:spcPct val="93000"/>
                </a:lnSpc>
                <a:buClrTx/>
                <a:buFontTx/>
                <a:buNone/>
              </a:pPr>
              <a:t>53</a:t>
            </a:fld>
            <a:endParaRPr lang="en-US" altLang="ja-JP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00" tIns="53280" rIns="102600" bIns="5328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2B5BFD7-C7CE-4F0E-A19F-B3E43E8C1F59}" type="slidenum">
              <a:rPr lang="en-US" altLang="ja-JP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rPr>
              <a:pPr algn="r" eaLnBrk="1" hangingPunct="1">
                <a:buClrTx/>
                <a:buFontTx/>
                <a:buNone/>
              </a:pPr>
              <a:t>53</a:t>
            </a:fld>
            <a:endParaRPr lang="en-US" altLang="ja-JP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260475" y="801688"/>
            <a:ext cx="5038725" cy="4010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4388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0883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43743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42F66-3E56-492D-92D7-9C4FCE6919FC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798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scientific</a:t>
            </a:r>
            <a:r>
              <a:rPr lang="en-US" baseline="0" dirty="0"/>
              <a:t> goals cover a broad range of different fields. </a:t>
            </a:r>
          </a:p>
          <a:p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One of the main pillars is condensed matter and material science and in this context understanding material properties and the dynamic behavior of matter under various environmental conditions.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The second pillar will shed light onto chemistry on the atomic level. One prominent example in this field is understanding of  how photosynthesis works. A question which goes back on the understanding of the chemistry of chlorophyll.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Last but not least, a large fraction of experiments will be devoted on determining of the 3D structure of biological systems viruses, bacteria or proteins</a:t>
            </a:r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0" indent="0">
              <a:buFont typeface="Arial"/>
              <a:buNone/>
            </a:pPr>
            <a:r>
              <a:rPr lang="en-US" baseline="0" dirty="0"/>
              <a:t>These and other questions will be studied at the 6 scientific instruments of the European XFEL, which are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7" y="9429729"/>
            <a:ext cx="2946133" cy="496179"/>
          </a:xfrm>
          <a:prstGeom prst="rect">
            <a:avLst/>
          </a:prstGeom>
        </p:spPr>
        <p:txBody>
          <a:bodyPr/>
          <a:lstStyle/>
          <a:p>
            <a:fld id="{688A18B4-C74E-4A0D-A54E-39AE722DC4A3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135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0DC0EE-F994-4BF3-862F-42C62DA0304E}" type="slidenum">
              <a:rPr lang="en-US" altLang="ja-JP"/>
              <a:pPr/>
              <a:t>67</a:t>
            </a:fld>
            <a:endParaRPr lang="en-US" altLang="ja-JP"/>
          </a:p>
        </p:txBody>
      </p:sp>
      <p:sp>
        <p:nvSpPr>
          <p:cNvPr id="14540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 hangingPunct="1">
              <a:lnSpc>
                <a:spcPct val="93000"/>
              </a:lnSpc>
              <a:buClrTx/>
              <a:buFontTx/>
              <a:buNone/>
            </a:pPr>
            <a:fld id="{4135E414-0F13-478D-B760-C70D8953BB52}" type="slidenum">
              <a:rPr lang="en-US" altLang="ja-JP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rPr>
              <a:pPr algn="r" eaLnBrk="1" hangingPunct="1">
                <a:lnSpc>
                  <a:spcPct val="93000"/>
                </a:lnSpc>
                <a:buClrTx/>
                <a:buFontTx/>
                <a:buNone/>
              </a:pPr>
              <a:t>67</a:t>
            </a:fld>
            <a:endParaRPr lang="en-US" altLang="ja-JP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00" tIns="53280" rIns="102600" bIns="5328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5306A8A-0C67-4BB8-A506-7795A99DD98C}" type="slidenum">
              <a:rPr lang="en-US" altLang="ja-JP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rPr>
              <a:pPr algn="r" eaLnBrk="1" hangingPunct="1">
                <a:buClrTx/>
                <a:buFontTx/>
                <a:buNone/>
              </a:pPr>
              <a:t>67</a:t>
            </a:fld>
            <a:endParaRPr lang="en-US" altLang="ja-JP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1260475" y="801688"/>
            <a:ext cx="5038725" cy="4010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5412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805786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42F66-3E56-492D-92D7-9C4FCE6919FC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18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81603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9032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7622F0-B5E4-4D5C-87A1-2C8516E6FBE1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379681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6B45F2-492E-4107-8517-E2E539918B30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940161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0876F2-00B8-42D0-AD3D-ED6513BB1E0A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2389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6DF7D5-445D-4E9B-860D-9FA51F731A67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58744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405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458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053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533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0.png"/><Relationship Id="rId4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image" Target="../media/image141.tiff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914933"/>
            <a:ext cx="81236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502020203020207" pitchFamily="34" charset="-128"/>
              </a:rPr>
              <a:t>Masao KURIKI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502020203020207" pitchFamily="34" charset="-128"/>
              </a:rPr>
              <a:t>Graduate School of Advanced Science and Engineering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502020203020207" pitchFamily="34" charset="-128"/>
              </a:rPr>
              <a:t>Hiroshima University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9552" y="548680"/>
            <a:ext cx="77768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2p heavy" panose="020B0802020203020207" pitchFamily="50" charset="-128"/>
              </a:rPr>
              <a:t>高エネルギー加速器入門</a:t>
            </a:r>
            <a:endParaRPr lang="en-US" altLang="ja-JP" sz="2800" b="1" dirty="0">
              <a:solidFill>
                <a:srgbClr val="F5009D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2p heavy" panose="020B0802020203020207" pitchFamily="50" charset="-128"/>
            </a:endParaRP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539552" y="6597932"/>
            <a:ext cx="8604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1438" y="6153909"/>
            <a:ext cx="1110013" cy="272795"/>
            <a:chOff x="3275856" y="1242391"/>
            <a:chExt cx="1656184" cy="407020"/>
          </a:xfrm>
        </p:grpSpPr>
        <p:sp>
          <p:nvSpPr>
            <p:cNvPr id="18" name="Rounded Rectangle 17"/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Picture 2" descr="E:\002-KIMS BUSINESS\007-01-ALLPPT.com\011-ALLPPT-LOGO\allppt-logo-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1537863" y="55082"/>
            <a:ext cx="7524328" cy="1069514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How to Approach a fine Structure?</a:t>
            </a:r>
            <a:endParaRPr lang="ja-JP" altLang="ja-JP" dirty="0">
              <a:solidFill>
                <a:srgbClr val="0070C0"/>
              </a:solidFill>
              <a:latin typeface="Franklin Gothic Demi Cond" panose="020B0706030402020204" pitchFamily="34" charset="0"/>
              <a:ea typeface="HGS明朝E" panose="02020900000000000000" pitchFamily="18" charset="-128"/>
            </a:endParaRPr>
          </a:p>
        </p:txBody>
      </p:sp>
      <p:sp>
        <p:nvSpPr>
          <p:cNvPr id="8" name="コンテンツ プレースホルダー 1"/>
          <p:cNvSpPr>
            <a:spLocks noGrp="1"/>
          </p:cNvSpPr>
          <p:nvPr>
            <p:ph idx="10"/>
          </p:nvPr>
        </p:nvSpPr>
        <p:spPr>
          <a:xfrm>
            <a:off x="1537863" y="1101527"/>
            <a:ext cx="7473279" cy="41478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New unknown particles might exist everywhere, but too small to observe.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How to detect a fine structure or object?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Good example is observation for nucleus.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Alpha particle is scattered by nucleus.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Light is scattered by averaged gold foil.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Resolution is wavelength ~ momentum.  </a:t>
            </a:r>
            <a:endParaRPr kumimoji="1" lang="ja-JP" altLang="en-US" sz="2800" dirty="0">
              <a:solidFill>
                <a:srgbClr val="F5009D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700808"/>
            <a:ext cx="1446414" cy="211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7714435" y="3446772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Rutherford 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08" y="4440955"/>
            <a:ext cx="2211355" cy="224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 descr="http://122.physics.ucdavis.edu/course/cosmology/sites/default/files/images/Rutherford/Rutherford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1960"/>
            <a:ext cx="2927966" cy="26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フリーフォーム 2"/>
          <p:cNvSpPr/>
          <p:nvPr/>
        </p:nvSpPr>
        <p:spPr>
          <a:xfrm rot="19389425">
            <a:off x="2133463" y="5906010"/>
            <a:ext cx="881530" cy="326081"/>
          </a:xfrm>
          <a:custGeom>
            <a:avLst/>
            <a:gdLst>
              <a:gd name="connsiteX0" fmla="*/ 0 w 1772816"/>
              <a:gd name="connsiteY0" fmla="*/ 300318 h 468269"/>
              <a:gd name="connsiteX1" fmla="*/ 279918 w 1772816"/>
              <a:gd name="connsiteY1" fmla="*/ 1739 h 468269"/>
              <a:gd name="connsiteX2" fmla="*/ 475861 w 1772816"/>
              <a:gd name="connsiteY2" fmla="*/ 421616 h 468269"/>
              <a:gd name="connsiteX3" fmla="*/ 737118 w 1772816"/>
              <a:gd name="connsiteY3" fmla="*/ 20400 h 468269"/>
              <a:gd name="connsiteX4" fmla="*/ 933061 w 1772816"/>
              <a:gd name="connsiteY4" fmla="*/ 449608 h 468269"/>
              <a:gd name="connsiteX5" fmla="*/ 1166326 w 1772816"/>
              <a:gd name="connsiteY5" fmla="*/ 29731 h 468269"/>
              <a:gd name="connsiteX6" fmla="*/ 1399592 w 1772816"/>
              <a:gd name="connsiteY6" fmla="*/ 468269 h 468269"/>
              <a:gd name="connsiteX7" fmla="*/ 1632857 w 1772816"/>
              <a:gd name="connsiteY7" fmla="*/ 29731 h 468269"/>
              <a:gd name="connsiteX8" fmla="*/ 1772816 w 1772816"/>
              <a:gd name="connsiteY8" fmla="*/ 318980 h 46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2816" h="468269">
                <a:moveTo>
                  <a:pt x="0" y="300318"/>
                </a:moveTo>
                <a:cubicBezTo>
                  <a:pt x="100304" y="140920"/>
                  <a:pt x="200608" y="-18477"/>
                  <a:pt x="279918" y="1739"/>
                </a:cubicBezTo>
                <a:cubicBezTo>
                  <a:pt x="359228" y="21955"/>
                  <a:pt x="399661" y="418506"/>
                  <a:pt x="475861" y="421616"/>
                </a:cubicBezTo>
                <a:cubicBezTo>
                  <a:pt x="552061" y="424726"/>
                  <a:pt x="660918" y="15735"/>
                  <a:pt x="737118" y="20400"/>
                </a:cubicBezTo>
                <a:cubicBezTo>
                  <a:pt x="813318" y="25065"/>
                  <a:pt x="861526" y="448053"/>
                  <a:pt x="933061" y="449608"/>
                </a:cubicBezTo>
                <a:cubicBezTo>
                  <a:pt x="1004596" y="451163"/>
                  <a:pt x="1088571" y="26621"/>
                  <a:pt x="1166326" y="29731"/>
                </a:cubicBezTo>
                <a:cubicBezTo>
                  <a:pt x="1244081" y="32841"/>
                  <a:pt x="1321837" y="468269"/>
                  <a:pt x="1399592" y="468269"/>
                </a:cubicBezTo>
                <a:cubicBezTo>
                  <a:pt x="1477347" y="468269"/>
                  <a:pt x="1570653" y="54612"/>
                  <a:pt x="1632857" y="29731"/>
                </a:cubicBezTo>
                <a:cubicBezTo>
                  <a:pt x="1695061" y="4850"/>
                  <a:pt x="1733938" y="161915"/>
                  <a:pt x="1772816" y="31898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 rot="959688">
            <a:off x="2082129" y="4762027"/>
            <a:ext cx="865484" cy="320146"/>
          </a:xfrm>
          <a:custGeom>
            <a:avLst/>
            <a:gdLst>
              <a:gd name="connsiteX0" fmla="*/ 0 w 1772816"/>
              <a:gd name="connsiteY0" fmla="*/ 300318 h 468269"/>
              <a:gd name="connsiteX1" fmla="*/ 279918 w 1772816"/>
              <a:gd name="connsiteY1" fmla="*/ 1739 h 468269"/>
              <a:gd name="connsiteX2" fmla="*/ 475861 w 1772816"/>
              <a:gd name="connsiteY2" fmla="*/ 421616 h 468269"/>
              <a:gd name="connsiteX3" fmla="*/ 737118 w 1772816"/>
              <a:gd name="connsiteY3" fmla="*/ 20400 h 468269"/>
              <a:gd name="connsiteX4" fmla="*/ 933061 w 1772816"/>
              <a:gd name="connsiteY4" fmla="*/ 449608 h 468269"/>
              <a:gd name="connsiteX5" fmla="*/ 1166326 w 1772816"/>
              <a:gd name="connsiteY5" fmla="*/ 29731 h 468269"/>
              <a:gd name="connsiteX6" fmla="*/ 1399592 w 1772816"/>
              <a:gd name="connsiteY6" fmla="*/ 468269 h 468269"/>
              <a:gd name="connsiteX7" fmla="*/ 1632857 w 1772816"/>
              <a:gd name="connsiteY7" fmla="*/ 29731 h 468269"/>
              <a:gd name="connsiteX8" fmla="*/ 1772816 w 1772816"/>
              <a:gd name="connsiteY8" fmla="*/ 318980 h 46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2816" h="468269">
                <a:moveTo>
                  <a:pt x="0" y="300318"/>
                </a:moveTo>
                <a:cubicBezTo>
                  <a:pt x="100304" y="140920"/>
                  <a:pt x="200608" y="-18477"/>
                  <a:pt x="279918" y="1739"/>
                </a:cubicBezTo>
                <a:cubicBezTo>
                  <a:pt x="359228" y="21955"/>
                  <a:pt x="399661" y="418506"/>
                  <a:pt x="475861" y="421616"/>
                </a:cubicBezTo>
                <a:cubicBezTo>
                  <a:pt x="552061" y="424726"/>
                  <a:pt x="660918" y="15735"/>
                  <a:pt x="737118" y="20400"/>
                </a:cubicBezTo>
                <a:cubicBezTo>
                  <a:pt x="813318" y="25065"/>
                  <a:pt x="861526" y="448053"/>
                  <a:pt x="933061" y="449608"/>
                </a:cubicBezTo>
                <a:cubicBezTo>
                  <a:pt x="1004596" y="451163"/>
                  <a:pt x="1088571" y="26621"/>
                  <a:pt x="1166326" y="29731"/>
                </a:cubicBezTo>
                <a:cubicBezTo>
                  <a:pt x="1244081" y="32841"/>
                  <a:pt x="1321837" y="468269"/>
                  <a:pt x="1399592" y="468269"/>
                </a:cubicBezTo>
                <a:cubicBezTo>
                  <a:pt x="1477347" y="468269"/>
                  <a:pt x="1570653" y="54612"/>
                  <a:pt x="1632857" y="29731"/>
                </a:cubicBezTo>
                <a:cubicBezTo>
                  <a:pt x="1695061" y="4850"/>
                  <a:pt x="1733938" y="161915"/>
                  <a:pt x="1772816" y="31898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 flipV="1">
            <a:off x="2123728" y="5249393"/>
            <a:ext cx="1512168" cy="1131935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841899" y="4653136"/>
            <a:ext cx="1793997" cy="609259"/>
          </a:xfrm>
          <a:prstGeom prst="line">
            <a:avLst/>
          </a:prstGeom>
          <a:ln w="28575">
            <a:solidFill>
              <a:srgbClr val="7030A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フリーフォーム 23"/>
          <p:cNvSpPr/>
          <p:nvPr/>
        </p:nvSpPr>
        <p:spPr>
          <a:xfrm rot="1392996">
            <a:off x="2106951" y="4379588"/>
            <a:ext cx="865484" cy="320146"/>
          </a:xfrm>
          <a:custGeom>
            <a:avLst/>
            <a:gdLst>
              <a:gd name="connsiteX0" fmla="*/ 0 w 1772816"/>
              <a:gd name="connsiteY0" fmla="*/ 300318 h 468269"/>
              <a:gd name="connsiteX1" fmla="*/ 279918 w 1772816"/>
              <a:gd name="connsiteY1" fmla="*/ 1739 h 468269"/>
              <a:gd name="connsiteX2" fmla="*/ 475861 w 1772816"/>
              <a:gd name="connsiteY2" fmla="*/ 421616 h 468269"/>
              <a:gd name="connsiteX3" fmla="*/ 737118 w 1772816"/>
              <a:gd name="connsiteY3" fmla="*/ 20400 h 468269"/>
              <a:gd name="connsiteX4" fmla="*/ 933061 w 1772816"/>
              <a:gd name="connsiteY4" fmla="*/ 449608 h 468269"/>
              <a:gd name="connsiteX5" fmla="*/ 1166326 w 1772816"/>
              <a:gd name="connsiteY5" fmla="*/ 29731 h 468269"/>
              <a:gd name="connsiteX6" fmla="*/ 1399592 w 1772816"/>
              <a:gd name="connsiteY6" fmla="*/ 468269 h 468269"/>
              <a:gd name="connsiteX7" fmla="*/ 1632857 w 1772816"/>
              <a:gd name="connsiteY7" fmla="*/ 29731 h 468269"/>
              <a:gd name="connsiteX8" fmla="*/ 1772816 w 1772816"/>
              <a:gd name="connsiteY8" fmla="*/ 318980 h 46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2816" h="468269">
                <a:moveTo>
                  <a:pt x="0" y="300318"/>
                </a:moveTo>
                <a:cubicBezTo>
                  <a:pt x="100304" y="140920"/>
                  <a:pt x="200608" y="-18477"/>
                  <a:pt x="279918" y="1739"/>
                </a:cubicBezTo>
                <a:cubicBezTo>
                  <a:pt x="359228" y="21955"/>
                  <a:pt x="399661" y="418506"/>
                  <a:pt x="475861" y="421616"/>
                </a:cubicBezTo>
                <a:cubicBezTo>
                  <a:pt x="552061" y="424726"/>
                  <a:pt x="660918" y="15735"/>
                  <a:pt x="737118" y="20400"/>
                </a:cubicBezTo>
                <a:cubicBezTo>
                  <a:pt x="813318" y="25065"/>
                  <a:pt x="861526" y="448053"/>
                  <a:pt x="933061" y="449608"/>
                </a:cubicBezTo>
                <a:cubicBezTo>
                  <a:pt x="1004596" y="451163"/>
                  <a:pt x="1088571" y="26621"/>
                  <a:pt x="1166326" y="29731"/>
                </a:cubicBezTo>
                <a:cubicBezTo>
                  <a:pt x="1244081" y="32841"/>
                  <a:pt x="1321837" y="468269"/>
                  <a:pt x="1399592" y="468269"/>
                </a:cubicBezTo>
                <a:cubicBezTo>
                  <a:pt x="1477347" y="468269"/>
                  <a:pt x="1570653" y="54612"/>
                  <a:pt x="1632857" y="29731"/>
                </a:cubicBezTo>
                <a:cubicBezTo>
                  <a:pt x="1695061" y="4850"/>
                  <a:pt x="1733938" y="161915"/>
                  <a:pt x="1772816" y="31898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/>
          <p:cNvSpPr/>
          <p:nvPr/>
        </p:nvSpPr>
        <p:spPr>
          <a:xfrm rot="21212822">
            <a:off x="1946614" y="5224019"/>
            <a:ext cx="865484" cy="320146"/>
          </a:xfrm>
          <a:custGeom>
            <a:avLst/>
            <a:gdLst>
              <a:gd name="connsiteX0" fmla="*/ 0 w 1772816"/>
              <a:gd name="connsiteY0" fmla="*/ 300318 h 468269"/>
              <a:gd name="connsiteX1" fmla="*/ 279918 w 1772816"/>
              <a:gd name="connsiteY1" fmla="*/ 1739 h 468269"/>
              <a:gd name="connsiteX2" fmla="*/ 475861 w 1772816"/>
              <a:gd name="connsiteY2" fmla="*/ 421616 h 468269"/>
              <a:gd name="connsiteX3" fmla="*/ 737118 w 1772816"/>
              <a:gd name="connsiteY3" fmla="*/ 20400 h 468269"/>
              <a:gd name="connsiteX4" fmla="*/ 933061 w 1772816"/>
              <a:gd name="connsiteY4" fmla="*/ 449608 h 468269"/>
              <a:gd name="connsiteX5" fmla="*/ 1166326 w 1772816"/>
              <a:gd name="connsiteY5" fmla="*/ 29731 h 468269"/>
              <a:gd name="connsiteX6" fmla="*/ 1399592 w 1772816"/>
              <a:gd name="connsiteY6" fmla="*/ 468269 h 468269"/>
              <a:gd name="connsiteX7" fmla="*/ 1632857 w 1772816"/>
              <a:gd name="connsiteY7" fmla="*/ 29731 h 468269"/>
              <a:gd name="connsiteX8" fmla="*/ 1772816 w 1772816"/>
              <a:gd name="connsiteY8" fmla="*/ 318980 h 46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2816" h="468269">
                <a:moveTo>
                  <a:pt x="0" y="300318"/>
                </a:moveTo>
                <a:cubicBezTo>
                  <a:pt x="100304" y="140920"/>
                  <a:pt x="200608" y="-18477"/>
                  <a:pt x="279918" y="1739"/>
                </a:cubicBezTo>
                <a:cubicBezTo>
                  <a:pt x="359228" y="21955"/>
                  <a:pt x="399661" y="418506"/>
                  <a:pt x="475861" y="421616"/>
                </a:cubicBezTo>
                <a:cubicBezTo>
                  <a:pt x="552061" y="424726"/>
                  <a:pt x="660918" y="15735"/>
                  <a:pt x="737118" y="20400"/>
                </a:cubicBezTo>
                <a:cubicBezTo>
                  <a:pt x="813318" y="25065"/>
                  <a:pt x="861526" y="448053"/>
                  <a:pt x="933061" y="449608"/>
                </a:cubicBezTo>
                <a:cubicBezTo>
                  <a:pt x="1004596" y="451163"/>
                  <a:pt x="1088571" y="26621"/>
                  <a:pt x="1166326" y="29731"/>
                </a:cubicBezTo>
                <a:cubicBezTo>
                  <a:pt x="1244081" y="32841"/>
                  <a:pt x="1321837" y="468269"/>
                  <a:pt x="1399592" y="468269"/>
                </a:cubicBezTo>
                <a:cubicBezTo>
                  <a:pt x="1477347" y="468269"/>
                  <a:pt x="1570653" y="54612"/>
                  <a:pt x="1632857" y="29731"/>
                </a:cubicBezTo>
                <a:cubicBezTo>
                  <a:pt x="1695061" y="4850"/>
                  <a:pt x="1733938" y="161915"/>
                  <a:pt x="1772816" y="31898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/>
          <p:nvPr/>
        </p:nvCxnSpPr>
        <p:spPr>
          <a:xfrm>
            <a:off x="1985567" y="4237097"/>
            <a:ext cx="1650329" cy="966512"/>
          </a:xfrm>
          <a:prstGeom prst="line">
            <a:avLst/>
          </a:prstGeom>
          <a:ln w="28575">
            <a:solidFill>
              <a:srgbClr val="7030A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1585205" y="5256593"/>
            <a:ext cx="2050691" cy="189584"/>
          </a:xfrm>
          <a:prstGeom prst="line">
            <a:avLst/>
          </a:prstGeom>
          <a:ln w="28575">
            <a:solidFill>
              <a:srgbClr val="7030A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50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sz="4800" dirty="0">
                <a:solidFill>
                  <a:srgbClr val="0070C0"/>
                </a:solidFill>
                <a:latin typeface="Elephant" panose="02020904090505020303" pitchFamily="18" charset="0"/>
                <a:ea typeface="HGS明朝E" panose="02020900000000000000" pitchFamily="18" charset="-128"/>
              </a:rPr>
              <a:t>Particle Accelerator</a:t>
            </a:r>
            <a:endParaRPr lang="ja-JP" altLang="ja-JP" sz="4800" dirty="0">
              <a:solidFill>
                <a:srgbClr val="0070C0"/>
              </a:solidFill>
              <a:latin typeface="Elephant" panose="02020904090505020303" pitchFamily="18" charset="0"/>
              <a:ea typeface="HGS明朝E" panose="02020900000000000000" pitchFamily="18" charset="-128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0"/>
          </p:nvPr>
        </p:nvSpPr>
        <p:spPr>
          <a:xfrm>
            <a:off x="1861828" y="3212976"/>
            <a:ext cx="7344816" cy="4147865"/>
          </a:xfrm>
        </p:spPr>
        <p:txBody>
          <a:bodyPr>
            <a:norm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Lorentz force</a:t>
            </a:r>
            <a:endParaRPr kumimoji="1" lang="ja-JP" altLang="en-US" sz="2400" dirty="0">
              <a:solidFill>
                <a:srgbClr val="7030A0"/>
              </a:solidFill>
              <a:latin typeface="Franklin Gothic Demi Cond" panose="020B0706030402020204" pitchFamily="34" charset="0"/>
              <a:ea typeface="HGS明朝E" panose="02020900000000000000" pitchFamily="18" charset="-128"/>
            </a:endParaRP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7076341" y="3991587"/>
            <a:ext cx="1437120" cy="391680"/>
          </a:xfrm>
          <a:prstGeom prst="wedgeRectCallout">
            <a:avLst>
              <a:gd name="adj1" fmla="val -57320"/>
              <a:gd name="adj2" fmla="val -145231"/>
            </a:avLst>
          </a:prstGeom>
          <a:solidFill>
            <a:srgbClr val="280099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/>
            <a:r>
              <a:rPr lang="en-US" altLang="ja-JP" sz="1633" dirty="0">
                <a:solidFill>
                  <a:srgbClr val="FFFF00"/>
                </a:solidFill>
              </a:rPr>
              <a:t>Always zero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90251"/>
            <a:ext cx="4415040" cy="183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413191" y="3114021"/>
                <a:ext cx="3205429" cy="778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kumimoji="1" lang="ja-JP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ja-JP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𝑑𝑠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kumimoji="1" lang="ja-JP" altLang="en-US" dirty="0">
                  <a:solidFill>
                    <a:schemeClr val="tx1"/>
                  </a:solidFill>
                  <a:latin typeface="Franklin Gothic Demi Cond" panose="020B070603040202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191" y="3114021"/>
                <a:ext cx="3205429" cy="7786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コンテンツ プレースホルダー 1"/>
          <p:cNvSpPr>
            <a:spLocks noGrp="1"/>
          </p:cNvSpPr>
          <p:nvPr>
            <p:ph idx="10"/>
          </p:nvPr>
        </p:nvSpPr>
        <p:spPr>
          <a:xfrm>
            <a:off x="1861828" y="1305869"/>
            <a:ext cx="7344816" cy="169466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High energy particle is a good tool to approach new particles and fine structures. </a:t>
            </a:r>
            <a:endParaRPr kumimoji="1" lang="en-US" altLang="ja-JP" sz="2400" dirty="0">
              <a:solidFill>
                <a:srgbClr val="00206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Accelerator generates the high energy particle for scientific research and applications.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148064" y="3844517"/>
                <a:ext cx="1193404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⃗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</m:acc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844517"/>
                <a:ext cx="1193404" cy="72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コンテンツ プレースホルダー 1"/>
          <p:cNvSpPr>
            <a:spLocks noGrp="1"/>
          </p:cNvSpPr>
          <p:nvPr>
            <p:ph idx="10"/>
          </p:nvPr>
        </p:nvSpPr>
        <p:spPr>
          <a:xfrm>
            <a:off x="2843808" y="4541304"/>
            <a:ext cx="7344816" cy="414786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ja-JP" sz="2400" dirty="0">
                <a:solidFill>
                  <a:srgbClr val="F5009D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The field integral opens new world!</a:t>
            </a:r>
            <a:endParaRPr kumimoji="1" lang="ja-JP" altLang="en-US" sz="2400" dirty="0">
              <a:solidFill>
                <a:srgbClr val="F5009D"/>
              </a:solidFill>
              <a:latin typeface="Franklin Gothic Demi Cond" panose="020B0706030402020204" pitchFamily="34" charset="0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9638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B279837-0D59-C146-956B-5E9160FD4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54386"/>
            <a:ext cx="7596336" cy="5697252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8980A318-85A7-2745-8C5B-E95F4CF3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3751"/>
            <a:ext cx="7524328" cy="1069514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Britannic Bold" panose="020B0903060703020204" pitchFamily="34" charset="0"/>
              </a:rPr>
              <a:t>Where is the new physics?</a:t>
            </a:r>
            <a:endParaRPr kumimoji="1" lang="ja-JP" altLang="en-US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08929D-868D-2043-8822-6F710687183A}"/>
              </a:ext>
            </a:extLst>
          </p:cNvPr>
          <p:cNvSpPr txBox="1"/>
          <p:nvPr/>
        </p:nvSpPr>
        <p:spPr>
          <a:xfrm>
            <a:off x="7271792" y="64886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Smithonian.com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E6657A6-7E41-334B-A341-93847729F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5411151"/>
            <a:ext cx="2493268" cy="1423098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2DBCF77A-EAD9-8A43-BAB0-E4835E05D440}"/>
              </a:ext>
            </a:extLst>
          </p:cNvPr>
          <p:cNvSpPr txBox="1">
            <a:spLocks/>
          </p:cNvSpPr>
          <p:nvPr/>
        </p:nvSpPr>
        <p:spPr>
          <a:xfrm>
            <a:off x="2663788" y="4149080"/>
            <a:ext cx="5508104" cy="63746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kumimoji="1" lang="en-US" altLang="ja-JP" sz="2800" dirty="0">
                <a:solidFill>
                  <a:srgbClr val="F5009D"/>
                </a:solidFill>
                <a:latin typeface="Britannic Bold" panose="020B0903060703020204" pitchFamily="34" charset="0"/>
                <a:ea typeface="Hiragino Kaku Gothic StdN W8" panose="020B0800000000000000" pitchFamily="34" charset="-128"/>
              </a:rPr>
              <a:t>Need a guiding principle.</a:t>
            </a:r>
            <a:endParaRPr kumimoji="1" lang="ja-JP" altLang="en-US" sz="2800" dirty="0">
              <a:solidFill>
                <a:srgbClr val="F5009D"/>
              </a:solidFill>
              <a:latin typeface="Britannic Bold" panose="020B0903060703020204" pitchFamily="34" charset="0"/>
              <a:ea typeface="Hiragino Kaku Gothic StdN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09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84175" y="404664"/>
            <a:ext cx="7524328" cy="1069514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Who is this?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32770" name="Picture 2" descr="https://upload.wikimedia.org/wikipedia/commons/8/8f/Dmitri_Mendeleev_189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835" y="1988840"/>
            <a:ext cx="3655504" cy="464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652120" y="213285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Franklin Gothic Demi Cond" panose="020B0706030402020204" pitchFamily="34" charset="0"/>
              </a:rPr>
              <a:t>Dmitri Mendeleev</a:t>
            </a:r>
          </a:p>
          <a:p>
            <a:r>
              <a:rPr kumimoji="1" lang="en-US" altLang="ja-JP" sz="2400" dirty="0">
                <a:latin typeface="Franklin Gothic Demi Cond" panose="020B0706030402020204" pitchFamily="34" charset="0"/>
              </a:rPr>
              <a:t>(1834 – 1907)</a:t>
            </a:r>
            <a:endParaRPr kumimoji="1" lang="ja-JP" altLang="en-US" sz="2400" dirty="0">
              <a:latin typeface="Franklin Gothic Demi Cond" panose="020B07060304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79707" y="339169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Franklin Gothic Demi Cond" panose="020B0706030402020204" pitchFamily="34" charset="0"/>
              </a:rPr>
              <a:t>Inventor of Vodka</a:t>
            </a:r>
            <a:endParaRPr kumimoji="1" lang="ja-JP" altLang="en-US" sz="2400" dirty="0">
              <a:latin typeface="Franklin Gothic Demi Cond" panose="020B07060304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79707" y="428120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Franklin Gothic Demi Cond" panose="020B0706030402020204" pitchFamily="34" charset="0"/>
              </a:rPr>
              <a:t>Determine the tax law </a:t>
            </a:r>
            <a:br>
              <a:rPr kumimoji="1" lang="en-US" altLang="ja-JP" sz="2400" dirty="0">
                <a:latin typeface="Franklin Gothic Demi Cond" panose="020B0706030402020204" pitchFamily="34" charset="0"/>
              </a:rPr>
            </a:br>
            <a:r>
              <a:rPr kumimoji="1" lang="en-US" altLang="ja-JP" sz="2400" dirty="0">
                <a:latin typeface="Franklin Gothic Demi Cond" panose="020B0706030402020204" pitchFamily="34" charset="0"/>
              </a:rPr>
              <a:t>for Vodka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79707" y="554005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Franklin Gothic Demi Cond" panose="020B0706030402020204" pitchFamily="34" charset="0"/>
              </a:rPr>
              <a:t>Inventor of </a:t>
            </a:r>
            <a:br>
              <a:rPr kumimoji="1" lang="en-US" altLang="ja-JP" sz="2400" dirty="0">
                <a:latin typeface="Franklin Gothic Demi Cond" panose="020B0706030402020204" pitchFamily="34" charset="0"/>
              </a:rPr>
            </a:br>
            <a:r>
              <a:rPr kumimoji="1" lang="en-US" altLang="ja-JP" sz="2400" dirty="0">
                <a:latin typeface="Franklin Gothic Demi Cond" panose="020B0706030402020204" pitchFamily="34" charset="0"/>
              </a:rPr>
              <a:t>Periodic Table</a:t>
            </a:r>
          </a:p>
        </p:txBody>
      </p:sp>
    </p:spTree>
    <p:extLst>
      <p:ext uri="{BB962C8B-B14F-4D97-AF65-F5344CB8AC3E}">
        <p14:creationId xmlns:p14="http://schemas.microsoft.com/office/powerpoint/2010/main" val="2556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What is matter?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53868"/>
            <a:ext cx="7010678" cy="3495089"/>
          </a:xfrm>
          <a:prstGeom prst="rect">
            <a:avLst/>
          </a:prstGeom>
        </p:spPr>
      </p:pic>
      <p:sp>
        <p:nvSpPr>
          <p:cNvPr id="6" name="楕円 5"/>
          <p:cNvSpPr/>
          <p:nvPr/>
        </p:nvSpPr>
        <p:spPr>
          <a:xfrm>
            <a:off x="3755928" y="2625148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4523045" y="2625148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3707904" y="2337116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6804248" y="2901413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/>
          <p:cNvSpPr/>
          <p:nvPr/>
        </p:nvSpPr>
        <p:spPr>
          <a:xfrm>
            <a:off x="6804248" y="3416653"/>
            <a:ext cx="792088" cy="1232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/>
          <p:cNvSpPr/>
          <p:nvPr/>
        </p:nvSpPr>
        <p:spPr>
          <a:xfrm>
            <a:off x="6012160" y="3377707"/>
            <a:ext cx="792088" cy="483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/>
          <p:cNvSpPr/>
          <p:nvPr/>
        </p:nvSpPr>
        <p:spPr>
          <a:xfrm>
            <a:off x="5230174" y="3416653"/>
            <a:ext cx="792088" cy="483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/>
        </p:nvSpPr>
        <p:spPr>
          <a:xfrm>
            <a:off x="3707904" y="3573016"/>
            <a:ext cx="1512168" cy="235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2915816" y="3573016"/>
            <a:ext cx="792088" cy="52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/>
        </p:nvSpPr>
        <p:spPr>
          <a:xfrm>
            <a:off x="2195736" y="4293797"/>
            <a:ext cx="2232248" cy="287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/>
        </p:nvSpPr>
        <p:spPr>
          <a:xfrm>
            <a:off x="2154681" y="3606931"/>
            <a:ext cx="792088" cy="52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5209970" y="4275078"/>
            <a:ext cx="792088" cy="306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/>
          <p:cNvSpPr/>
          <p:nvPr/>
        </p:nvSpPr>
        <p:spPr>
          <a:xfrm>
            <a:off x="5986642" y="4054224"/>
            <a:ext cx="792088" cy="306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35696" y="4941168"/>
            <a:ext cx="693867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Franklin Gothic Demi Cond" panose="020B0706030402020204" pitchFamily="34" charset="0"/>
              </a:rPr>
              <a:t>Periodic table is not a simple list ordering the element by mass.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Franklin Gothic Demi Cond" panose="020B0706030402020204" pitchFamily="34" charset="0"/>
              </a:rPr>
              <a:t>Mendeleev puts many “vacant seats”.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Franklin Gothic Demi Cond" panose="020B0706030402020204" pitchFamily="34" charset="0"/>
              </a:rPr>
              <a:t>He made many scientific predictions according to the periodicity.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Franklin Gothic Demi Cond" panose="020B0706030402020204" pitchFamily="34" charset="0"/>
              </a:rPr>
              <a:t>He made a principle.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2000" dirty="0">
              <a:latin typeface="Franklin Gothic Demi Cond" panose="020B070603040202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55976" y="623731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-&gt; Nuclear model </a:t>
            </a:r>
            <a:endParaRPr kumimoji="1" lang="ja-JP" altLang="en-US" sz="24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66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thumb/0/00/Standard_Model_of_Elementary_Particles.svg/1024px-Standard_Model_of_Elementary_Particl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5479523" cy="524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907704" y="5373216"/>
            <a:ext cx="6938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Franklin Gothic Demi Cond" panose="020B0706030402020204" pitchFamily="34" charset="0"/>
              </a:rPr>
              <a:t>Making another periodic table for elementary particles.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Franklin Gothic Demi Cond" panose="020B0706030402020204" pitchFamily="34" charset="0"/>
              </a:rPr>
              <a:t>Dark matter, Dark energy, Super-symmetry, Extra dimension, Multi-</a:t>
            </a:r>
            <a:r>
              <a:rPr kumimoji="1" lang="en-US" altLang="ja-JP" sz="2000" dirty="0" err="1">
                <a:latin typeface="Franklin Gothic Demi Cond" panose="020B0706030402020204" pitchFamily="34" charset="0"/>
              </a:rPr>
              <a:t>higgs</a:t>
            </a:r>
            <a:r>
              <a:rPr kumimoji="1" lang="en-US" altLang="ja-JP" sz="2000" dirty="0">
                <a:latin typeface="Franklin Gothic Demi Cond" panose="020B0706030402020204" pitchFamily="34" charset="0"/>
              </a:rPr>
              <a:t>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Franklin Gothic Demi Cond" panose="020B0706030402020204" pitchFamily="34" charset="0"/>
              </a:rPr>
              <a:t>We approach the new physics with Accelerator.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980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683568" y="980728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F5009D"/>
                </a:solidFill>
                <a:latin typeface="Britannic Bold" panose="020B0903060703020204" pitchFamily="34" charset="0"/>
              </a:rPr>
              <a:t>Accelerator </a:t>
            </a:r>
            <a:br>
              <a:rPr kumimoji="1" lang="en-US" altLang="ja-JP" sz="4400" dirty="0">
                <a:solidFill>
                  <a:srgbClr val="F5009D"/>
                </a:solidFill>
                <a:latin typeface="Britannic Bold" panose="020B0903060703020204" pitchFamily="34" charset="0"/>
              </a:rPr>
            </a:br>
            <a:r>
              <a:rPr kumimoji="1" lang="en-US" altLang="ja-JP" sz="4400" dirty="0">
                <a:solidFill>
                  <a:srgbClr val="F5009D"/>
                </a:solidFill>
                <a:latin typeface="Britannic Bold" panose="020B0903060703020204" pitchFamily="34" charset="0"/>
              </a:rPr>
              <a:t>in Modern Science </a:t>
            </a:r>
          </a:p>
          <a:p>
            <a:r>
              <a:rPr kumimoji="1" lang="en-US" altLang="ja-JP" sz="4400" dirty="0">
                <a:solidFill>
                  <a:srgbClr val="F5009D"/>
                </a:solidFill>
                <a:latin typeface="Britannic Bold" panose="020B0903060703020204" pitchFamily="34" charset="0"/>
              </a:rPr>
              <a:t>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02040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21515"/>
            <a:ext cx="9144000" cy="106951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Britannic Bold" panose="020B0903060703020204" pitchFamily="34" charset="0"/>
              </a:rPr>
              <a:t>Accelerator </a:t>
            </a:r>
            <a:br>
              <a:rPr kumimoji="1" lang="en-US" altLang="ja-JP" dirty="0">
                <a:solidFill>
                  <a:srgbClr val="0070C0"/>
                </a:solidFill>
                <a:latin typeface="Britannic Bold" panose="020B0903060703020204" pitchFamily="34" charset="0"/>
              </a:rPr>
            </a:br>
            <a:r>
              <a:rPr kumimoji="1" lang="en-US" altLang="ja-JP" dirty="0">
                <a:solidFill>
                  <a:srgbClr val="0070C0"/>
                </a:solidFill>
                <a:latin typeface="Britannic Bold" panose="020B0903060703020204" pitchFamily="34" charset="0"/>
              </a:rPr>
              <a:t>in Modern Science</a:t>
            </a:r>
            <a:endParaRPr kumimoji="1" lang="ja-JP" altLang="en-US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547664" y="1268760"/>
            <a:ext cx="7596336" cy="558924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Starting from Nuclear and particle physics, accelerator is now used in a wide variety of fields;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Material science,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Life science,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Humanities,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Medical applications (Diagnosis and Treatment)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Industrial applications, etc.</a:t>
            </a:r>
          </a:p>
          <a:p>
            <a:pPr marL="28575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Various accelerator systems were developed for each purpose. </a:t>
            </a:r>
          </a:p>
          <a:p>
            <a:pPr marL="1028700" lvl="1">
              <a:buFont typeface="Wingdings" panose="05000000000000000000" pitchFamily="2" charset="2"/>
              <a:buChar char="l"/>
            </a:pPr>
            <a:endParaRPr kumimoji="1" lang="ja-JP" altLang="en-US" dirty="0">
              <a:solidFill>
                <a:srgbClr val="00206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9852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39101" y="61849"/>
            <a:ext cx="7807680" cy="1144800"/>
          </a:xfrm>
          <a:ln/>
        </p:spPr>
        <p:txBody>
          <a:bodyPr vert="horz" lIns="91440" tIns="20573" rIns="91440" bIns="45720" rtlCol="0" anchor="ctr">
            <a:normAutofit/>
          </a:bodyPr>
          <a:lstStyle/>
          <a:p>
            <a:pPr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>
                <a:solidFill>
                  <a:srgbClr val="00B0F0"/>
                </a:solidFill>
                <a:latin typeface="Britannic Bold" panose="020B0903060703020204" pitchFamily="34" charset="0"/>
              </a:rPr>
              <a:t>High Energy Physics</a:t>
            </a:r>
            <a:br>
              <a:rPr lang="en-US" altLang="ja-JP" dirty="0">
                <a:solidFill>
                  <a:srgbClr val="00B0F0"/>
                </a:solidFill>
                <a:latin typeface="Britannic Bold" panose="020B0903060703020204" pitchFamily="34" charset="0"/>
              </a:rPr>
            </a:br>
            <a:r>
              <a:rPr lang="en-US" altLang="ja-JP" sz="1633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A powerful driving force for the accelerator development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89341" y="1256209"/>
            <a:ext cx="7957440" cy="4478400"/>
          </a:xfrm>
          <a:ln/>
        </p:spPr>
        <p:txBody>
          <a:bodyPr vert="horz" lIns="91440" tIns="19201" rIns="91440" bIns="45720" rtlCol="0">
            <a:normAutofit/>
          </a:bodyPr>
          <a:lstStyle/>
          <a:p>
            <a:pPr marL="195843" indent="-195843">
              <a:lnSpc>
                <a:spcPct val="93000"/>
              </a:lnSpc>
              <a:buClr>
                <a:srgbClr val="4C1900"/>
              </a:buClr>
              <a:buSzPct val="7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High energy physics is a discipline to study the fundamental dynamics of elementary particles and interactions. </a:t>
            </a:r>
          </a:p>
          <a:p>
            <a:pPr marL="195843" indent="-195843">
              <a:lnSpc>
                <a:spcPct val="93000"/>
              </a:lnSpc>
              <a:buClr>
                <a:srgbClr val="4C1900"/>
              </a:buClr>
              <a:buSzPct val="7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Starting from a cathode ray tube, the history of high energy physics is the history of accelerator. 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55118" r="4979" b="5011"/>
          <a:stretch>
            <a:fillRect/>
          </a:stretch>
        </p:blipFill>
        <p:spPr bwMode="auto">
          <a:xfrm>
            <a:off x="556561" y="5287321"/>
            <a:ext cx="3260160" cy="151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79" t="55118" r="4979" b="50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5161"/>
            <a:ext cx="4703040" cy="322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79512" y="3113496"/>
            <a:ext cx="4032447" cy="146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dirty="0">
                <a:latin typeface="Franklin Gothic Demi Cond" panose="020B0706030402020204" pitchFamily="34" charset="0"/>
              </a:rPr>
              <a:t>Scale 40k times</a:t>
            </a:r>
            <a:br>
              <a:rPr lang="en-US" altLang="ja-JP" sz="2400" dirty="0">
                <a:latin typeface="Franklin Gothic Demi Cond" panose="020B0706030402020204" pitchFamily="34" charset="0"/>
              </a:rPr>
            </a:br>
            <a:r>
              <a:rPr lang="en-US" altLang="ja-JP" sz="2400" dirty="0">
                <a:latin typeface="Franklin Gothic Demi Cond" panose="020B0706030402020204" pitchFamily="34" charset="0"/>
              </a:rPr>
              <a:t>                  (0.2m → 8.0 km)</a:t>
            </a:r>
          </a:p>
          <a:p>
            <a:r>
              <a:rPr lang="en-US" altLang="ja-JP" sz="2400" dirty="0">
                <a:latin typeface="Franklin Gothic Demi Cond" panose="020B0706030402020204" pitchFamily="34" charset="0"/>
              </a:rPr>
              <a:t>Energy 1.3e+8 times</a:t>
            </a:r>
            <a:br>
              <a:rPr lang="en-US" altLang="ja-JP" sz="2400" dirty="0">
                <a:latin typeface="Franklin Gothic Demi Cond" panose="020B0706030402020204" pitchFamily="34" charset="0"/>
              </a:rPr>
            </a:br>
            <a:r>
              <a:rPr lang="en-US" altLang="ja-JP" sz="2400" dirty="0">
                <a:latin typeface="Franklin Gothic Demi Cond" panose="020B0706030402020204" pitchFamily="34" charset="0"/>
              </a:rPr>
              <a:t>                  (100keV → 13 </a:t>
            </a:r>
            <a:r>
              <a:rPr lang="en-US" altLang="ja-JP" sz="2400" dirty="0" err="1">
                <a:latin typeface="Franklin Gothic Demi Cond" panose="020B0706030402020204" pitchFamily="34" charset="0"/>
              </a:rPr>
              <a:t>TeV</a:t>
            </a:r>
            <a:r>
              <a:rPr lang="en-US" altLang="ja-JP" sz="2400" dirty="0">
                <a:latin typeface="Franklin Gothic Demi Cond" panose="020B0706030402020204" pitchFamily="34" charset="0"/>
              </a:rPr>
              <a:t>) 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6412" y="476128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1890</a:t>
            </a:r>
            <a:endParaRPr kumimoji="1" lang="ja-JP" altLang="en-US" sz="24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55976" y="31134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2018</a:t>
            </a:r>
            <a:endParaRPr kumimoji="1" lang="ja-JP" altLang="en-US" sz="24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76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2481" y="256681"/>
            <a:ext cx="7807680" cy="1144800"/>
          </a:xfrm>
          <a:ln/>
        </p:spPr>
        <p:txBody>
          <a:bodyPr vert="horz" lIns="91440" tIns="20573" rIns="91440" bIns="45720" rtlCol="0" anchor="ctr">
            <a:normAutofit/>
          </a:bodyPr>
          <a:lstStyle/>
          <a:p>
            <a:pPr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dirty="0">
                <a:solidFill>
                  <a:srgbClr val="0070C0"/>
                </a:solidFill>
                <a:latin typeface="Britannic Bold" panose="020B0903060703020204" pitchFamily="34" charset="0"/>
              </a:rPr>
              <a:t>Particle discovery</a:t>
            </a:r>
          </a:p>
        </p:txBody>
      </p:sp>
      <p:graphicFrame>
        <p:nvGraphicFramePr>
          <p:cNvPr id="11266" name="Group 2"/>
          <p:cNvGraphicFramePr>
            <a:graphicFrameLocks noGrp="1"/>
          </p:cNvGraphicFramePr>
          <p:nvPr/>
        </p:nvGraphicFramePr>
        <p:xfrm>
          <a:off x="267840" y="1593001"/>
          <a:ext cx="8755200" cy="4905407"/>
        </p:xfrm>
        <a:graphic>
          <a:graphicData uri="http://schemas.openxmlformats.org/drawingml/2006/table">
            <a:tbl>
              <a:tblPr/>
              <a:tblGrid>
                <a:gridCol w="636480">
                  <a:extLst>
                    <a:ext uri="{9D8B030D-6E8A-4147-A177-3AD203B41FA5}">
                      <a16:colId xmlns:a16="http://schemas.microsoft.com/office/drawing/2014/main" val="4200451690"/>
                    </a:ext>
                  </a:extLst>
                </a:gridCol>
                <a:gridCol w="6780960">
                  <a:extLst>
                    <a:ext uri="{9D8B030D-6E8A-4147-A177-3AD203B41FA5}">
                      <a16:colId xmlns:a16="http://schemas.microsoft.com/office/drawing/2014/main" val="4272673964"/>
                    </a:ext>
                  </a:extLst>
                </a:gridCol>
                <a:gridCol w="1337760">
                  <a:extLst>
                    <a:ext uri="{9D8B030D-6E8A-4147-A177-3AD203B41FA5}">
                      <a16:colId xmlns:a16="http://schemas.microsoft.com/office/drawing/2014/main" val="1172955373"/>
                    </a:ext>
                  </a:extLst>
                </a:gridCol>
              </a:tblGrid>
              <a:tr h="364320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Year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Event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Acc. E.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613013"/>
                  </a:ext>
                </a:extLst>
              </a:tr>
              <a:tr h="334080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1895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 L" pitchFamily="16" charset="0"/>
                          <a:ea typeface="ＭＳ Ｐゴシック" panose="020B0600070205080204" pitchFamily="50" charset="-128"/>
                        </a:rPr>
                        <a:t>X-ray produced by Wilhelm </a:t>
                      </a:r>
                      <a:r>
                        <a:rPr kumimoji="0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 L" pitchFamily="16" charset="0"/>
                          <a:ea typeface="ＭＳ Ｐゴシック" panose="020B0600070205080204" pitchFamily="50" charset="-128"/>
                        </a:rPr>
                        <a:t>Röntgen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 L" pitchFamily="16" charset="0"/>
                          <a:ea typeface="ＭＳ Ｐゴシック" panose="020B0600070205080204" pitchFamily="50" charset="-128"/>
                        </a:rPr>
                        <a:t> with cathode ray tube</a:t>
                      </a:r>
                    </a:p>
                  </a:txBody>
                  <a:tcPr marL="81638" marR="81638" marT="42452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100kV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224520"/>
                  </a:ext>
                </a:extLst>
              </a:tr>
              <a:tr h="334080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1897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 L" pitchFamily="16" charset="0"/>
                          <a:ea typeface="ＭＳ Ｐゴシック" panose="020B0600070205080204" pitchFamily="50" charset="-128"/>
                        </a:rPr>
                        <a:t>1897 Electron discovered by J. J. Thomson with cathode ray tube</a:t>
                      </a:r>
                    </a:p>
                  </a:txBody>
                  <a:tcPr marL="81638" marR="81638" marT="42452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100kV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283524"/>
                  </a:ext>
                </a:extLst>
              </a:tr>
              <a:tr h="334080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1919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 L" pitchFamily="16" charset="0"/>
                          <a:ea typeface="ＭＳ Ｐゴシック" panose="020B0600070205080204" pitchFamily="50" charset="-128"/>
                        </a:rPr>
                        <a:t>Proton discovered by Ernest Rutherford with alpha ray</a:t>
                      </a:r>
                    </a:p>
                  </a:txBody>
                  <a:tcPr marL="81638" marR="81638" marT="42452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58439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1932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Neutron discovered by Chadwick with alpha ray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3518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1932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Positron discovered by Anderson in cosmic ray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13811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1937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Muon discovered by Neddermeyer et al.  In cosmic ray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992076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1947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Pion discovered by Powell et al. In cosmic ray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459227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1947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Kaon (strange quark) discovered by Rochester et al. In cosmic ray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919950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1955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Anti-proton discovered by  Segre with Bevatron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6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68716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1956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Elctron anti-nutrino in beta decay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452550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1962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Muon nutrino discovered by Lederman with AGS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33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032227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1969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Partons observed in DIS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30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826340"/>
                  </a:ext>
                </a:extLst>
              </a:tr>
              <a:tr h="562178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1974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J/Psi meson (charm quark) discovered by Richter and Ting with SPEARand AGS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3/33GeV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10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499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9672" y="186975"/>
            <a:ext cx="7524328" cy="1069514"/>
          </a:xfrm>
        </p:spPr>
        <p:txBody>
          <a:bodyPr>
            <a:normAutofit/>
          </a:bodyPr>
          <a:lstStyle/>
          <a:p>
            <a:pPr lvl="0" algn="ctr"/>
            <a:r>
              <a:rPr lang="ja-JP" altLang="en-US" sz="4800" b="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講義の目的</a:t>
            </a:r>
            <a:endParaRPr lang="en-US" altLang="ko-KR" sz="4800" b="0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DE83A6C-9E01-7240-B7C4-3030457B1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609" y="1256489"/>
            <a:ext cx="7416824" cy="5340863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ja-JP" altLang="en-US" sz="2800" b="1" dirty="0">
                <a:solidFill>
                  <a:srgbClr val="002060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加速器は基礎研究、応用、実用など幅広く使われている。</a:t>
            </a:r>
            <a:endParaRPr lang="en-US" altLang="ja-JP" sz="2800" b="1" dirty="0">
              <a:solidFill>
                <a:srgbClr val="002060"/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ja-JP" altLang="en-US" sz="2800" b="1" dirty="0">
                <a:solidFill>
                  <a:srgbClr val="002060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加速器の性能向上は研究成果に直結する。</a:t>
            </a:r>
            <a:endParaRPr lang="en-US" altLang="ja-JP" sz="2800" b="1" dirty="0">
              <a:solidFill>
                <a:srgbClr val="002060"/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ja-JP" altLang="en-US" sz="2800" b="1" dirty="0">
                <a:solidFill>
                  <a:srgbClr val="002060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加速器の原理を理解することで、研究者としての幅が広がる。</a:t>
            </a:r>
            <a:endParaRPr lang="en-US" altLang="ja-JP" sz="2800" b="1" dirty="0">
              <a:solidFill>
                <a:srgbClr val="002060"/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ja-JP" altLang="en-US" sz="2800" b="1" dirty="0">
                <a:solidFill>
                  <a:srgbClr val="002060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特に最先端の研究を行おうとすれば、その目的に最適化した加速器を設計しなくてはならない。</a:t>
            </a:r>
            <a:endParaRPr lang="en-US" altLang="ja-JP" sz="2800" b="1" dirty="0">
              <a:solidFill>
                <a:srgbClr val="002060"/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ja-JP" altLang="en-US" sz="2800" b="1" dirty="0">
                <a:solidFill>
                  <a:srgbClr val="002060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加速器の原理を理解することで、全体としての研究の最適化が可能となる。</a:t>
            </a:r>
            <a:endParaRPr lang="en-US" altLang="ja-JP" sz="4000" b="1" dirty="0">
              <a:solidFill>
                <a:srgbClr val="002060"/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  <a:p>
            <a:endParaRPr lang="ja-JP" altLang="en-US" sz="3600" dirty="0">
              <a:solidFill>
                <a:srgbClr val="00206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Group 1"/>
          <p:cNvGraphicFramePr>
            <a:graphicFrameLocks noGrp="1"/>
          </p:cNvGraphicFramePr>
          <p:nvPr/>
        </p:nvGraphicFramePr>
        <p:xfrm>
          <a:off x="334080" y="1100521"/>
          <a:ext cx="8755200" cy="3123486"/>
        </p:xfrm>
        <a:graphic>
          <a:graphicData uri="http://schemas.openxmlformats.org/drawingml/2006/table">
            <a:tbl>
              <a:tblPr/>
              <a:tblGrid>
                <a:gridCol w="636480">
                  <a:extLst>
                    <a:ext uri="{9D8B030D-6E8A-4147-A177-3AD203B41FA5}">
                      <a16:colId xmlns:a16="http://schemas.microsoft.com/office/drawing/2014/main" val="1064088362"/>
                    </a:ext>
                  </a:extLst>
                </a:gridCol>
                <a:gridCol w="6780960">
                  <a:extLst>
                    <a:ext uri="{9D8B030D-6E8A-4147-A177-3AD203B41FA5}">
                      <a16:colId xmlns:a16="http://schemas.microsoft.com/office/drawing/2014/main" val="1374700560"/>
                    </a:ext>
                  </a:extLst>
                </a:gridCol>
                <a:gridCol w="1337760">
                  <a:extLst>
                    <a:ext uri="{9D8B030D-6E8A-4147-A177-3AD203B41FA5}">
                      <a16:colId xmlns:a16="http://schemas.microsoft.com/office/drawing/2014/main" val="1944838785"/>
                    </a:ext>
                  </a:extLst>
                </a:gridCol>
              </a:tblGrid>
              <a:tr h="358560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Year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Event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Acc. E.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499272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1975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Tau discovered by Perl with SPEAR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148308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1977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Upsilon meson (bottom quark) discovered with FNAL-PS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400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003025"/>
                  </a:ext>
                </a:extLst>
              </a:tr>
              <a:tr h="391680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1978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Gluon discovered by  Barber et al. with PETRA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33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005038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1978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Weak nutral currents discovered by Prescott with SLAC Linac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30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553565"/>
                  </a:ext>
                </a:extLst>
              </a:tr>
              <a:tr h="388800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1983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 L" pitchFamily="16" charset="0"/>
                          <a:ea typeface="ＭＳ Ｐゴシック" panose="020B0600070205080204" pitchFamily="50" charset="-128"/>
                        </a:rPr>
                        <a:t>W/Z boson discovered by Rubbia and Meer with CERN-SPPS</a:t>
                      </a:r>
                    </a:p>
                  </a:txBody>
                  <a:tcPr marL="81638" marR="81638" marT="42452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500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603474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1995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Top quark discovered with FNAL-Tevatron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1000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39601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2000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Tau-nutrino discovred by FNAL-Tevatron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1000 GeV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30663"/>
                  </a:ext>
                </a:extLst>
              </a:tr>
              <a:tr h="330741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2012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Higgs boson discovered by CERN-LHC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8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1pPr>
                      <a:lvl2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4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2pPr>
                      <a:lvl3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3pPr>
                      <a:lvl4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4pPr>
                      <a:lvl5pPr>
                        <a:lnSpc>
                          <a:spcPct val="8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  <a:defRPr>
                          <a:solidFill>
                            <a:srgbClr val="000000"/>
                          </a:solidFill>
                          <a:latin typeface="HGS明朝E" panose="02020900000000000000" pitchFamily="18" charset="-128"/>
                          <a:ea typeface="HGS明朝E" panose="02020900000000000000" pitchFamily="18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13 TeV</a:t>
                      </a:r>
                    </a:p>
                  </a:txBody>
                  <a:tcPr marL="81638" marR="81638" marT="568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021399"/>
                  </a:ext>
                </a:extLst>
              </a:tr>
            </a:tbl>
          </a:graphicData>
        </a:graphic>
      </p:graphicFrame>
      <p:sp>
        <p:nvSpPr>
          <p:cNvPr id="12317" name="Rectangle 29"/>
          <p:cNvSpPr>
            <a:spLocks noGrp="1" noChangeArrowheads="1"/>
          </p:cNvSpPr>
          <p:nvPr>
            <p:ph type="title" idx="4294967295"/>
          </p:nvPr>
        </p:nvSpPr>
        <p:spPr>
          <a:xfrm>
            <a:off x="783361" y="4365104"/>
            <a:ext cx="7807680" cy="2088232"/>
          </a:xfrm>
          <a:ln/>
        </p:spPr>
        <p:txBody>
          <a:bodyPr vert="horz" lIns="91440" tIns="22401" rIns="91440" bIns="45720" rtlCol="0" anchor="ctr">
            <a:noAutofit/>
          </a:bodyPr>
          <a:lstStyle/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ja-JP" sz="3200" dirty="0">
                <a:solidFill>
                  <a:srgbClr val="00B050"/>
                </a:solidFill>
                <a:latin typeface="Hiragino Maru Gothic ProN" pitchFamily="32" charset="0"/>
              </a:rPr>
              <a:t>After the development of particle accelerator, most of the new particles were discovered with accelerators.</a:t>
            </a:r>
          </a:p>
        </p:txBody>
      </p:sp>
    </p:spTree>
    <p:extLst>
      <p:ext uri="{BB962C8B-B14F-4D97-AF65-F5344CB8AC3E}">
        <p14:creationId xmlns:p14="http://schemas.microsoft.com/office/powerpoint/2010/main" val="2362675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718561" y="358921"/>
            <a:ext cx="7672320" cy="13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 dirty="0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erif" pitchFamily="16" charset="0"/>
              </a:rPr>
              <a:t>Accelerator Category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1" y="1123560"/>
            <a:ext cx="9067680" cy="494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134081" y="6401161"/>
            <a:ext cx="4334400" cy="35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</p:spTree>
    <p:extLst>
      <p:ext uri="{BB962C8B-B14F-4D97-AF65-F5344CB8AC3E}">
        <p14:creationId xmlns:p14="http://schemas.microsoft.com/office/powerpoint/2010/main" val="1098236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0DAD40-8327-4D48-80C8-6AE8F4F64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123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rgbClr val="F5009D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Energy Frontier</a:t>
            </a:r>
            <a:br>
              <a:rPr kumimoji="1" lang="en-US" altLang="ja-JP" b="1" dirty="0">
                <a:solidFill>
                  <a:srgbClr val="F5009D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</a:br>
            <a:r>
              <a:rPr kumimoji="1" lang="en-US" altLang="ja-JP" sz="2700" b="1" dirty="0">
                <a:solidFill>
                  <a:srgbClr val="F5009D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DC accelerator </a:t>
            </a:r>
            <a:endParaRPr kumimoji="1" lang="ja-JP" altLang="en-US" sz="2700" b="1">
              <a:solidFill>
                <a:srgbClr val="F5009D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5E1C87B-3EBE-C749-848F-9BE021E224F0}"/>
              </a:ext>
            </a:extLst>
          </p:cNvPr>
          <p:cNvCxnSpPr>
            <a:cxnSpLocks/>
          </p:cNvCxnSpPr>
          <p:nvPr/>
        </p:nvCxnSpPr>
        <p:spPr>
          <a:xfrm>
            <a:off x="2123728" y="2492896"/>
            <a:ext cx="0" cy="1800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15325CF-37A2-C44B-B1F7-79B96E847FC1}"/>
              </a:ext>
            </a:extLst>
          </p:cNvPr>
          <p:cNvCxnSpPr>
            <a:cxnSpLocks/>
          </p:cNvCxnSpPr>
          <p:nvPr/>
        </p:nvCxnSpPr>
        <p:spPr>
          <a:xfrm>
            <a:off x="7092280" y="2490977"/>
            <a:ext cx="0" cy="18021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FB589F-B9F1-3049-801C-F43C448708CC}"/>
              </a:ext>
            </a:extLst>
          </p:cNvPr>
          <p:cNvSpPr txBox="1"/>
          <p:nvPr/>
        </p:nvSpPr>
        <p:spPr>
          <a:xfrm>
            <a:off x="1763688" y="184482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+V</a:t>
            </a:r>
            <a:endParaRPr kumimoji="1" lang="ja-JP" altLang="en-US" sz="2800">
              <a:solidFill>
                <a:srgbClr val="FF0000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757E94-00BD-EF41-AFF3-F7462A5B0233}"/>
              </a:ext>
            </a:extLst>
          </p:cNvPr>
          <p:cNvSpPr txBox="1"/>
          <p:nvPr/>
        </p:nvSpPr>
        <p:spPr>
          <a:xfrm>
            <a:off x="6516216" y="184482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Gnd</a:t>
            </a:r>
            <a:endParaRPr kumimoji="1" lang="ja-JP" altLang="en-US" sz="280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B5F1C9B3-B724-E04C-AE9E-ED88DA9283A3}"/>
              </a:ext>
            </a:extLst>
          </p:cNvPr>
          <p:cNvSpPr/>
          <p:nvPr/>
        </p:nvSpPr>
        <p:spPr>
          <a:xfrm>
            <a:off x="1871702" y="2905780"/>
            <a:ext cx="504052" cy="52322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q</a:t>
            </a:r>
            <a:endParaRPr kumimoji="1" lang="ja-JP" altLang="en-US" sz="240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6FA006-47F0-8D40-B3D0-73C306662C1A}"/>
              </a:ext>
            </a:extLst>
          </p:cNvPr>
          <p:cNvSpPr txBox="1"/>
          <p:nvPr/>
        </p:nvSpPr>
        <p:spPr>
          <a:xfrm>
            <a:off x="827582" y="5085184"/>
            <a:ext cx="799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Accelerating Energy is </a:t>
            </a:r>
            <a:r>
              <a:rPr kumimoji="1" lang="en-US" altLang="ja-JP" sz="2400" i="1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E=</a:t>
            </a:r>
            <a:r>
              <a:rPr kumimoji="1" lang="en-US" altLang="ja-JP" sz="2400" i="1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qV</a:t>
            </a:r>
            <a: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Not repeatable.</a:t>
            </a:r>
          </a:p>
          <a:p>
            <a:endParaRPr kumimoji="1" lang="en-US" altLang="ja-JP" sz="24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9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371 L 0.54341 -0.00371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61" y="3138121"/>
            <a:ext cx="4968000" cy="156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56481" y="275401"/>
            <a:ext cx="8231040" cy="79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 dirty="0">
                <a:solidFill>
                  <a:srgbClr val="F5009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CRT: Cathode Ray Tube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56481" y="1220041"/>
            <a:ext cx="8231040" cy="22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dirty="0">
                <a:solidFill>
                  <a:srgbClr val="00000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Electric voltage between two metallic plates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dirty="0">
                <a:solidFill>
                  <a:srgbClr val="00000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Heat the cathode --- something emitted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dirty="0">
                <a:solidFill>
                  <a:srgbClr val="00000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Proved the existence of electron in 1897 by J.J. Thomson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60" y="4572361"/>
            <a:ext cx="3358080" cy="20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27" y="3361321"/>
            <a:ext cx="1713600" cy="268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347864" y="6570947"/>
            <a:ext cx="5549760" cy="4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1633" dirty="0">
                <a:solidFill>
                  <a:srgbClr val="000000"/>
                </a:solidFill>
                <a:latin typeface="Luxi Serif" pitchFamily="16" charset="0"/>
              </a:rPr>
              <a:t>K. </a:t>
            </a:r>
            <a:r>
              <a:rPr lang="en-US" altLang="ja-JP" sz="1633" dirty="0" err="1">
                <a:solidFill>
                  <a:srgbClr val="000000"/>
                </a:solidFill>
                <a:latin typeface="Luxi Serif" pitchFamily="16" charset="0"/>
              </a:rPr>
              <a:t>Yokoya</a:t>
            </a:r>
            <a:endParaRPr lang="en-US" altLang="ja-JP" sz="1633" dirty="0">
              <a:solidFill>
                <a:srgbClr val="000000"/>
              </a:solidFill>
              <a:latin typeface="Luxi Serif" pitchFamily="16" charset="0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654241" y="6313321"/>
            <a:ext cx="2128320" cy="47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1E769776-6356-4364-9DE8-DD1C3AF320CD}" type="slidenum">
              <a:rPr lang="en-US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23</a:t>
            </a:fld>
            <a:endParaRPr lang="en-US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038057" y="6190521"/>
            <a:ext cx="1280479" cy="358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dirty="0">
                <a:solidFill>
                  <a:srgbClr val="00000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J.J. Thomson</a:t>
            </a:r>
          </a:p>
        </p:txBody>
      </p:sp>
    </p:spTree>
    <p:extLst>
      <p:ext uri="{BB962C8B-B14F-4D97-AF65-F5344CB8AC3E}">
        <p14:creationId xmlns:p14="http://schemas.microsoft.com/office/powerpoint/2010/main" val="2114972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28" y="1709641"/>
            <a:ext cx="724320" cy="20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0" name="Oval 2"/>
          <p:cNvSpPr>
            <a:spLocks noChangeArrowheads="1"/>
          </p:cNvSpPr>
          <p:nvPr/>
        </p:nvSpPr>
        <p:spPr bwMode="auto">
          <a:xfrm rot="5400000">
            <a:off x="4192608" y="2572921"/>
            <a:ext cx="934560" cy="253440"/>
          </a:xfrm>
          <a:prstGeom prst="ellipse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11560" y="34921"/>
            <a:ext cx="7672320" cy="13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3200" b="1" dirty="0">
                <a:solidFill>
                  <a:srgbClr val="FF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DC Accelerator : Cockcroft-Walton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8" y="5851081"/>
            <a:ext cx="1398240" cy="46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3" name="AutoShape 5"/>
          <p:cNvSpPr>
            <a:spLocks noChangeArrowheads="1"/>
          </p:cNvSpPr>
          <p:nvPr/>
        </p:nvSpPr>
        <p:spPr bwMode="auto">
          <a:xfrm rot="5400000">
            <a:off x="1041887" y="3530521"/>
            <a:ext cx="459360" cy="51264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V="1">
            <a:off x="1489008" y="3535561"/>
            <a:ext cx="1440" cy="52560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65008" y="3787561"/>
            <a:ext cx="2089440" cy="1684800"/>
          </a:xfrm>
          <a:prstGeom prst="rect">
            <a:avLst/>
          </a:prstGeom>
          <a:noFill/>
          <a:ln w="2844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986448" y="5132521"/>
            <a:ext cx="648000" cy="649440"/>
          </a:xfrm>
          <a:prstGeom prst="ellipse">
            <a:avLst/>
          </a:prstGeom>
          <a:solidFill>
            <a:srgbClr val="FFFFFF"/>
          </a:solidFill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37" name="Freeform 9"/>
          <p:cNvSpPr>
            <a:spLocks noChangeArrowheads="1"/>
          </p:cNvSpPr>
          <p:nvPr/>
        </p:nvSpPr>
        <p:spPr bwMode="auto">
          <a:xfrm>
            <a:off x="1094448" y="5334121"/>
            <a:ext cx="432000" cy="273600"/>
          </a:xfrm>
          <a:custGeom>
            <a:avLst/>
            <a:gdLst>
              <a:gd name="G0" fmla="+- 34199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T0" fmla="*/ 0 w 715992"/>
              <a:gd name="T1" fmla="*/ 755106 h 1334351"/>
              <a:gd name="T2" fmla="*/ 181154 w 715992"/>
              <a:gd name="T3" fmla="*/ 13235 h 1334351"/>
              <a:gd name="T4" fmla="*/ 552090 w 715992"/>
              <a:gd name="T5" fmla="*/ 1315823 h 1334351"/>
              <a:gd name="T6" fmla="*/ 715992 w 715992"/>
              <a:gd name="T7" fmla="*/ 660216 h 1334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5992" h="1334351">
                <a:moveTo>
                  <a:pt x="0" y="755106"/>
                </a:moveTo>
                <a:cubicBezTo>
                  <a:pt x="44569" y="337444"/>
                  <a:pt x="89139" y="-80218"/>
                  <a:pt x="181154" y="13235"/>
                </a:cubicBezTo>
                <a:cubicBezTo>
                  <a:pt x="273169" y="106688"/>
                  <a:pt x="462950" y="1207993"/>
                  <a:pt x="552090" y="1315823"/>
                </a:cubicBezTo>
                <a:cubicBezTo>
                  <a:pt x="641230" y="1423653"/>
                  <a:pt x="678611" y="1041934"/>
                  <a:pt x="715992" y="660216"/>
                </a:cubicBezTo>
              </a:path>
            </a:pathLst>
          </a:custGeom>
          <a:noFill/>
          <a:ln w="2844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50448" y="4628521"/>
            <a:ext cx="430560" cy="13392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50448" y="4762441"/>
            <a:ext cx="43056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>
            <a:off x="50448" y="4619881"/>
            <a:ext cx="43056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265008" y="3797641"/>
            <a:ext cx="2089440" cy="167472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2138447" y="4619880"/>
            <a:ext cx="432000" cy="13248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>
            <a:off x="2138447" y="4752361"/>
            <a:ext cx="43200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>
            <a:off x="2138447" y="4608361"/>
            <a:ext cx="43200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grpSp>
        <p:nvGrpSpPr>
          <p:cNvPr id="48145" name="Group 17"/>
          <p:cNvGrpSpPr>
            <a:grpSpLocks/>
          </p:cNvGrpSpPr>
          <p:nvPr/>
        </p:nvGrpSpPr>
        <p:grpSpPr bwMode="auto">
          <a:xfrm>
            <a:off x="924528" y="4233961"/>
            <a:ext cx="691200" cy="689760"/>
            <a:chOff x="807" y="2940"/>
            <a:chExt cx="480" cy="479"/>
          </a:xfrm>
        </p:grpSpPr>
        <p:sp>
          <p:nvSpPr>
            <p:cNvPr id="48146" name="AutoShape 18"/>
            <p:cNvSpPr>
              <a:spLocks noChangeArrowheads="1"/>
            </p:cNvSpPr>
            <p:nvPr/>
          </p:nvSpPr>
          <p:spPr bwMode="auto">
            <a:xfrm rot="18600000">
              <a:off x="889" y="3006"/>
              <a:ext cx="317" cy="35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48147" name="Line 19"/>
            <p:cNvSpPr>
              <a:spLocks noChangeShapeType="1"/>
            </p:cNvSpPr>
            <p:nvPr/>
          </p:nvSpPr>
          <p:spPr bwMode="auto">
            <a:xfrm flipH="1">
              <a:off x="806" y="2940"/>
              <a:ext cx="234" cy="276"/>
            </a:xfrm>
            <a:prstGeom prst="line">
              <a:avLst/>
            </a:prstGeom>
            <a:noFill/>
            <a:ln w="255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</p:grpSp>
      <p:sp>
        <p:nvSpPr>
          <p:cNvPr id="48148" name="AutoShape 20"/>
          <p:cNvSpPr>
            <a:spLocks noChangeArrowheads="1"/>
          </p:cNvSpPr>
          <p:nvPr/>
        </p:nvSpPr>
        <p:spPr bwMode="auto">
          <a:xfrm rot="5400000">
            <a:off x="1042607" y="1829161"/>
            <a:ext cx="457920" cy="51264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49" name="Line 21"/>
          <p:cNvSpPr>
            <a:spLocks noChangeShapeType="1"/>
          </p:cNvSpPr>
          <p:nvPr/>
        </p:nvSpPr>
        <p:spPr bwMode="auto">
          <a:xfrm flipV="1">
            <a:off x="1489008" y="1807561"/>
            <a:ext cx="1440" cy="52416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265008" y="2097001"/>
            <a:ext cx="2089440" cy="1684800"/>
          </a:xfrm>
          <a:prstGeom prst="rect">
            <a:avLst/>
          </a:prstGeom>
          <a:noFill/>
          <a:ln w="2844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50448" y="2937961"/>
            <a:ext cx="430560" cy="13392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52" name="Line 24"/>
          <p:cNvSpPr>
            <a:spLocks noChangeShapeType="1"/>
          </p:cNvSpPr>
          <p:nvPr/>
        </p:nvSpPr>
        <p:spPr bwMode="auto">
          <a:xfrm>
            <a:off x="50448" y="3071881"/>
            <a:ext cx="43056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>
            <a:off x="50448" y="2929321"/>
            <a:ext cx="43056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54" name="Line 26"/>
          <p:cNvSpPr>
            <a:spLocks noChangeShapeType="1"/>
          </p:cNvSpPr>
          <p:nvPr/>
        </p:nvSpPr>
        <p:spPr bwMode="auto">
          <a:xfrm>
            <a:off x="265008" y="2107081"/>
            <a:ext cx="2089440" cy="167472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2138447" y="2929320"/>
            <a:ext cx="432000" cy="13248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>
            <a:off x="2138447" y="3061801"/>
            <a:ext cx="43200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57" name="Line 29"/>
          <p:cNvSpPr>
            <a:spLocks noChangeShapeType="1"/>
          </p:cNvSpPr>
          <p:nvPr/>
        </p:nvSpPr>
        <p:spPr bwMode="auto">
          <a:xfrm>
            <a:off x="2138447" y="2917801"/>
            <a:ext cx="43200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grpSp>
        <p:nvGrpSpPr>
          <p:cNvPr id="48158" name="Group 30"/>
          <p:cNvGrpSpPr>
            <a:grpSpLocks/>
          </p:cNvGrpSpPr>
          <p:nvPr/>
        </p:nvGrpSpPr>
        <p:grpSpPr bwMode="auto">
          <a:xfrm>
            <a:off x="924528" y="2543401"/>
            <a:ext cx="691200" cy="689760"/>
            <a:chOff x="807" y="1766"/>
            <a:chExt cx="480" cy="479"/>
          </a:xfrm>
        </p:grpSpPr>
        <p:sp>
          <p:nvSpPr>
            <p:cNvPr id="48159" name="AutoShape 31"/>
            <p:cNvSpPr>
              <a:spLocks noChangeArrowheads="1"/>
            </p:cNvSpPr>
            <p:nvPr/>
          </p:nvSpPr>
          <p:spPr bwMode="auto">
            <a:xfrm rot="18600000">
              <a:off x="889" y="1832"/>
              <a:ext cx="317" cy="35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48160" name="Line 32"/>
            <p:cNvSpPr>
              <a:spLocks noChangeShapeType="1"/>
            </p:cNvSpPr>
            <p:nvPr/>
          </p:nvSpPr>
          <p:spPr bwMode="auto">
            <a:xfrm flipH="1">
              <a:off x="806" y="1766"/>
              <a:ext cx="234" cy="276"/>
            </a:xfrm>
            <a:prstGeom prst="line">
              <a:avLst/>
            </a:prstGeom>
            <a:noFill/>
            <a:ln w="255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</p:grpSp>
      <p:pic>
        <p:nvPicPr>
          <p:cNvPr id="48161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68" y="1614601"/>
            <a:ext cx="730080" cy="46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62" name="Line 34"/>
          <p:cNvSpPr>
            <a:spLocks noChangeShapeType="1"/>
          </p:cNvSpPr>
          <p:nvPr/>
        </p:nvSpPr>
        <p:spPr bwMode="auto">
          <a:xfrm>
            <a:off x="2354447" y="5472361"/>
            <a:ext cx="2304000" cy="144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63" name="Line 35"/>
          <p:cNvSpPr>
            <a:spLocks noChangeShapeType="1"/>
          </p:cNvSpPr>
          <p:nvPr/>
        </p:nvSpPr>
        <p:spPr bwMode="auto">
          <a:xfrm>
            <a:off x="2354448" y="2097001"/>
            <a:ext cx="612000" cy="1008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8164" name="Line 36"/>
          <p:cNvSpPr>
            <a:spLocks noChangeShapeType="1"/>
          </p:cNvSpPr>
          <p:nvPr/>
        </p:nvSpPr>
        <p:spPr bwMode="auto">
          <a:xfrm>
            <a:off x="4658448" y="3521161"/>
            <a:ext cx="1440" cy="193536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pic>
        <p:nvPicPr>
          <p:cNvPr id="48165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848" y="1814761"/>
            <a:ext cx="724320" cy="20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66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68" y="2505961"/>
            <a:ext cx="181440" cy="1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67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68" y="2765161"/>
            <a:ext cx="181440" cy="1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68" name="Freeform 40"/>
          <p:cNvSpPr>
            <a:spLocks noChangeArrowheads="1"/>
          </p:cNvSpPr>
          <p:nvPr/>
        </p:nvSpPr>
        <p:spPr bwMode="auto">
          <a:xfrm rot="5400000">
            <a:off x="4105488" y="2613961"/>
            <a:ext cx="623520" cy="23184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T0" fmla="*/ 0 w 457200"/>
              <a:gd name="T1" fmla="*/ 0 h 233121"/>
              <a:gd name="T2" fmla="*/ 457200 w 457200"/>
              <a:gd name="T3" fmla="*/ 8627 h 233121"/>
              <a:gd name="T4" fmla="*/ 457200 w 457200"/>
              <a:gd name="T5" fmla="*/ 224287 h 233121"/>
              <a:gd name="T6" fmla="*/ 10042 w 457200"/>
              <a:gd name="T7" fmla="*/ 233121 h 233121"/>
              <a:gd name="T8" fmla="*/ 0 w 457200"/>
              <a:gd name="T9" fmla="*/ 0 h 233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200" h="233121">
                <a:moveTo>
                  <a:pt x="0" y="0"/>
                </a:moveTo>
                <a:lnTo>
                  <a:pt x="457200" y="8627"/>
                </a:lnTo>
                <a:lnTo>
                  <a:pt x="457200" y="224287"/>
                </a:lnTo>
                <a:lnTo>
                  <a:pt x="10042" y="233121"/>
                </a:lnTo>
                <a:lnTo>
                  <a:pt x="0" y="0"/>
                </a:lnTo>
                <a:close/>
              </a:path>
            </a:pathLst>
          </a:custGeom>
          <a:solidFill>
            <a:srgbClr val="16165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8169" name="Text Box 41"/>
          <p:cNvSpPr txBox="1">
            <a:spLocks noChangeArrowheads="1"/>
          </p:cNvSpPr>
          <p:nvPr/>
        </p:nvSpPr>
        <p:spPr bwMode="auto">
          <a:xfrm>
            <a:off x="5418281" y="1187489"/>
            <a:ext cx="3523679" cy="2916818"/>
          </a:xfrm>
          <a:prstGeom prst="rect">
            <a:avLst/>
          </a:prstGeom>
          <a:solidFill>
            <a:srgbClr val="FFFFFF">
              <a:alpha val="5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marL="376238" indent="-376238"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Resonant charge by </a:t>
            </a:r>
            <a:b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</a:b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circuit ladder.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Cavendish institute in UK, 1932, 800keV.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First nuclear transformation by accelerator</a:t>
            </a:r>
            <a:b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</a:br>
            <a:r>
              <a:rPr lang="ja-JP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H + Li -&gt; 2 He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en-US" altLang="ja-JP" sz="2177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Currently used as </a:t>
            </a:r>
            <a:br>
              <a:rPr lang="en-US" altLang="ja-JP" sz="2177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</a:br>
            <a:r>
              <a:rPr lang="en-US" altLang="ja-JP" sz="2177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initial acceleration.</a:t>
            </a:r>
          </a:p>
        </p:txBody>
      </p:sp>
      <p:pic>
        <p:nvPicPr>
          <p:cNvPr id="48170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08" y="3738601"/>
            <a:ext cx="724320" cy="46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8171" name="AutoShape 43"/>
          <p:cNvCxnSpPr>
            <a:cxnSpLocks noChangeShapeType="1"/>
          </p:cNvCxnSpPr>
          <p:nvPr/>
        </p:nvCxnSpPr>
        <p:spPr bwMode="auto">
          <a:xfrm flipH="1" flipV="1">
            <a:off x="265008" y="3797641"/>
            <a:ext cx="2089440" cy="1658880"/>
          </a:xfrm>
          <a:prstGeom prst="straightConnector1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172" name="AutoShape 44"/>
          <p:cNvCxnSpPr>
            <a:cxnSpLocks noChangeShapeType="1"/>
          </p:cNvCxnSpPr>
          <p:nvPr/>
        </p:nvCxnSpPr>
        <p:spPr bwMode="auto">
          <a:xfrm>
            <a:off x="265008" y="3797641"/>
            <a:ext cx="2090880" cy="1440"/>
          </a:xfrm>
          <a:prstGeom prst="straightConnector1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173" name="AutoShape 45"/>
          <p:cNvCxnSpPr>
            <a:cxnSpLocks noChangeShapeType="1"/>
          </p:cNvCxnSpPr>
          <p:nvPr/>
        </p:nvCxnSpPr>
        <p:spPr bwMode="auto">
          <a:xfrm flipH="1" flipV="1">
            <a:off x="265008" y="2084041"/>
            <a:ext cx="2089440" cy="1713600"/>
          </a:xfrm>
          <a:prstGeom prst="straightConnector1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174" name="AutoShape 46"/>
          <p:cNvCxnSpPr>
            <a:cxnSpLocks noChangeShapeType="1"/>
          </p:cNvCxnSpPr>
          <p:nvPr/>
        </p:nvCxnSpPr>
        <p:spPr bwMode="auto">
          <a:xfrm flipV="1">
            <a:off x="265008" y="2105641"/>
            <a:ext cx="2485440" cy="1440"/>
          </a:xfrm>
          <a:prstGeom prst="straightConnector1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60" y="4194106"/>
            <a:ext cx="3778600" cy="251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5181888" y="4283467"/>
            <a:ext cx="3428640" cy="34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spcBef>
                <a:spcPts val="1020"/>
              </a:spcBef>
            </a:pPr>
            <a:r>
              <a:rPr lang="en-US" altLang="ja-JP" sz="1633" dirty="0">
                <a:solidFill>
                  <a:srgbClr val="FFFF00"/>
                </a:solidFill>
              </a:rPr>
              <a:t>KEK 750keV Cockcroft-Walton</a:t>
            </a:r>
          </a:p>
        </p:txBody>
      </p:sp>
    </p:spTree>
    <p:extLst>
      <p:ext uri="{BB962C8B-B14F-4D97-AF65-F5344CB8AC3E}">
        <p14:creationId xmlns:p14="http://schemas.microsoft.com/office/powerpoint/2010/main" val="3759063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5" dur="500"/>
                                        <p:tgtEl>
                                          <p:spTgt spid="4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9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repeatCount="indefinite" ac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Motion origin="layout" path="M -4.44444 -6 -2.59259 -6 L 0.3573 0.0044">
                                      <p:cBhvr additive="repl">
                                        <p:cTn id="23" dur="1000" fill="hold"/>
                                        <p:tgtEl>
                                          <p:spTgt spid="4816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repeatCount="indefinite" ac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Motion origin="layout" path="M -4.44444 -6 -2.59259 -6 L 0.3573 -0.00162">
                                      <p:cBhvr additive="repl">
                                        <p:cTn id="25" dur="1000" fill="hold"/>
                                        <p:tgtEl>
                                          <p:spTgt spid="4816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98BCA09F-E4F3-4DBE-9643-C1300BF2F763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25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DEADF4F-DC96-2149-82F3-F4A5C6F49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7" y="1680781"/>
            <a:ext cx="4602789" cy="3008359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56481" y="275401"/>
            <a:ext cx="8231040" cy="79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 dirty="0">
                <a:solidFill>
                  <a:srgbClr val="F5009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Energy limitation</a:t>
            </a: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5364088" y="1680781"/>
            <a:ext cx="3523679" cy="3170093"/>
          </a:xfrm>
          <a:prstGeom prst="rect">
            <a:avLst/>
          </a:prstGeom>
          <a:solidFill>
            <a:srgbClr val="FFFFFF">
              <a:alpha val="5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marL="376238" indent="-376238"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Since the acceleration is not repeatable, the energy is determined as the voltage. 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The voltage is limited by discharge. It is ~</a:t>
            </a:r>
            <a:b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</a:b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 10 MV. 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en-US" altLang="ja-JP" sz="2000" dirty="0">
                <a:solidFill>
                  <a:schemeClr val="tx1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The highest energy by DC accelerator is ~10MV. </a:t>
            </a:r>
            <a:endParaRPr lang="en-US" altLang="ja-JP" sz="2177" dirty="0">
              <a:solidFill>
                <a:schemeClr val="tx1"/>
              </a:solidFill>
              <a:latin typeface="Rounded Mgen+ 2p heavy" panose="020B0802020203020207" pitchFamily="50" charset="-128"/>
              <a:ea typeface="Rounded Mgen+ 2p heavy" panose="020B0802020203020207" pitchFamily="50" charset="-128"/>
              <a:cs typeface="Rounded Mgen+ 2p heavy" panose="020B08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7828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5009D"/>
                </a:solidFill>
              </a:rPr>
              <a:t>AC</a:t>
            </a:r>
            <a:r>
              <a:rPr kumimoji="1" lang="ja-JP" altLang="en-US" dirty="0">
                <a:solidFill>
                  <a:srgbClr val="F5009D"/>
                </a:solidFill>
              </a:rPr>
              <a:t>（</a:t>
            </a:r>
            <a:r>
              <a:rPr kumimoji="1" lang="en-US" altLang="ja-JP" dirty="0">
                <a:solidFill>
                  <a:srgbClr val="F5009D"/>
                </a:solidFill>
              </a:rPr>
              <a:t>RF</a:t>
            </a:r>
            <a:r>
              <a:rPr kumimoji="1" lang="ja-JP" altLang="en-US" dirty="0">
                <a:solidFill>
                  <a:srgbClr val="F5009D"/>
                </a:solidFill>
              </a:rPr>
              <a:t>） </a:t>
            </a:r>
            <a:r>
              <a:rPr kumimoji="1" lang="en-US" altLang="ja-JP" dirty="0">
                <a:solidFill>
                  <a:srgbClr val="F5009D"/>
                </a:solidFill>
              </a:rPr>
              <a:t>Accelerator</a:t>
            </a:r>
            <a:endParaRPr kumimoji="1" lang="ja-JP" altLang="en-US" dirty="0">
              <a:solidFill>
                <a:srgbClr val="F5009D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5"/>
          <a:stretch>
            <a:fillRect/>
          </a:stretch>
        </p:blipFill>
        <p:spPr bwMode="auto">
          <a:xfrm>
            <a:off x="168085" y="3845074"/>
            <a:ext cx="8807829" cy="35911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91" y="1844824"/>
            <a:ext cx="14287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558590" y="3479949"/>
            <a:ext cx="158540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r>
              <a:rPr lang="en-US" altLang="ja-JP" sz="2000" dirty="0">
                <a:solidFill>
                  <a:srgbClr val="FFFF00"/>
                </a:solidFill>
                <a:latin typeface="Luxi Serif" pitchFamily="16" charset="0"/>
              </a:rPr>
              <a:t>R. Wideroe</a:t>
            </a:r>
          </a:p>
        </p:txBody>
      </p:sp>
      <p:sp>
        <p:nvSpPr>
          <p:cNvPr id="8" name="コンテンツ プレースホルダー 5"/>
          <p:cNvSpPr>
            <a:spLocks noGrp="1"/>
          </p:cNvSpPr>
          <p:nvPr>
            <p:ph idx="10"/>
          </p:nvPr>
        </p:nvSpPr>
        <p:spPr>
          <a:xfrm>
            <a:off x="323528" y="1106170"/>
            <a:ext cx="6912768" cy="581657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70C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Acceleration by temporary varying field.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70C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Acceleration can be </a:t>
            </a:r>
            <a:r>
              <a:rPr kumimoji="1" lang="en-US" altLang="ja-JP" sz="2400" dirty="0">
                <a:solidFill>
                  <a:srgbClr val="FF000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repeatable.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70C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The energy is </a:t>
            </a:r>
            <a:r>
              <a:rPr kumimoji="1" lang="en-US" altLang="ja-JP" sz="2400" dirty="0">
                <a:solidFill>
                  <a:srgbClr val="FF000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unlimited</a:t>
            </a:r>
            <a:r>
              <a:rPr kumimoji="1" lang="en-US" altLang="ja-JP" sz="2400" dirty="0">
                <a:solidFill>
                  <a:srgbClr val="0070C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in principle.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70C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All high energy accelerators is variations of </a:t>
            </a:r>
            <a:r>
              <a:rPr kumimoji="1" lang="en-US" altLang="ja-JP" sz="2400" dirty="0" err="1">
                <a:solidFill>
                  <a:srgbClr val="0070C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Widroe</a:t>
            </a:r>
            <a:r>
              <a:rPr kumimoji="1" lang="en-US" altLang="ja-JP" sz="2400" dirty="0">
                <a:solidFill>
                  <a:srgbClr val="0070C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accelerator. </a:t>
            </a:r>
            <a:endParaRPr kumimoji="1" lang="ja-JP" altLang="en-US" sz="2400" dirty="0">
              <a:solidFill>
                <a:srgbClr val="0070C0"/>
              </a:solidFill>
              <a:latin typeface="Franklin Gothic Demi Cond" panose="020B0706030402020204" pitchFamily="34" charset="0"/>
              <a:ea typeface="Hiragino Maru Gothic ProN W4" panose="020F0400000000000000" pitchFamily="34" charset="-128"/>
            </a:endParaRPr>
          </a:p>
        </p:txBody>
      </p:sp>
      <p:sp>
        <p:nvSpPr>
          <p:cNvPr id="3" name="楕円 2"/>
          <p:cNvSpPr/>
          <p:nvPr/>
        </p:nvSpPr>
        <p:spPr>
          <a:xfrm>
            <a:off x="323528" y="4797152"/>
            <a:ext cx="216024" cy="216024"/>
          </a:xfrm>
          <a:prstGeom prst="ellipse">
            <a:avLst/>
          </a:prstGeom>
          <a:solidFill>
            <a:srgbClr val="F500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/>
        </p:nvGrpSpPr>
        <p:grpSpPr>
          <a:xfrm>
            <a:off x="2339752" y="4221088"/>
            <a:ext cx="3888432" cy="288032"/>
            <a:chOff x="2339752" y="4221088"/>
            <a:chExt cx="3888432" cy="288032"/>
          </a:xfrm>
        </p:grpSpPr>
        <p:sp>
          <p:nvSpPr>
            <p:cNvPr id="4" name="右矢印 3"/>
            <p:cNvSpPr/>
            <p:nvPr/>
          </p:nvSpPr>
          <p:spPr>
            <a:xfrm>
              <a:off x="2339752" y="4221088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5724128" y="4221088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 flipH="1">
              <a:off x="3779912" y="4221088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2339752" y="4216498"/>
            <a:ext cx="3888432" cy="288032"/>
            <a:chOff x="2339752" y="3403087"/>
            <a:chExt cx="3888432" cy="288032"/>
          </a:xfrm>
        </p:grpSpPr>
        <p:sp>
          <p:nvSpPr>
            <p:cNvPr id="19" name="右矢印 18"/>
            <p:cNvSpPr/>
            <p:nvPr/>
          </p:nvSpPr>
          <p:spPr>
            <a:xfrm rot="10800000">
              <a:off x="2339752" y="3403087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u="sng">
                <a:solidFill>
                  <a:srgbClr val="FF0000"/>
                </a:solidFill>
              </a:endParaRPr>
            </a:p>
          </p:txBody>
        </p:sp>
        <p:sp>
          <p:nvSpPr>
            <p:cNvPr id="20" name="右矢印 19"/>
            <p:cNvSpPr/>
            <p:nvPr/>
          </p:nvSpPr>
          <p:spPr>
            <a:xfrm rot="10800000">
              <a:off x="5724128" y="3403087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u="sng">
                <a:solidFill>
                  <a:srgbClr val="FF0000"/>
                </a:solidFill>
              </a:endParaRPr>
            </a:p>
          </p:txBody>
        </p:sp>
        <p:sp>
          <p:nvSpPr>
            <p:cNvPr id="21" name="右矢印 20"/>
            <p:cNvSpPr/>
            <p:nvPr/>
          </p:nvSpPr>
          <p:spPr>
            <a:xfrm rot="10800000" flipH="1">
              <a:off x="3779912" y="3403087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u="sng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18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5 0.0053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 39"/>
          <p:cNvSpPr/>
          <p:nvPr/>
        </p:nvSpPr>
        <p:spPr>
          <a:xfrm rot="10800000">
            <a:off x="4272708" y="1268717"/>
            <a:ext cx="2520280" cy="2830018"/>
          </a:xfrm>
          <a:prstGeom prst="pie">
            <a:avLst>
              <a:gd name="adj1" fmla="val 533206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円柱 7"/>
          <p:cNvSpPr/>
          <p:nvPr/>
        </p:nvSpPr>
        <p:spPr>
          <a:xfrm rot="16200000">
            <a:off x="3887924" y="3701314"/>
            <a:ext cx="648072" cy="1872208"/>
          </a:xfrm>
          <a:prstGeom prst="can">
            <a:avLst/>
          </a:prstGeom>
          <a:solidFill>
            <a:srgbClr val="E35E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" name="グループ化 48"/>
          <p:cNvGrpSpPr/>
          <p:nvPr/>
        </p:nvGrpSpPr>
        <p:grpSpPr>
          <a:xfrm>
            <a:off x="3923928" y="5343199"/>
            <a:ext cx="576064" cy="576064"/>
            <a:chOff x="3923928" y="6115001"/>
            <a:chExt cx="576064" cy="576064"/>
          </a:xfrm>
        </p:grpSpPr>
        <p:sp>
          <p:nvSpPr>
            <p:cNvPr id="9" name="楕円 8"/>
            <p:cNvSpPr/>
            <p:nvPr/>
          </p:nvSpPr>
          <p:spPr>
            <a:xfrm>
              <a:off x="3923928" y="6115001"/>
              <a:ext cx="576064" cy="576064"/>
            </a:xfrm>
            <a:prstGeom prst="ellipse">
              <a:avLst/>
            </a:prstGeom>
            <a:solidFill>
              <a:srgbClr val="E35E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3992691" y="6250983"/>
              <a:ext cx="438538" cy="304099"/>
            </a:xfrm>
            <a:custGeom>
              <a:avLst/>
              <a:gdLst>
                <a:gd name="connsiteX0" fmla="*/ 0 w 438538"/>
                <a:gd name="connsiteY0" fmla="*/ 197761 h 304099"/>
                <a:gd name="connsiteX1" fmla="*/ 158620 w 438538"/>
                <a:gd name="connsiteY1" fmla="*/ 1818 h 304099"/>
                <a:gd name="connsiteX2" fmla="*/ 317240 w 438538"/>
                <a:gd name="connsiteY2" fmla="*/ 300397 h 304099"/>
                <a:gd name="connsiteX3" fmla="*/ 438538 w 438538"/>
                <a:gd name="connsiteY3" fmla="*/ 141777 h 30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538" h="304099">
                  <a:moveTo>
                    <a:pt x="0" y="197761"/>
                  </a:moveTo>
                  <a:cubicBezTo>
                    <a:pt x="52873" y="91236"/>
                    <a:pt x="105747" y="-15288"/>
                    <a:pt x="158620" y="1818"/>
                  </a:cubicBezTo>
                  <a:cubicBezTo>
                    <a:pt x="211493" y="18924"/>
                    <a:pt x="270587" y="277070"/>
                    <a:pt x="317240" y="300397"/>
                  </a:cubicBezTo>
                  <a:cubicBezTo>
                    <a:pt x="363893" y="323724"/>
                    <a:pt x="401215" y="232750"/>
                    <a:pt x="438538" y="14177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" name="直線コネクタ 11"/>
          <p:cNvCxnSpPr>
            <a:stCxn id="8" idx="2"/>
            <a:endCxn id="9" idx="0"/>
          </p:cNvCxnSpPr>
          <p:nvPr/>
        </p:nvCxnSpPr>
        <p:spPr>
          <a:xfrm>
            <a:off x="4211960" y="4961454"/>
            <a:ext cx="0" cy="38174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endCxn id="8" idx="1"/>
          </p:cNvCxnSpPr>
          <p:nvPr/>
        </p:nvCxnSpPr>
        <p:spPr>
          <a:xfrm>
            <a:off x="2267744" y="4637417"/>
            <a:ext cx="1008112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円柱 14"/>
          <p:cNvSpPr/>
          <p:nvPr/>
        </p:nvSpPr>
        <p:spPr>
          <a:xfrm rot="16200000">
            <a:off x="5890490" y="3681029"/>
            <a:ext cx="648072" cy="1872208"/>
          </a:xfrm>
          <a:prstGeom prst="can">
            <a:avLst/>
          </a:prstGeom>
          <a:solidFill>
            <a:srgbClr val="E35E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>
            <a:stCxn id="15" idx="2"/>
          </p:cNvCxnSpPr>
          <p:nvPr/>
        </p:nvCxnSpPr>
        <p:spPr>
          <a:xfrm>
            <a:off x="6214526" y="4941169"/>
            <a:ext cx="0" cy="69006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15" idx="3"/>
          </p:cNvCxnSpPr>
          <p:nvPr/>
        </p:nvCxnSpPr>
        <p:spPr>
          <a:xfrm>
            <a:off x="7150630" y="4617133"/>
            <a:ext cx="1021770" cy="202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直線コネクタ 29"/>
          <p:cNvCxnSpPr>
            <a:stCxn id="9" idx="6"/>
          </p:cNvCxnSpPr>
          <p:nvPr/>
        </p:nvCxnSpPr>
        <p:spPr>
          <a:xfrm flipV="1">
            <a:off x="4499992" y="5631230"/>
            <a:ext cx="1714534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直方体 32"/>
          <p:cNvSpPr/>
          <p:nvPr/>
        </p:nvSpPr>
        <p:spPr>
          <a:xfrm flipH="1">
            <a:off x="4737516" y="1225349"/>
            <a:ext cx="410548" cy="2952328"/>
          </a:xfrm>
          <a:prstGeom prst="cube">
            <a:avLst>
              <a:gd name="adj" fmla="val 38319"/>
            </a:avLst>
          </a:prstGeom>
          <a:solidFill>
            <a:srgbClr val="E35E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方体 33"/>
          <p:cNvSpPr/>
          <p:nvPr/>
        </p:nvSpPr>
        <p:spPr>
          <a:xfrm flipH="1">
            <a:off x="5278422" y="1267743"/>
            <a:ext cx="410548" cy="2952328"/>
          </a:xfrm>
          <a:prstGeom prst="cube">
            <a:avLst>
              <a:gd name="adj" fmla="val 38319"/>
            </a:avLst>
          </a:prstGeom>
          <a:solidFill>
            <a:srgbClr val="E35E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 35"/>
          <p:cNvSpPr/>
          <p:nvPr/>
        </p:nvSpPr>
        <p:spPr>
          <a:xfrm>
            <a:off x="3477376" y="1225349"/>
            <a:ext cx="2520280" cy="2830018"/>
          </a:xfrm>
          <a:prstGeom prst="pie">
            <a:avLst>
              <a:gd name="adj1" fmla="val 533206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7" name="円 36"/>
          <p:cNvSpPr/>
          <p:nvPr/>
        </p:nvSpPr>
        <p:spPr>
          <a:xfrm>
            <a:off x="3635896" y="1384374"/>
            <a:ext cx="2520280" cy="2830018"/>
          </a:xfrm>
          <a:prstGeom prst="pie">
            <a:avLst>
              <a:gd name="adj1" fmla="val 533206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円 37"/>
          <p:cNvSpPr/>
          <p:nvPr/>
        </p:nvSpPr>
        <p:spPr>
          <a:xfrm rot="10800000">
            <a:off x="4431229" y="1384374"/>
            <a:ext cx="2520280" cy="2830018"/>
          </a:xfrm>
          <a:prstGeom prst="pie">
            <a:avLst>
              <a:gd name="adj1" fmla="val 533206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835588" y="2228422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5009D"/>
                </a:solidFill>
              </a:rPr>
              <a:t>B field</a:t>
            </a:r>
            <a:endParaRPr kumimoji="1" lang="ja-JP" altLang="en-US" sz="3600" dirty="0">
              <a:solidFill>
                <a:srgbClr val="F5009D"/>
              </a:solidFill>
            </a:endParaRPr>
          </a:p>
        </p:txBody>
      </p:sp>
      <p:cxnSp>
        <p:nvCxnSpPr>
          <p:cNvPr id="43" name="直線矢印コネクタ 42"/>
          <p:cNvCxnSpPr/>
          <p:nvPr/>
        </p:nvCxnSpPr>
        <p:spPr>
          <a:xfrm>
            <a:off x="4282391" y="2758835"/>
            <a:ext cx="630213" cy="669779"/>
          </a:xfrm>
          <a:prstGeom prst="straightConnector1">
            <a:avLst/>
          </a:prstGeom>
          <a:ln w="57150">
            <a:solidFill>
              <a:srgbClr val="F500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6128014" y="2742202"/>
            <a:ext cx="630213" cy="669779"/>
          </a:xfrm>
          <a:prstGeom prst="straightConnector1">
            <a:avLst/>
          </a:prstGeom>
          <a:ln w="57150">
            <a:solidFill>
              <a:srgbClr val="F500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>
            <a:cxnSpLocks/>
            <a:stCxn id="33" idx="3"/>
          </p:cNvCxnSpPr>
          <p:nvPr/>
        </p:nvCxnSpPr>
        <p:spPr>
          <a:xfrm>
            <a:off x="5021449" y="4177677"/>
            <a:ext cx="0" cy="14535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>
            <a:cxnSpLocks/>
          </p:cNvCxnSpPr>
          <p:nvPr/>
        </p:nvCxnSpPr>
        <p:spPr>
          <a:xfrm flipH="1">
            <a:off x="5580112" y="4194287"/>
            <a:ext cx="1" cy="14369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楕円 52"/>
          <p:cNvSpPr/>
          <p:nvPr/>
        </p:nvSpPr>
        <p:spPr>
          <a:xfrm>
            <a:off x="4887938" y="2838394"/>
            <a:ext cx="216870" cy="2386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4737516" y="2742202"/>
            <a:ext cx="540906" cy="449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7AF712D-C180-BD4D-9182-FB4C7941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84" y="8374"/>
            <a:ext cx="7524328" cy="1069514"/>
          </a:xfrm>
        </p:spPr>
        <p:txBody>
          <a:bodyPr/>
          <a:lstStyle/>
          <a:p>
            <a:r>
              <a:rPr lang="en-US" altLang="ja-JP" dirty="0">
                <a:solidFill>
                  <a:srgbClr val="F5009D"/>
                </a:solidFill>
              </a:rPr>
              <a:t>Cyclotron</a:t>
            </a:r>
            <a:endParaRPr lang="ja-JP" altLang="en-US">
              <a:solidFill>
                <a:srgbClr val="F5009D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B89B0B4-5339-5240-9E77-77926ABB5194}"/>
              </a:ext>
            </a:extLst>
          </p:cNvPr>
          <p:cNvSpPr txBox="1"/>
          <p:nvPr/>
        </p:nvSpPr>
        <p:spPr>
          <a:xfrm>
            <a:off x="2038485" y="6011265"/>
            <a:ext cx="6479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Energy is limited by the synchronous condition. </a:t>
            </a:r>
            <a:endParaRPr kumimoji="1" lang="ja-JP" altLang="en-US" sz="24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1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81481E-6 L 0.11667 -4.8148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00023 C 0.00313 -0.00046 0.00625 -0.00116 0.00938 -0.00139 C 0.04705 -0.00347 0.03872 0.01088 0.04757 -0.00671 C 0.04723 -0.01296 0.04948 -0.03333 0.04237 -0.03981 C 0.03646 -0.04514 0.04219 -0.04051 0.03612 -0.04398 C 0.03473 -0.04468 0.03351 -0.04583 0.03212 -0.04676 C 0.03004 -0.04769 0.02587 -0.04931 0.02587 -0.04907 C 0.01962 -0.04884 0.01355 -0.04884 0.0073 -0.04792 C 0.00296 -0.04745 0.00469 -0.04583 0.00105 -0.04259 C 0.00018 -0.04167 -0.00104 -0.04167 -0.00191 -0.0412 C -0.00746 -0.03634 -0.00312 -0.04097 -0.00816 -0.03287 C -0.01406 -0.02361 -0.00885 -0.0338 -0.01336 -0.02454 C -0.01371 -0.02292 -0.01388 -0.02106 -0.01441 -0.01921 C -0.01493 -0.01644 -0.01649 -0.01088 -0.01649 -0.01065 C -0.01614 -0.00532 -0.01649 0.00023 -0.01545 0.00556 C -0.0151 0.00741 -0.01354 0.00856 -0.01232 0.00972 C -0.00972 0.01204 -0.00659 0.01296 -0.00399 0.01528 C -0.00156 0.01759 0.00018 0.01921 0.00313 0.02083 C 0.00452 0.0213 0.00591 0.02153 0.0073 0.02199 C 0.00868 0.02292 0.0099 0.02431 0.01146 0.02477 C 0.01945 0.02847 0.03247 0.02523 0.0382 0.02477 C 0.03959 0.02431 0.04098 0.02431 0.04237 0.02338 C 0.04341 0.02292 0.04445 0.02176 0.04549 0.02083 C 0.05625 0.01042 0.04375 0.02245 0.05261 0.0125 C 0.05365 0.01134 0.05469 0.01065 0.05573 0.00972 C 0.05643 0.00787 0.0573 0.00625 0.05782 0.00417 C 0.05834 0.00255 0.05816 0.00046 0.05886 -0.00139 C 0.0599 -0.00417 0.06303 -0.00949 0.06303 -0.00926 C 0.06337 -0.01273 0.06372 -0.01597 0.06407 -0.01921 C 0.06424 -0.02199 0.06511 -0.02454 0.06511 -0.02731 C 0.06511 -0.03519 0.06493 -0.04306 0.06407 -0.05069 C 0.06355 -0.05509 0.05712 -0.05926 0.05573 -0.06042 C 0.05243 -0.06343 0.05174 -0.06435 0.04757 -0.06597 C 0.04549 -0.06667 0.04341 -0.06667 0.04132 -0.06736 C 0.03993 -0.06759 0.03855 -0.06829 0.03716 -0.06875 C 0.03368 -0.06968 0.02726 -0.07083 0.02379 -0.0713 C 0.00973 -0.07083 -0.00434 -0.07083 -0.01857 -0.07014 C -0.02291 -0.06968 -0.02257 -0.06782 -0.02673 -0.06597 C -0.02847 -0.06528 -0.0302 -0.06505 -0.03194 -0.06458 C -0.03333 -0.06412 -0.03472 -0.06366 -0.03593 -0.06319 C -0.03697 -0.06227 -0.03802 -0.06111 -0.03906 -0.06042 C -0.04444 -0.05741 -0.04757 -0.05648 -0.0526 -0.05486 C -0.05572 -0.05208 -0.05607 -0.05208 -0.05868 -0.04792 C -0.05989 -0.0463 -0.06076 -0.04444 -0.0618 -0.04259 C -0.0625 -0.0412 -0.06302 -0.03958 -0.06388 -0.03843 C -0.06614 -0.03495 -0.06927 -0.03264 -0.071 -0.0287 C -0.07309 -0.02454 -0.07361 -0.02407 -0.07517 -0.01921 C -0.07569 -0.01782 -0.07586 -0.01644 -0.07621 -0.01505 C -0.07586 -0.00394 -0.07586 0.00694 -0.07517 0.01806 C -0.07517 0.01944 -0.07465 0.02083 -0.07413 0.02199 C -0.07361 0.02361 -0.07291 0.025 -0.07204 0.02616 C -0.07118 0.02731 -0.06996 0.02801 -0.06909 0.02894 C -0.06788 0.03032 -0.06718 0.03218 -0.06597 0.0331 C -0.06475 0.03403 -0.06319 0.03403 -0.0618 0.03449 C -0.06076 0.03495 -0.05972 0.03542 -0.05868 0.03588 C -0.05763 0.03681 -0.05677 0.03796 -0.05555 0.03866 C -0.04704 0.04421 -0.05364 0.03912 -0.04739 0.04282 C -0.046 0.04352 -0.04461 0.04491 -0.04322 0.04537 C -0.04149 0.0463 -0.03975 0.0463 -0.03802 0.04676 C -0.02569 0.05046 -0.04444 0.0456 -0.02777 0.04954 C -0.02604 0.05 -0.0243 0.05069 -0.02257 0.05093 C -0.01718 0.05208 -0.01163 0.05278 -0.00607 0.0537 L 0.06407 0.05231 C 0.06615 0.05231 0.06962 0.04884 0.07118 0.04815 C 0.07327 0.04745 0.07535 0.04722 0.07743 0.04676 C 0.07882 0.04583 0.08021 0.04514 0.0816 0.04421 C 0.08264 0.04329 0.08351 0.04213 0.08455 0.04144 C 0.08559 0.04074 0.08664 0.04051 0.08768 0.04005 C 0.08993 0.03704 0.09098 0.03495 0.09393 0.0331 C 0.0948 0.03241 0.09601 0.03218 0.09705 0.03171 C 0.09844 0.03032 0.1 0.0294 0.10105 0.02755 C 0.10174 0.02639 0.10174 0.02477 0.10209 0.02338 C 0.10278 0.02199 0.10348 0.02083 0.10417 0.01944 C 0.10452 0.01806 0.10469 0.01644 0.10521 0.01528 C 0.10608 0.01319 0.10764 0.01181 0.10834 0.00972 C 0.10903 0.00764 0.10903 0.00509 0.10938 0.00278 C 0.10973 0.00093 0.11007 -0.00093 0.11042 -0.00255 C 0.11007 -0.01319 0.11025 -0.02384 0.10938 -0.03426 C 0.10903 -0.03866 0.10452 -0.05093 0.10313 -0.05347 C 0.10122 -0.05741 0.09792 -0.06458 0.09497 -0.06597 C 0.09393 -0.06644 0.09289 -0.06667 0.09184 -0.06736 C 0.0908 -0.06806 0.08993 -0.06944 0.08872 -0.07014 C 0.08681 -0.0713 0.08438 -0.0713 0.08264 -0.07269 C 0.07917 -0.07546 0.07605 -0.0794 0.07223 -0.08102 C 0.07014 -0.08194 0.06789 -0.08218 0.06615 -0.0838 C 0.06511 -0.08472 0.06407 -0.08588 0.06303 -0.08657 C 0.06129 -0.08727 0.05955 -0.08727 0.05782 -0.08796 C 0.05678 -0.08819 0.05573 -0.08866 0.05469 -0.08935 C 0.05226 -0.09051 0.04584 -0.09421 0.04341 -0.09468 C 0.02448 -0.09861 0.03455 -0.09722 0.01355 -0.09884 L -0.02986 -0.09745 C -0.03159 -0.09745 -0.03333 -0.09699 -0.03507 -0.09606 C -0.06493 -0.08079 -0.03298 -0.09514 -0.04635 -0.08935 C -0.04739 -0.08843 -0.04843 -0.08773 -0.04947 -0.08657 C -0.05156 -0.08403 -0.05312 -0.08032 -0.05555 -0.07824 L -0.05868 -0.07546 C -0.05937 -0.07407 -0.05989 -0.07269 -0.06076 -0.0713 C -0.06163 -0.06991 -0.06302 -0.06875 -0.06388 -0.06736 C -0.06857 -0.05833 -0.06284 -0.06435 -0.06909 -0.05903 C -0.06979 -0.05718 -0.07048 -0.05532 -0.071 -0.05347 C -0.07187 -0.05139 -0.07222 -0.04884 -0.07309 -0.04676 C -0.0743 -0.04375 -0.07621 -0.04144 -0.07725 -0.03843 L -0.07934 -0.03287 C -0.07968 -0.03056 -0.07986 -0.02824 -0.08038 -0.02593 C -0.0809 -0.02361 -0.08177 -0.02153 -0.08246 -0.01921 C -0.08281 -0.01782 -0.08316 -0.01644 -0.0835 -0.01505 C -0.08402 -0.01273 -0.08489 -0.01042 -0.08559 -0.0081 C -0.08524 0.00417 -0.08559 0.01667 -0.08454 0.02894 C -0.0842 0.03125 -0.08229 0.03264 -0.08142 0.03449 C -0.07864 0.03981 -0.07829 0.04306 -0.07413 0.04537 C -0.07222 0.04676 -0.06805 0.04815 -0.06805 0.04838 C -0.06458 0.05255 -0.06527 0.05278 -0.06076 0.05509 C -0.05868 0.05625 -0.05451 0.05787 -0.05451 0.0581 C -0.05347 0.0588 -0.0526 0.05995 -0.05156 0.06065 C -0.04895 0.06227 -0.04583 0.0625 -0.04322 0.06343 C -0.04114 0.06412 -0.03923 0.06551 -0.03697 0.0662 C -0.03576 0.06667 -0.03437 0.06713 -0.03298 0.06759 C -0.03125 0.06806 -0.02951 0.06829 -0.02777 0.06875 C -0.02257 0.0706 -0.02638 0.07014 -0.02048 0.07292 C -0.01753 0.07454 -0.0118 0.07523 -0.0092 0.07569 C 0.02049 0.08889 -0.00451 0.07824 0.07848 0.07569 C 0.07952 0.07569 0.08056 0.07477 0.0816 0.07431 C 0.08646 0.07245 0.08698 0.07269 0.09289 0.07153 C 0.10539 0.06319 0.08993 0.07384 0.10018 0.0662 C 0.10139 0.06505 0.10278 0.06435 0.10417 0.06343 C 0.10625 0.05972 0.1073 0.0544 0.11042 0.05231 C 0.11476 0.04954 0.1158 0.04907 0.11962 0.04421 C 0.12118 0.04213 0.1224 0.03958 0.12379 0.03727 C 0.12414 0.03588 0.12448 0.03449 0.12483 0.0331 C 0.12518 0.03125 0.12553 0.0294 0.12587 0.02755 C 0.12657 0.02477 0.12796 0.01944 0.12796 0.01968 C 0.12761 -0.00093 0.12761 -0.02106 0.12691 -0.0412 C 0.12691 -0.04259 0.12622 -0.04398 0.12587 -0.04537 C 0.12553 -0.04699 0.12535 -0.04907 0.12483 -0.05069 C 0.12431 -0.05231 0.12344 -0.05347 0.12275 -0.05486 C 0.12084 -0.0625 0.12275 -0.05625 0.11858 -0.06597 C 0.11789 -0.06759 0.11754 -0.06968 0.11667 -0.0713 C 0.1158 -0.07292 0.11441 -0.07407 0.11355 -0.07546 C 0.11268 -0.07685 0.11233 -0.07847 0.11146 -0.07963 C 0.10834 -0.0838 0.10782 -0.08356 0.10417 -0.08519 C 0.09653 -0.09213 0.10625 -0.08403 0.09705 -0.08935 C 0.09584 -0.09005 0.09497 -0.0912 0.09393 -0.09213 C 0.07761 -0.10417 0.09671 -0.08958 0.08264 -0.09884 C 0.08143 -0.09954 0.08073 -0.10116 0.07952 -0.10162 C 0.07639 -0.10278 0.07327 -0.10255 0.07014 -0.10301 C 0.06841 -0.10394 0.06667 -0.10486 0.06511 -0.10579 C 0.06355 -0.10671 0.06233 -0.10787 0.06094 -0.10856 C 0.05886 -0.10926 0.05678 -0.10949 0.05469 -0.10995 C 0.04532 -0.11505 0.05348 -0.11134 0.03924 -0.11412 C 0.03785 -0.11435 0.03646 -0.11505 0.03507 -0.11551 C 0.03178 -0.11597 0.0283 -0.11644 0.02483 -0.11667 C 0.00105 -0.11644 -0.02257 -0.11667 -0.04635 -0.11551 C -0.04826 -0.11528 -0.04965 -0.11319 -0.05156 -0.11273 C -0.05347 -0.11204 -0.05555 -0.11181 -0.05763 -0.11134 C -0.06302 -0.10903 -0.06822 -0.10671 -0.07309 -0.10301 C -0.07795 -0.09931 -0.07465 -0.10139 -0.07934 -0.09606 C -0.0802 -0.09514 -0.08142 -0.09421 -0.08246 -0.09352 C -0.0842 -0.0919 -0.08576 -0.09051 -0.0875 -0.08935 C -0.08958 -0.08773 -0.09184 -0.08681 -0.09375 -0.08519 C -0.09531 -0.08403 -0.09652 -0.08241 -0.09791 -0.08102 C -0.09861 -0.07963 -0.09913 -0.07801 -0.1 -0.07685 C -0.10086 -0.07569 -0.10225 -0.07546 -0.10312 -0.07407 C -0.10468 -0.07153 -0.10885 -0.06227 -0.11024 -0.05903 C -0.11093 -0.05509 -0.11128 -0.05301 -0.11232 -0.04931 C -0.11371 -0.04491 -0.11527 -0.04028 -0.11649 -0.03565 C -0.11684 -0.03426 -0.11718 -0.03287 -0.11753 -0.03148 C -0.11788 -0.02963 -0.11805 -0.02778 -0.11857 -0.02593 C -0.11909 -0.02407 -0.11996 -0.02245 -0.12066 -0.0206 C -0.12031 -0.00347 -0.12013 0.01343 -0.11961 0.03032 C -0.11944 0.03171 -0.11892 0.0331 -0.11857 0.03449 C -0.11666 0.04051 -0.11666 0.03912 -0.11441 0.04421 C -0.11336 0.0463 -0.1125 0.04884 -0.11128 0.05093 C -0.10937 0.05486 -0.10572 0.06019 -0.10312 0.06343 C -0.1 0.06667 -0.09757 0.0713 -0.09375 0.07292 C -0.0927 0.07338 -0.09166 0.07361 -0.09062 0.07431 C -0.08541 0.07778 -0.08628 0.07847 -0.08142 0.08125 C -0.07934 0.08241 -0.07725 0.0831 -0.07517 0.08403 C -0.06024 0.0912 -0.08194 0.08171 -0.06284 0.08958 C -0.06076 0.09028 -0.05868 0.09167 -0.05659 0.09213 C -0.05434 0.09306 -0.05191 0.09306 -0.04947 0.09352 C -0.04739 0.09444 -0.04548 0.09606 -0.04322 0.0963 C -0.03732 0.09699 -0.02777 0.09792 -0.02152 0.09907 C -0.01979 0.09954 -0.01822 0.1 -0.01649 0.10046 C 0.00799 0.1 0.03247 0.10023 0.05678 0.09907 C 0.06164 0.09884 0.07118 0.0963 0.07118 0.09653 C 0.07223 0.09583 0.07327 0.09537 0.07431 0.09491 C 0.07587 0.09444 0.07987 0.09329 0.0816 0.09213 C 0.08264 0.09144 0.08351 0.09028 0.08455 0.08958 C 0.08594 0.08843 0.0875 0.08773 0.08872 0.08681 C 0.0908 0.08495 0.09271 0.08287 0.09497 0.08125 C 0.1 0.07755 0.09931 0.07917 0.10417 0.07708 C 0.11146 0.07384 0.1073 0.07523 0.11355 0.07153 C 0.11459 0.07106 0.11563 0.0706 0.11667 0.07014 C 0.11997 0.0669 0.12188 0.06574 0.12379 0.06065 C 0.12448 0.0588 0.12414 0.05671 0.12483 0.05509 C 0.12587 0.05301 0.12761 0.05162 0.129 0.04954 C 0.1382 0.03542 0.12639 0.05162 0.13507 0.04005 C 0.14132 0.01968 0.13351 0.04491 0.13924 0.02755 C 0.14011 0.02523 0.14063 0.02315 0.14132 0.02083 C 0.14167 0.01944 0.14184 0.01782 0.14237 0.01667 C 0.14289 0.01505 0.14375 0.01389 0.14445 0.0125 C 0.14636 -0.00069 0.14393 0.01088 0.14757 0.00139 C 0.14809 0.00023 0.14827 -0.00116 0.14862 -0.00255 C 0.14914 -0.00579 0.14966 -0.00926 0.1507 -0.01227 C 0.15313 -0.01968 0.15313 -0.01921 0.15573 -0.02454 C 0.15608 -0.02639 0.15625 -0.02847 0.15678 -0.03009 C 0.1573 -0.03218 0.15834 -0.0338 0.15886 -0.03565 C 0.15938 -0.03704 0.15955 -0.03843 0.1599 -0.03981 C 0.15955 -0.05579 0.15955 -0.07199 0.15886 -0.08796 C 0.15886 -0.08981 0.15834 -0.09167 0.15782 -0.09352 C 0.15261 -0.11644 0.15695 -0.09769 0.15261 -0.11134 C 0.15018 -0.11898 0.15348 -0.11181 0.14966 -0.12083 C 0.14896 -0.12245 0.14844 -0.12384 0.14757 -0.125 C 0.13351 -0.1419 0.1441 -0.1294 0.13612 -0.13472 C 0.13507 -0.13542 0.13421 -0.13657 0.13316 -0.1375 C 0.13143 -0.13889 0.12969 -0.14028 0.12796 -0.14144 C 0.12691 -0.14213 0.12587 -0.14236 0.12483 -0.14282 C 0.12379 -0.14375 0.12292 -0.14491 0.12171 -0.1456 C 0.12084 -0.1463 0.11962 -0.14653 0.11858 -0.14699 C 0.11719 -0.14792 0.11598 -0.14907 0.11459 -0.14977 C 0.11355 -0.15046 0.1125 -0.15046 0.11146 -0.15116 C 0.10174 -0.15694 0.10903 -0.1544 0.09914 -0.15671 C 0.09636 -0.15856 0.09341 -0.15995 0.0908 -0.16227 C 0.08976 -0.16296 0.08889 -0.16435 0.08768 -0.16481 C 0.08594 -0.16574 0.07639 -0.16736 0.07535 -0.16759 C 0.07292 -0.16875 0.06789 -0.1713 0.06511 -0.17176 C 0.06198 -0.17245 0.05886 -0.17245 0.05573 -0.17315 C 0.02848 -0.17917 0.05209 -0.17616 0.02587 -0.1787 C 0.01928 -0.18032 0.00573 -0.18403 0.00209 -0.18426 C -0.01579 -0.18449 -0.03368 -0.18241 -0.05156 -0.18148 C -0.05486 -0.18056 -0.05833 -0.17986 -0.0618 -0.1787 C -0.06371 -0.17801 -0.071 -0.17454 -0.07309 -0.17315 C -0.07638 -0.17106 -0.07708 -0.16875 -0.08038 -0.1662 C -0.08125 -0.16551 -0.08246 -0.16528 -0.0835 -0.16481 C -0.08611 -0.16134 -0.08732 -0.15926 -0.09062 -0.15671 C -0.0927 -0.15509 -0.09496 -0.15417 -0.09687 -0.15255 C -0.09826 -0.15139 -0.09965 -0.14977 -0.10104 -0.14838 C -0.10451 -0.14514 -0.10416 -0.1463 -0.10711 -0.14144 C -0.10833 -0.13981 -0.1092 -0.13773 -0.11024 -0.13611 C -0.11336 -0.13148 -0.11701 -0.1287 -0.11857 -0.12222 C -0.121 -0.1125 -0.1177 -0.12454 -0.12152 -0.11273 C -0.12204 -0.11134 -0.12222 -0.10995 -0.12257 -0.10856 C -0.12413 -0.1037 -0.12465 -0.10301 -0.12673 -0.09884 C -0.12725 -0.0963 -0.12795 -0.0919 -0.12882 -0.08935 C -0.13125 -0.08194 -0.13125 -0.08218 -0.13402 -0.07685 C -0.13454 -0.07407 -0.13524 -0.07014 -0.13611 -0.06736 C -0.13663 -0.06551 -0.1375 -0.06366 -0.13802 -0.06181 C -0.14114 -0.04097 -0.13732 -0.0669 -0.1401 -0.04931 C -0.14062 -0.04722 -0.14079 -0.04491 -0.14114 -0.04259 C -0.14149 -0.0412 -0.14201 -0.03981 -0.14218 -0.03843 C -0.14305 -0.03472 -0.14427 -0.02731 -0.14427 -0.02708 C -0.14392 -0.01736 -0.14409 -0.00718 -0.14322 0.00278 C -0.14305 0.0044 -0.14166 0.00532 -0.14114 0.00694 C -0.14062 0.00926 -0.14062 0.01157 -0.1401 0.01389 C -0.13958 0.01667 -0.13871 0.01944 -0.13802 0.02199 C -0.13784 0.02338 -0.13767 0.025 -0.13715 0.02616 C -0.13611 0.02847 -0.13489 0.03079 -0.13402 0.0331 C -0.13316 0.03495 -0.13281 0.03681 -0.13194 0.03866 C -0.13107 0.04051 -0.12986 0.04213 -0.12882 0.04421 C -0.12777 0.0463 -0.12708 0.04884 -0.12569 0.05093 C -0.12395 0.05394 -0.12152 0.05648 -0.11961 0.05926 C -0.11822 0.06111 -0.11701 0.06319 -0.11545 0.06481 C -0.11336 0.06667 -0.11128 0.06829 -0.1092 0.07014 C -0.10399 0.07546 -0.10677 0.07384 -0.10104 0.07569 C -0.09218 0.08356 -0.10329 0.07407 -0.09479 0.07986 C -0.09375 0.08056 -0.09288 0.08194 -0.09166 0.08264 C -0.08871 0.08426 -0.08559 0.08542 -0.08246 0.08681 C -0.08142 0.08727 -0.08038 0.08773 -0.07934 0.08819 C -0.07638 0.08912 -0.07031 0.09097 -0.06805 0.09213 C -0.06579 0.09329 -0.06388 0.09514 -0.0618 0.0963 C -0.06076 0.09699 -0.05972 0.09699 -0.05868 0.09769 C -0.05763 0.09838 -0.05677 0.1 -0.05555 0.10046 C -0.05399 0.10139 -0.05225 0.10139 -0.05052 0.10185 C -0.04305 0.10671 -0.04878 0.1037 -0.03697 0.10602 C -0.03524 0.10625 -0.03368 0.10694 -0.03194 0.10741 C -0.03159 0.10741 -0.01267 0.11111 -0.0092 0.11157 C -0.00295 0.11204 0.00313 0.1125 0.00938 0.11296 L 0.07743 0.11019 C 0.07969 0.10995 0.0823 0.1081 0.08455 0.10741 C 0.08629 0.10671 0.08803 0.10648 0.08976 0.10602 C 0.09115 0.10556 0.09254 0.10509 0.09393 0.10463 C 0.10105 0.10255 0.10365 0.10301 0.10938 0.09907 C 0.11042 0.09838 0.11129 0.09699 0.1125 0.0963 C 0.11875 0.09213 0.11216 0.09954 0.12066 0.09074 C 0.12743 0.08403 0.12066 0.08958 0.12587 0.08264 C 0.13681 0.06806 0.12292 0.09005 0.13421 0.07292 C 0.13525 0.0713 0.13594 0.06921 0.13716 0.06759 C 0.13803 0.0662 0.13941 0.06597 0.14028 0.06481 C 0.14254 0.06134 0.14462 0.05764 0.14653 0.0537 C 0.14723 0.05231 0.14792 0.05116 0.14862 0.04954 C 0.14896 0.04838 0.14914 0.04676 0.14966 0.04537 C 0.15053 0.04352 0.15174 0.0419 0.15261 0.04005 C 0.15348 0.03819 0.154 0.03634 0.15469 0.03449 C 0.15573 0.03218 0.15695 0.03009 0.15782 0.02755 C 0.15834 0.02639 0.15851 0.02477 0.15886 0.02338 C 0.15955 0.02106 0.16025 0.01898 0.16094 0.01667 C 0.16164 0.01389 0.16233 0.01111 0.16303 0.00833 L 0.16407 0.00417 C 0.16459 -0.00185 0.16615 -0.01667 0.16615 -0.02199 C 0.16615 -0.04537 0.16598 -0.06875 0.16511 -0.09213 C 0.16493 -0.09491 0.16372 -0.09745 0.16303 -0.10023 L 0.16094 -0.10856 C 0.16059 -0.10995 0.16025 -0.11134 0.1599 -0.11273 C 0.15955 -0.11458 0.15973 -0.11667 0.15886 -0.11806 C 0.15816 -0.11944 0.15678 -0.11991 0.15573 -0.12083 C 0.15035 -0.13542 0.15903 -0.11389 0.14653 -0.13611 C 0.14063 -0.1463 0.14653 -0.13681 0.1382 -0.14699 C 0.13507 -0.15093 0.13212 -0.15671 0.12796 -0.15949 C 0.11632 -0.16713 0.13577 -0.15208 0.12066 -0.16343 C 0.11962 -0.16435 0.11875 -0.16551 0.11771 -0.1662 C 0.11563 -0.16782 0.11077 -0.17199 0.10834 -0.17315 C 0.10695 -0.17384 0.10556 -0.17407 0.10417 -0.17454 C 0.10313 -0.175 0.10209 -0.17546 0.10105 -0.17593 C 0.10018 -0.17685 0.09914 -0.17801 0.09809 -0.1787 C 0.09358 -0.18171 0.09254 -0.18148 0.08768 -0.18287 C 0.08421 -0.18519 0.08125 -0.18866 0.07743 -0.18958 C 0.0757 -0.19005 0.07396 -0.19051 0.07223 -0.19097 C 0.07084 -0.19144 0.06945 -0.19213 0.06806 -0.19236 C 0.06476 -0.19329 0.05782 -0.19514 0.05782 -0.19491 C 0.05539 -0.19653 0.05313 -0.19815 0.05053 -0.19931 C 0.04896 -0.2 0.04723 -0.20023 0.04549 -0.20069 C 0.0441 -0.20116 0.04271 -0.20139 0.04132 -0.20208 C 0.03959 -0.20278 0.03803 -0.20417 0.03612 -0.20486 C 0.03421 -0.20556 0.03212 -0.20579 0.03004 -0.20625 C 0.02726 -0.20671 0.02448 -0.20694 0.02171 -0.20764 L 0.01459 -0.2088 C -0.00138 -0.20856 -0.01718 -0.2088 -0.03298 -0.20764 C -0.0342 -0.20741 -0.03993 -0.20417 -0.04218 -0.20347 C -0.05503 -0.19907 -0.03906 -0.20463 -0.04947 -0.20069 C -0.05399 -0.19884 -0.0526 -0.2 -0.05659 -0.19792 C -0.05833 -0.19699 -0.06007 -0.19606 -0.0618 -0.19514 C -0.06545 -0.19329 -0.06614 -0.19375 -0.06996 -0.19097 C -0.07118 -0.19028 -0.07204 -0.18912 -0.07309 -0.18819 C -0.07482 -0.18727 -0.07656 -0.18657 -0.07829 -0.18565 C -0.07934 -0.18472 -0.08038 -0.18356 -0.08142 -0.18287 C -0.08281 -0.18171 -0.0842 -0.18102 -0.08559 -0.18009 C -0.09409 -0.16875 -0.08211 -0.18356 -0.09375 -0.17315 C -0.09531 -0.17176 -0.09635 -0.16921 -0.09791 -0.16759 C -0.09982 -0.16551 -0.10208 -0.16389 -0.10399 -0.16227 C -0.10503 -0.16134 -0.10625 -0.16065 -0.10711 -0.15949 C -0.11111 -0.15417 -0.10902 -0.15625 -0.11336 -0.15255 C -0.11441 -0.15069 -0.11527 -0.14884 -0.11649 -0.14699 C -0.11736 -0.1456 -0.11875 -0.14444 -0.11961 -0.14282 C -0.12569 -0.13056 -0.11458 -0.14769 -0.12257 -0.13472 C -0.12934 -0.12407 -0.12274 -0.13657 -0.12777 -0.12639 C -0.12812 -0.12454 -0.12812 -0.12245 -0.12882 -0.12083 C -0.13125 -0.11505 -0.13559 -0.11065 -0.13715 -0.1044 C -0.13975 -0.09398 -0.13784 -0.09838 -0.14218 -0.09074 C -0.14253 -0.08889 -0.1427 -0.08704 -0.14322 -0.08519 C -0.14444 -0.08056 -0.14652 -0.07616 -0.14739 -0.0713 C -0.14895 -0.06319 -0.14826 -0.06782 -0.14947 -0.05764 C -0.14895 -0.03171 -0.15225 -0.01134 -0.14739 0.01111 C -0.14704 0.0125 -0.1467 0.01389 -0.14635 0.01528 C -0.146 0.01713 -0.14583 0.01898 -0.14531 0.02083 C -0.14479 0.02222 -0.14375 0.02338 -0.14322 0.02477 C -0.13611 0.04375 -0.15156 0.00787 -0.13906 0.03449 C -0.13836 0.03611 -0.13784 0.03819 -0.13715 0.04005 C -0.13524 0.04444 -0.13472 0.04444 -0.13194 0.04815 C -0.12951 0.05764 -0.13281 0.0463 -0.12777 0.05787 C -0.12725 0.05903 -0.12743 0.06088 -0.12673 0.06204 C -0.12465 0.06551 -0.12187 0.06829 -0.11961 0.07153 C -0.11857 0.07292 -0.11736 0.07407 -0.11649 0.07569 C -0.11232 0.0831 -0.11475 0.07986 -0.1092 0.08542 C -0.10538 0.09282 -0.1092 0.08657 -0.10399 0.09213 C -0.10295 0.09352 -0.10225 0.09537 -0.10104 0.0963 C -0.09843 0.09861 -0.09513 0.09931 -0.0927 0.10185 C -0.08281 0.11181 -0.0934 0.10208 -0.08559 0.10741 C -0.08437 0.1081 -0.0835 0.10949 -0.08246 0.11019 C -0.08107 0.11088 -0.07968 0.11088 -0.07829 0.11157 C -0.07725 0.11181 -0.07621 0.1125 -0.07517 0.11296 C -0.07413 0.11366 -0.07326 0.11505 -0.07204 0.11551 C -0.06649 0.11829 -0.06406 0.11806 -0.05868 0.11968 C -0.05763 0.12014 -0.05659 0.12083 -0.05555 0.12106 C -0.05156 0.12245 -0.04739 0.12384 -0.04322 0.12523 C -0.04184 0.12569 -0.04045 0.12616 -0.03906 0.12662 L -0.03402 0.12801 C -0.02708 0.13403 -0.03246 0.13032 -0.01753 0.13218 C -0.01441 0.13241 -0.01128 0.13287 -0.00816 0.13356 C -0.00468 0.13426 -0.00138 0.13611 0.00209 0.13634 C 0.03073 0.1375 0.05921 0.13704 0.08768 0.1375 C 0.09705 0.13796 0.10625 0.13773 0.11563 0.13889 C 0.11737 0.13912 0.11893 0.1412 0.12066 0.14167 C 0.12414 0.14259 0.12761 0.14259 0.13108 0.14306 C 0.13282 0.14352 0.13438 0.14421 0.13612 0.14444 C 0.14688 0.1456 0.15747 0.1463 0.16823 0.14722 C 0.17414 0.14977 0.17153 0.14907 0.1816 0.15 C 0.18837 0.15069 0.19532 0.15093 0.20226 0.15139 C 0.2073 0.15278 0.2099 0.15347 0.21563 0.15417 C 0.23282 0.15579 0.25 0.15787 0.26719 0.15833 L 0.33941 0.15972 L 0.33941 0.15995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2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  <p:bldP spid="15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1" grpId="0"/>
      <p:bldP spid="53" grpId="0" animBg="1"/>
      <p:bldP spid="55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414789" y="339545"/>
            <a:ext cx="5431680" cy="611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735" rIns="0" bIns="0"/>
          <a:lstStyle>
            <a:lvl1pPr marL="501650" indent="-501650"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Invented by </a:t>
            </a:r>
            <a:r>
              <a:rPr lang="en-US" altLang="ja-JP" dirty="0" err="1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E.O.Lorence</a:t>
            </a: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1931 at Berkeley, California.</a:t>
            </a:r>
            <a:endParaRPr lang="en-US" altLang="ja-JP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Particle is circulated in magnetic </a:t>
            </a:r>
            <a:b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field with radius r, </a:t>
            </a:r>
          </a:p>
          <a:p>
            <a:pPr marL="456487">
              <a:lnSpc>
                <a:spcPct val="96000"/>
              </a:lnSpc>
              <a:spcAft>
                <a:spcPts val="1282"/>
              </a:spcAft>
            </a:pPr>
            <a:endParaRPr lang="en-US" altLang="ja-JP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The revolution period is constant for </a:t>
            </a:r>
            <a:r>
              <a:rPr lang="en-US" altLang="ja-JP" dirty="0">
                <a:solidFill>
                  <a:srgbClr val="000000"/>
                </a:solidFill>
                <a:latin typeface="Symbol" panose="05050102010706020507" pitchFamily="18" charset="2"/>
                <a:ea typeface="メイリオ" panose="020B0604030504040204" pitchFamily="50" charset="-128"/>
                <a:cs typeface="Arial" panose="020B0604020202020204" pitchFamily="34" charset="0"/>
              </a:rPr>
              <a:t>g</a:t>
            </a: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~1.</a:t>
            </a:r>
            <a:b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</a:br>
            <a:endParaRPr lang="en-US" altLang="ja-JP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The particle is repeatedly </a:t>
            </a:r>
            <a:b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accelerated between the gap of </a:t>
            </a:r>
            <a:b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“Dee” electrodes with a constant </a:t>
            </a:r>
            <a:b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frequency voltage.  </a:t>
            </a: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The radius is increased, and the </a:t>
            </a:r>
            <a:b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particle is extracted. 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endParaRPr lang="en-US" altLang="ja-JP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1417510" y="5949280"/>
            <a:ext cx="649440" cy="646560"/>
          </a:xfrm>
          <a:prstGeom prst="ellipse">
            <a:avLst/>
          </a:prstGeom>
          <a:solidFill>
            <a:srgbClr val="FFFFFF"/>
          </a:solidFill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H="1">
            <a:off x="2065510" y="6273280"/>
            <a:ext cx="28944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grpSp>
        <p:nvGrpSpPr>
          <p:cNvPr id="53253" name="Group 5"/>
          <p:cNvGrpSpPr>
            <a:grpSpLocks/>
          </p:cNvGrpSpPr>
          <p:nvPr/>
        </p:nvGrpSpPr>
        <p:grpSpPr bwMode="auto">
          <a:xfrm>
            <a:off x="249670" y="2938240"/>
            <a:ext cx="3564000" cy="3605760"/>
            <a:chOff x="175" y="1477"/>
            <a:chExt cx="2475" cy="2504"/>
          </a:xfrm>
        </p:grpSpPr>
        <p:grpSp>
          <p:nvGrpSpPr>
            <p:cNvPr id="53254" name="Group 6"/>
            <p:cNvGrpSpPr>
              <a:grpSpLocks/>
            </p:cNvGrpSpPr>
            <p:nvPr/>
          </p:nvGrpSpPr>
          <p:grpSpPr bwMode="auto">
            <a:xfrm>
              <a:off x="175" y="1477"/>
              <a:ext cx="2124" cy="2007"/>
              <a:chOff x="175" y="1477"/>
              <a:chExt cx="2124" cy="2007"/>
            </a:xfrm>
          </p:grpSpPr>
          <p:sp>
            <p:nvSpPr>
              <p:cNvPr id="53255" name="Freeform 7"/>
              <p:cNvSpPr>
                <a:spLocks noChangeArrowheads="1"/>
              </p:cNvSpPr>
              <p:nvPr/>
            </p:nvSpPr>
            <p:spPr bwMode="auto">
              <a:xfrm>
                <a:off x="175" y="1477"/>
                <a:ext cx="1999" cy="19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T0" fmla="*/ 1436453 w 2880000"/>
                  <a:gd name="T1" fmla="*/ 2879996 h 2880000"/>
                  <a:gd name="T2" fmla="*/ 1 w 2880000"/>
                  <a:gd name="T3" fmla="*/ 1438227 h 2880000"/>
                  <a:gd name="T4" fmla="*/ 1440000 w 2880000"/>
                  <a:gd name="T5" fmla="*/ 1 h 2880000"/>
                  <a:gd name="T6" fmla="*/ 1440000 w 2880000"/>
                  <a:gd name="T7" fmla="*/ 1440000 h 2880000"/>
                  <a:gd name="T8" fmla="*/ 1436453 w 2880000"/>
                  <a:gd name="T9" fmla="*/ 2879996 h 288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000" h="2880000">
                    <a:moveTo>
                      <a:pt x="1436453" y="2879996"/>
                    </a:moveTo>
                    <a:cubicBezTo>
                      <a:pt x="641858" y="2878039"/>
                      <a:pt x="-978" y="2232824"/>
                      <a:pt x="1" y="1438227"/>
                    </a:cubicBezTo>
                    <a:cubicBezTo>
                      <a:pt x="980" y="643630"/>
                      <a:pt x="645403" y="0"/>
                      <a:pt x="1440000" y="1"/>
                    </a:cubicBezTo>
                    <a:lnTo>
                      <a:pt x="1440000" y="1440000"/>
                    </a:lnTo>
                    <a:cubicBezTo>
                      <a:pt x="1438818" y="1919999"/>
                      <a:pt x="1437635" y="2399997"/>
                      <a:pt x="1436453" y="2879996"/>
                    </a:cubicBezTo>
                    <a:close/>
                  </a:path>
                </a:pathLst>
              </a:custGeom>
              <a:solidFill>
                <a:srgbClr val="002060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33" b="1"/>
              </a:p>
            </p:txBody>
          </p:sp>
          <p:sp>
            <p:nvSpPr>
              <p:cNvPr id="53256" name="Freeform 8"/>
              <p:cNvSpPr>
                <a:spLocks noChangeArrowheads="1"/>
              </p:cNvSpPr>
              <p:nvPr/>
            </p:nvSpPr>
            <p:spPr bwMode="auto">
              <a:xfrm rot="10800000">
                <a:off x="300" y="1486"/>
                <a:ext cx="1999" cy="19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0 51712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T0" fmla="*/ 1436453 w 2880000"/>
                  <a:gd name="T1" fmla="*/ 2879996 h 2880000"/>
                  <a:gd name="T2" fmla="*/ 1 w 2880000"/>
                  <a:gd name="T3" fmla="*/ 1438227 h 2880000"/>
                  <a:gd name="T4" fmla="*/ 1440000 w 2880000"/>
                  <a:gd name="T5" fmla="*/ 1 h 2880000"/>
                  <a:gd name="T6" fmla="*/ 1440000 w 2880000"/>
                  <a:gd name="T7" fmla="*/ 1440000 h 2880000"/>
                  <a:gd name="T8" fmla="*/ 1436453 w 2880000"/>
                  <a:gd name="T9" fmla="*/ 2879996 h 288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000" h="2880000">
                    <a:moveTo>
                      <a:pt x="1436453" y="2879996"/>
                    </a:moveTo>
                    <a:cubicBezTo>
                      <a:pt x="641858" y="2878039"/>
                      <a:pt x="-978" y="2232824"/>
                      <a:pt x="1" y="1438227"/>
                    </a:cubicBezTo>
                    <a:cubicBezTo>
                      <a:pt x="980" y="643630"/>
                      <a:pt x="645403" y="0"/>
                      <a:pt x="1440000" y="1"/>
                    </a:cubicBezTo>
                    <a:lnTo>
                      <a:pt x="1440000" y="1440000"/>
                    </a:lnTo>
                    <a:cubicBezTo>
                      <a:pt x="1438818" y="1919999"/>
                      <a:pt x="1437635" y="2399997"/>
                      <a:pt x="1436453" y="2879996"/>
                    </a:cubicBezTo>
                    <a:close/>
                  </a:path>
                </a:pathLst>
              </a:custGeom>
              <a:solidFill>
                <a:srgbClr val="002060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33" b="1"/>
              </a:p>
            </p:txBody>
          </p:sp>
        </p:grpSp>
        <p:sp>
          <p:nvSpPr>
            <p:cNvPr id="53257" name="Freeform 9"/>
            <p:cNvSpPr>
              <a:spLocks noChangeArrowheads="1"/>
            </p:cNvSpPr>
            <p:nvPr/>
          </p:nvSpPr>
          <p:spPr bwMode="auto">
            <a:xfrm>
              <a:off x="1062" y="3728"/>
              <a:ext cx="300" cy="190"/>
            </a:xfrm>
            <a:custGeom>
              <a:avLst/>
              <a:gdLst>
                <a:gd name="G0" fmla="+- 34199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T0" fmla="*/ 0 w 715992"/>
                <a:gd name="T1" fmla="*/ 755106 h 1334351"/>
                <a:gd name="T2" fmla="*/ 181154 w 715992"/>
                <a:gd name="T3" fmla="*/ 13235 h 1334351"/>
                <a:gd name="T4" fmla="*/ 552090 w 715992"/>
                <a:gd name="T5" fmla="*/ 1315823 h 1334351"/>
                <a:gd name="T6" fmla="*/ 715992 w 715992"/>
                <a:gd name="T7" fmla="*/ 660216 h 1334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5992" h="1334351">
                  <a:moveTo>
                    <a:pt x="0" y="755106"/>
                  </a:moveTo>
                  <a:cubicBezTo>
                    <a:pt x="44569" y="337444"/>
                    <a:pt x="89139" y="-80218"/>
                    <a:pt x="181154" y="13235"/>
                  </a:cubicBezTo>
                  <a:cubicBezTo>
                    <a:pt x="273169" y="106688"/>
                    <a:pt x="462950" y="1207993"/>
                    <a:pt x="552090" y="1315823"/>
                  </a:cubicBezTo>
                  <a:cubicBezTo>
                    <a:pt x="641230" y="1423653"/>
                    <a:pt x="678611" y="1041934"/>
                    <a:pt x="715992" y="660216"/>
                  </a:cubicBezTo>
                </a:path>
              </a:pathLst>
            </a:custGeom>
            <a:noFill/>
            <a:ln w="2844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 b="1"/>
            </a:p>
          </p:txBody>
        </p:sp>
        <p:sp>
          <p:nvSpPr>
            <p:cNvPr id="53258" name="Line 10"/>
            <p:cNvSpPr>
              <a:spLocks noChangeShapeType="1"/>
            </p:cNvSpPr>
            <p:nvPr/>
          </p:nvSpPr>
          <p:spPr bwMode="auto">
            <a:xfrm>
              <a:off x="787" y="3381"/>
              <a:ext cx="0" cy="411"/>
            </a:xfrm>
            <a:prstGeom prst="line">
              <a:avLst/>
            </a:prstGeom>
            <a:noFill/>
            <a:ln w="255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 b="1"/>
            </a:p>
          </p:txBody>
        </p:sp>
        <p:sp>
          <p:nvSpPr>
            <p:cNvPr id="53259" name="Line 11"/>
            <p:cNvSpPr>
              <a:spLocks noChangeShapeType="1"/>
            </p:cNvSpPr>
            <p:nvPr/>
          </p:nvSpPr>
          <p:spPr bwMode="auto">
            <a:xfrm flipH="1">
              <a:off x="786" y="3793"/>
              <a:ext cx="201" cy="0"/>
            </a:xfrm>
            <a:prstGeom prst="line">
              <a:avLst/>
            </a:prstGeom>
            <a:noFill/>
            <a:ln w="255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 b="1"/>
            </a:p>
          </p:txBody>
        </p:sp>
        <p:sp>
          <p:nvSpPr>
            <p:cNvPr id="53260" name="Line 12"/>
            <p:cNvSpPr>
              <a:spLocks noChangeShapeType="1"/>
            </p:cNvSpPr>
            <p:nvPr/>
          </p:nvSpPr>
          <p:spPr bwMode="auto">
            <a:xfrm flipV="1">
              <a:off x="1637" y="3380"/>
              <a:ext cx="0" cy="413"/>
            </a:xfrm>
            <a:prstGeom prst="line">
              <a:avLst/>
            </a:prstGeom>
            <a:noFill/>
            <a:ln w="255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 b="1"/>
            </a:p>
          </p:txBody>
        </p:sp>
        <p:pic>
          <p:nvPicPr>
            <p:cNvPr id="53261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" y="3665"/>
              <a:ext cx="972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32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" y="2452960"/>
            <a:ext cx="1116000" cy="78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50" y="4186000"/>
            <a:ext cx="187200" cy="2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069" y="3041647"/>
            <a:ext cx="2239371" cy="7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6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1088640" cy="60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93" y="62675"/>
            <a:ext cx="1895114" cy="240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404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2.22222E-6 L 9.16667E-6 2.22222E-6 C 0.00504 0.00047 0.01007 0.0007 0.01511 0.00139 C 0.0165 0.00162 0.01789 0.00185 0.0191 0.00278 C 0.02014 0.00371 0.02032 0.00579 0.02119 0.00695 C 0.02205 0.0081 0.0231 0.00857 0.02414 0.00949 C 0.02448 0.01088 0.02466 0.01227 0.02518 0.01366 C 0.0257 0.01505 0.02674 0.01621 0.02726 0.01759 C 0.02813 0.02014 0.02917 0.0257 0.02917 0.0257 C 0.02848 0.0382 0.03073 0.04144 0.02622 0.04861 C 0.02535 0.05 0.02396 0.05116 0.0231 0.05255 C 0.02223 0.05417 0.02223 0.05648 0.02119 0.0581 C 0.02032 0.05903 0.0191 0.05903 0.01806 0.05926 C 0.01511 0.06042 0.01198 0.06111 0.00903 0.06204 C -0.00069 0.06158 -0.01058 0.06134 -0.02031 0.06065 C -0.02239 0.06042 -0.0243 0.06019 -0.02638 0.05926 C -0.02743 0.0588 -0.02829 0.05741 -0.02933 0.05672 C -0.03038 0.05602 -0.03142 0.05579 -0.03246 0.05533 C -0.03333 0.05394 -0.0342 0.05232 -0.03541 0.05116 C -0.03628 0.05047 -0.03767 0.05093 -0.03836 0.05 C -0.03958 0.04861 -0.03975 0.0463 -0.04045 0.04445 C -0.04114 0.04306 -0.04183 0.0419 -0.04253 0.04051 C -0.04479 0.03148 -0.04218 0.04259 -0.04444 0.02709 C -0.04479 0.0257 -0.04513 0.02431 -0.04548 0.02292 C -0.04513 0.01227 -0.04513 0.00139 -0.04444 -0.00926 C -0.04427 -0.01435 -0.04288 -0.01551 -0.04149 -0.02014 C -0.04097 -0.02129 -0.04097 -0.02291 -0.04045 -0.02407 C -0.03993 -0.02546 -0.03906 -0.02662 -0.03836 -0.02824 C -0.03802 -0.0294 -0.03784 -0.03102 -0.03749 -0.03217 C -0.03628 -0.03518 -0.03437 -0.03819 -0.03246 -0.04028 C -0.03142 -0.0412 -0.03055 -0.04236 -0.02933 -0.04305 C -0.02743 -0.04398 -0.02065 -0.04537 -0.01927 -0.0456 C -0.01788 -0.04653 -0.01666 -0.04791 -0.01527 -0.04838 C -0.00104 -0.05347 0.00487 -0.05046 0.02223 -0.04977 C 0.02344 -0.0493 0.02501 -0.0493 0.02622 -0.04838 C 0.02622 -0.04838 0.03525 -0.03634 0.03629 -0.03495 L 0.03924 -0.03078 C 0.0415 -0.02778 0.04289 -0.02662 0.04445 -0.02268 C 0.0448 -0.02153 0.04514 -0.02014 0.04532 -0.01875 C 0.04584 -0.0169 0.04584 -0.01504 0.04636 -0.01342 C 0.0474 -0.01041 0.05035 -0.00532 0.05035 -0.00532 C 0.0507 -0.00347 0.05122 -0.00162 0.05139 2.22222E-6 C 0.05209 0.00463 0.05261 0.00903 0.05348 0.01366 C 0.05365 0.01505 0.05417 0.01621 0.05452 0.01759 C 0.05487 0.01991 0.05521 0.02199 0.05556 0.02431 C 0.05521 0.03287 0.05521 0.04144 0.05452 0.05 C 0.054 0.05463 0.05139 0.05602 0.04948 0.05926 C 0.04862 0.06065 0.0481 0.06204 0.0474 0.06343 C 0.04636 0.06528 0.04549 0.06713 0.04445 0.06875 C 0.04341 0.07014 0.04219 0.0713 0.04132 0.07292 C 0.04063 0.07408 0.04028 0.07593 0.03924 0.07685 C 0.0382 0.07778 0.03664 0.07778 0.03525 0.07824 C 0.02553 0.08797 0.03594 0.07847 0.02813 0.08357 C 0.02119 0.0882 0.02952 0.08472 0.02119 0.0875 C 0.0191 0.08935 0.01737 0.09213 0.01511 0.09306 C 0.01372 0.09352 0.01233 0.09375 0.01112 0.09445 C 0.01007 0.09468 0.00903 0.09537 0.00799 0.0956 C 0.00278 0.09746 -0.00053 0.09746 -0.00607 0.09838 C -0.0118 0.09792 -0.0177 0.09815 -0.02326 0.09699 C -0.02447 0.09676 -0.02517 0.09514 -0.02638 0.09445 C -0.02725 0.09375 -0.02829 0.09352 -0.02933 0.09306 C -0.0401 0.08334 -0.02378 0.09838 -0.03541 0.08634 C -0.04322 0.07824 -0.03975 0.08449 -0.04444 0.07547 C -0.04652 0.07153 -0.04861 0.06736 -0.05052 0.06343 L -0.0526 0.05926 C -0.05451 0.05185 -0.05243 0.05857 -0.05555 0.05116 C -0.05642 0.04954 -0.05694 0.04769 -0.05763 0.04584 C -0.05815 0.04445 -0.05902 0.04329 -0.05972 0.0419 C -0.06006 0.04051 -0.06024 0.03912 -0.06058 0.03773 C -0.06232 0.03241 -0.06267 0.03334 -0.06371 0.02847 C -0.06545 0.01898 -0.06336 0.02431 -0.06666 0.01759 C -0.06736 0.01482 -0.0677 0.01204 -0.06874 0.00949 C -0.06944 0.00764 -0.07013 0.00602 -0.07083 0.00417 C -0.07187 0.00023 -0.07378 -0.00787 -0.07378 -0.00787 C -0.07308 -0.02014 -0.07291 -0.03217 -0.0717 -0.04421 C -0.07152 -0.04583 -0.07031 -0.04699 -0.06979 -0.04838 C -0.06805 -0.05231 -0.06631 -0.05903 -0.06371 -0.0618 C -0.06197 -0.06366 -0.06024 -0.06504 -0.05868 -0.06713 C -0.0519 -0.07616 -0.05729 -0.07153 -0.05156 -0.07801 C -0.04479 -0.08588 -0.05034 -0.0794 -0.04444 -0.08333 C -0.0434 -0.08403 -0.04253 -0.08541 -0.04149 -0.08611 C -0.04045 -0.08657 -0.0394 -0.0868 -0.03836 -0.08727 C -0.03732 -0.08819 -0.03645 -0.08935 -0.03541 -0.09004 C -0.0276 -0.09444 -0.0269 -0.09398 -0.01927 -0.09537 C -0.00642 -0.09491 0.00626 -0.09491 0.0191 -0.09421 C 0.02084 -0.09398 0.02257 -0.09328 0.02414 -0.09282 C 0.02726 -0.09166 0.03334 -0.08866 0.03334 -0.08866 C 0.03421 -0.08773 0.03542 -0.08703 0.03629 -0.08611 C 0.03733 -0.08472 0.0382 -0.0831 0.03924 -0.08194 C 0.04028 -0.08125 0.04132 -0.08125 0.04237 -0.08055 C 0.0441 -0.07986 0.04567 -0.07893 0.0474 -0.07801 C 0.04844 -0.07662 0.04914 -0.075 0.05035 -0.07384 C 0.05192 -0.07268 0.05382 -0.07222 0.05556 -0.07129 C 0.0566 -0.0706 0.05747 -0.06944 0.05851 -0.06852 C 0.05921 -0.06713 0.0599 -0.06574 0.0606 -0.06458 C 0.06146 -0.06273 0.06268 -0.06111 0.06355 -0.05903 C 0.06407 -0.05787 0.06407 -0.05625 0.06459 -0.05509 C 0.06511 -0.0537 0.06598 -0.05254 0.06667 -0.05092 C 0.07084 -0.03981 0.06389 -0.05463 0.06962 -0.04305 C 0.07188 -0.03055 0.06858 -0.04421 0.07362 -0.03356 C 0.07553 -0.0294 0.07535 -0.02685 0.07674 -0.02268 C 0.07726 -0.02083 0.07813 -0.01921 0.07865 -0.01736 C 0.07952 -0.01481 0.08004 -0.01203 0.08073 -0.00926 L 0.08282 -0.00116 C 0.08317 2.22222E-6 0.08351 0.00139 0.08369 0.00278 C 0.08542 0.01574 0.08455 0.0081 0.08577 0.0257 C 0.08542 0.04051 0.08577 0.05533 0.08473 0.07014 C 0.08473 0.07176 0.08334 0.07269 0.08282 0.07408 C 0.0823 0.07547 0.0823 0.07685 0.08178 0.07824 C 0.08091 0.08056 0.07969 0.08264 0.07865 0.08496 C 0.07813 0.08634 0.07726 0.0875 0.07674 0.08889 C 0.07622 0.09028 0.07639 0.0919 0.0757 0.09306 C 0.06407 0.11273 0.07518 0.09097 0.06355 0.10648 C 0.06216 0.10834 0.06112 0.11042 0.05955 0.11181 C 0.05834 0.11273 0.05678 0.1125 0.05556 0.1132 C 0.054 0.11389 0.05278 0.11505 0.05139 0.11597 C 0.04948 0.1169 0.04532 0.11852 0.04532 0.11852 C 0.04445 0.11991 0.04358 0.12153 0.04237 0.12269 C 0.04115 0.12384 0.03698 0.12616 0.03525 0.12662 C 0.03264 0.12732 0.02987 0.12755 0.02726 0.12801 C 0.02553 0.12894 0.02379 0.12963 0.02223 0.13079 C 0.02101 0.13148 0.02032 0.13287 0.0191 0.13334 C 0.01685 0.13426 0.01442 0.13426 0.01198 0.13472 C 0.00261 0.13426 -0.00677 0.13449 -0.01614 0.13334 C -0.0184 0.1331 -0.02013 0.13125 -0.02222 0.13079 L -0.02829 0.1294 C -0.02968 0.12847 -0.0309 0.12732 -0.03246 0.12662 C -0.0467 0.12037 -0.03541 0.12732 -0.04444 0.1213 C -0.04548 0.11991 -0.04635 0.11829 -0.04756 0.11713 C -0.04999 0.11505 -0.05555 0.11181 -0.05555 0.11181 C -0.05798 0.10695 -0.05746 0.10741 -0.06163 0.10371 C -0.06597 0.10023 -0.06597 0.10209 -0.06979 0.09699 C -0.07135 0.09491 -0.07343 0.09028 -0.07482 0.0875 C -0.07586 0.08588 -0.0769 0.08403 -0.07777 0.08218 C -0.08524 0.06852 -0.07291 0.09028 -0.08281 0.07292 C -0.08315 0.07153 -0.08368 0.07014 -0.08385 0.06875 C -0.08454 0.06528 -0.08489 0.0625 -0.08593 0.05926 C -0.08645 0.05741 -0.08749 0.05579 -0.08784 0.05394 C -0.0901 0.04584 -0.08975 0.04537 -0.09097 0.03773 C -0.09166 0.03426 -0.09236 0.03056 -0.09305 0.02709 C -0.0934 0.02523 -0.09374 0.02338 -0.09392 0.02176 L -0.09496 0.01227 C -0.09461 -0.00278 -0.09583 -0.02546 -0.09305 -0.04305 C -0.0894 -0.06528 -0.09288 -0.04514 -0.08888 -0.05903 C -0.08749 -0.06435 -0.08732 -0.0706 -0.08489 -0.07523 C -0.08038 -0.08426 -0.08576 -0.0743 -0.07986 -0.08333 C -0.07881 -0.08495 -0.07795 -0.08703 -0.0769 -0.08866 C -0.07604 -0.08981 -0.07465 -0.09028 -0.07378 -0.09143 C -0.07239 -0.09305 -0.07118 -0.09514 -0.06979 -0.09676 C -0.06822 -0.09838 -0.06631 -0.09953 -0.06475 -0.10092 C -0.06267 -0.10254 -0.06093 -0.10509 -0.05868 -0.10625 C -0.05156 -0.10995 -0.05538 -0.1081 -0.04756 -0.11157 C -0.04652 -0.11203 -0.04548 -0.11227 -0.04444 -0.11296 C -0.04322 -0.11389 -0.04201 -0.11504 -0.04045 -0.11574 C -0.03784 -0.11643 -0.03506 -0.11643 -0.03246 -0.1169 C -0.03142 -0.11736 -0.03038 -0.11805 -0.02933 -0.11828 C -0.01336 -0.12453 -0.00486 -0.11898 0.01806 -0.11828 C 0.03143 -0.10949 0.01476 -0.12014 0.02518 -0.11435 C 0.02865 -0.11227 0.0323 -0.10926 0.03525 -0.10625 C 0.03837 -0.10301 0.04098 -0.09907 0.04445 -0.09676 C 0.05938 -0.0868 0.03664 -0.10231 0.05244 -0.09004 C 0.05504 -0.08796 0.05817 -0.08703 0.0606 -0.08472 C 0.0632 -0.08194 0.06528 -0.07778 0.06858 -0.07662 C 0.07049 -0.07592 0.07379 -0.075 0.0757 -0.07384 C 0.08994 -0.06551 0.07605 -0.07361 0.08473 -0.06713 C 0.08733 -0.06528 0.09046 -0.06435 0.09289 -0.0618 C 0.09601 -0.05833 0.10174 -0.05278 0.104 -0.04838 C 0.10695 -0.04236 0.10521 -0.0456 0.10903 -0.03889 C 0.11146 -0.0287 0.10782 -0.04097 0.11303 -0.03217 C 0.11372 -0.03102 0.11372 -0.0294 0.11407 -0.02824 C 0.11563 -0.02338 0.11615 -0.02268 0.11806 -0.01875 C 0.11876 -0.0162 0.12084 -0.00856 0.12119 -0.00532 C 0.12292 0.01343 0.12014 0.0044 0.12414 0.01482 C 0.12674 0.04653 0.12587 0.03102 0.12414 0.09028 C 0.12414 0.09213 0.12362 0.09398 0.1231 0.0956 C 0.12275 0.09722 0.12153 0.09815 0.12119 0.09977 C 0.12032 0.10232 0.12014 0.10533 0.1191 0.10787 C 0.11737 0.11181 0.11459 0.11459 0.11303 0.11852 C 0.10938 0.12847 0.11303 0.11991 0.10799 0.12801 C 0.10105 0.13912 0.11181 0.12431 0.10296 0.13611 C 0.10226 0.13797 0.10192 0.14005 0.10087 0.14144 C 0.10018 0.14236 0.09879 0.14213 0.09792 0.14283 C 0.09688 0.14352 0.09584 0.14445 0.0948 0.14537 C 0.09063 0.15023 0.09254 0.15023 0.08681 0.15486 C 0.08525 0.15625 0.08334 0.15672 0.08178 0.15764 C 0.07587 0.16551 0.07969 0.16111 0.07257 0.16713 C 0.07153 0.16783 0.07067 0.16898 0.06962 0.16968 C 0.06806 0.17084 0.06632 0.17153 0.06459 0.17246 C 0.0606 0.17431 0.05834 0.17523 0.05452 0.17639 C 0.05278 0.17685 0.05105 0.17709 0.04948 0.17778 C 0.03525 0.18287 0.05053 0.17847 0.03837 0.18195 L -0.03142 0.18056 C -0.03281 0.18033 -0.03402 0.17963 -0.03541 0.17917 C -0.03749 0.17824 -0.04149 0.17639 -0.04149 0.17639 C -0.04409 0.17384 -0.04635 0.16968 -0.04947 0.16829 C -0.0526 0.16713 -0.0559 0.16667 -0.05868 0.16435 C -0.06249 0.16088 -0.06058 0.16204 -0.06475 0.16019 C -0.06909 0.1544 -0.06857 0.15486 -0.07378 0.14954 C -0.07604 0.14722 -0.07829 0.14468 -0.0809 0.14283 C -0.08281 0.14144 -0.08697 0.14005 -0.08697 0.14005 C -0.09739 0.12616 -0.08315 0.14468 -0.09305 0.13334 C -0.09444 0.13172 -0.09548 0.12963 -0.09704 0.12801 C -0.10052 0.12408 -0.10451 0.12084 -0.10815 0.11713 C -0.11093 0.11435 -0.11302 0.11273 -0.11527 0.10903 C -0.11597 0.10787 -0.11649 0.10648 -0.11718 0.10509 C -0.12048 0.09167 -0.11493 0.11204 -0.12118 0.09699 C -0.12222 0.09445 -0.12256 0.09167 -0.12326 0.08889 C -0.12378 0.08704 -0.12465 0.08542 -0.12534 0.08357 C -0.12569 0.08172 -0.12586 0.07986 -0.12638 0.07824 C -0.12725 0.07454 -0.12847 0.07107 -0.12933 0.06736 C -0.12986 0.06482 -0.12986 0.06204 -0.13038 0.05926 C -0.1309 0.05625 -0.13177 0.05301 -0.13229 0.05 C -0.13281 0.04491 -0.13333 0.03773 -0.13437 0.03241 C -0.13489 0.02963 -0.13576 0.02709 -0.13645 0.02431 C -0.13923 -0.01458 -0.13906 0.00371 -0.13645 -0.04028 C -0.13611 -0.04398 -0.13611 -0.05301 -0.13437 -0.05787 C -0.13385 -0.05926 -0.13298 -0.06041 -0.13229 -0.0618 C -0.13003 -0.07129 -0.13333 -0.05972 -0.12829 -0.06991 C -0.12256 -0.08148 -0.13402 -0.06504 -0.1243 -0.07801 C -0.12308 -0.0831 -0.12343 -0.08333 -0.11927 -0.08727 C -0.1184 -0.08819 -0.11718 -0.08819 -0.11614 -0.08866 C -0.11388 -0.0919 -0.11093 -0.09444 -0.1092 -0.09815 C -0.1085 -0.09953 -0.10798 -0.10092 -0.10711 -0.10208 C -0.1052 -0.10509 -0.10312 -0.10764 -0.10104 -0.11018 C -0.09965 -0.11203 -0.09808 -0.11342 -0.09704 -0.11574 C -0.09635 -0.1169 -0.09583 -0.11852 -0.09496 -0.11967 C -0.08871 -0.12708 -0.09097 -0.12361 -0.08593 -0.12639 C -0.07847 -0.13055 -0.08524 -0.12801 -0.07777 -0.13055 C -0.07656 -0.13125 -0.07517 -0.13217 -0.07378 -0.1331 C -0.07274 -0.13403 -0.07187 -0.13518 -0.07083 -0.13588 C -0.06666 -0.13819 -0.05486 -0.13842 -0.05364 -0.13842 C -0.0401 -0.14444 -0.05173 -0.14004 -0.02638 -0.14259 C -0.02395 -0.14282 -0.0217 -0.14375 -0.01927 -0.14398 C 0.00226 -0.14467 0.02379 -0.14514 0.04532 -0.14514 L 0.1606 -0.14514 L 0.1606 -0.14514 " pathEditMode="relative" ptsTypes="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755576" y="68271"/>
            <a:ext cx="7672320" cy="13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 dirty="0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erif" pitchFamily="16" charset="0"/>
              </a:rPr>
              <a:t>Energy Limitation</a:t>
            </a: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458035" y="1988840"/>
            <a:ext cx="556123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735" rIns="0" bIns="0"/>
          <a:lstStyle>
            <a:lvl1pPr marL="501650" indent="-501650"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The synchronous between particle and field is not maintained for </a:t>
            </a:r>
            <a:r>
              <a:rPr lang="el-GR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γ</a:t>
            </a:r>
            <a: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&gt;1.</a:t>
            </a:r>
            <a:b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</a:br>
            <a:b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</a:br>
            <a:endParaRPr lang="en-US" altLang="ja-JP" sz="2177" b="1" dirty="0">
              <a:solidFill>
                <a:srgbClr val="000000"/>
              </a:solidFill>
              <a:latin typeface="Luxi Serif" pitchFamily="16" charset="0"/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The energy of particle is oscillated </a:t>
            </a:r>
            <a:b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</a:br>
            <a: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and not accelerated anymore. </a:t>
            </a: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It is suitable for heavy particles. </a:t>
            </a:r>
            <a:b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</a:br>
            <a: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Maximum energy is 20 MeV</a:t>
            </a:r>
            <a:r>
              <a:rPr lang="ja-JP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 </a:t>
            </a:r>
            <a:r>
              <a:rPr lang="en-US" altLang="ja-JP" sz="2177" b="1" dirty="0">
                <a:solidFill>
                  <a:srgbClr val="000000"/>
                </a:solidFill>
                <a:latin typeface="Luxi Serif" pitchFamily="16" charset="0"/>
                <a:cs typeface="Arial" panose="020B0604020202020204" pitchFamily="34" charset="0"/>
              </a:rPr>
              <a:t>for proton. </a:t>
            </a:r>
          </a:p>
        </p:txBody>
      </p:sp>
      <p:sp>
        <p:nvSpPr>
          <p:cNvPr id="54275" name="Freeform 3"/>
          <p:cNvSpPr>
            <a:spLocks noChangeArrowheads="1"/>
          </p:cNvSpPr>
          <p:nvPr/>
        </p:nvSpPr>
        <p:spPr bwMode="auto">
          <a:xfrm>
            <a:off x="252001" y="2127241"/>
            <a:ext cx="2880000" cy="2880000"/>
          </a:xfrm>
          <a:custGeom>
            <a:avLst/>
            <a:gdLst>
              <a:gd name="G0" fmla="+- 1 0 0"/>
              <a:gd name="G1" fmla="+- 1 0 0"/>
              <a:gd name="G2" fmla="+- 1 0 0"/>
              <a:gd name="G3" fmla="*/ 1 0 51712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T0" fmla="*/ 1583590 w 3175000"/>
              <a:gd name="T1" fmla="*/ 3174662 h 3174667"/>
              <a:gd name="T2" fmla="*/ 1 w 3175000"/>
              <a:gd name="T3" fmla="*/ 1585378 h 3174667"/>
              <a:gd name="T4" fmla="*/ 1587500 w 3175000"/>
              <a:gd name="T5" fmla="*/ -1 h 3174667"/>
              <a:gd name="T6" fmla="*/ 1587500 w 3175000"/>
              <a:gd name="T7" fmla="*/ 1587334 h 3174667"/>
              <a:gd name="T8" fmla="*/ 1583590 w 3175000"/>
              <a:gd name="T9" fmla="*/ 3174662 h 3174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5000" h="3174667">
                <a:moveTo>
                  <a:pt x="1583590" y="3174662"/>
                </a:moveTo>
                <a:cubicBezTo>
                  <a:pt x="707604" y="3172505"/>
                  <a:pt x="-1078" y="2461274"/>
                  <a:pt x="1" y="1585378"/>
                </a:cubicBezTo>
                <a:cubicBezTo>
                  <a:pt x="1080" y="709482"/>
                  <a:pt x="711512" y="-1"/>
                  <a:pt x="1587500" y="-1"/>
                </a:cubicBezTo>
                <a:lnTo>
                  <a:pt x="1587500" y="1587334"/>
                </a:lnTo>
                <a:cubicBezTo>
                  <a:pt x="1586197" y="2116443"/>
                  <a:pt x="1584893" y="2645553"/>
                  <a:pt x="1583590" y="3174662"/>
                </a:cubicBezTo>
                <a:close/>
              </a:path>
            </a:pathLst>
          </a:custGeom>
          <a:solidFill>
            <a:srgbClr val="00206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54276" name="Freeform 4"/>
          <p:cNvSpPr>
            <a:spLocks noChangeArrowheads="1"/>
          </p:cNvSpPr>
          <p:nvPr/>
        </p:nvSpPr>
        <p:spPr bwMode="auto">
          <a:xfrm rot="10800000">
            <a:off x="432000" y="2140200"/>
            <a:ext cx="2880000" cy="2880000"/>
          </a:xfrm>
          <a:custGeom>
            <a:avLst/>
            <a:gdLst>
              <a:gd name="G0" fmla="+- 1 0 0"/>
              <a:gd name="G1" fmla="+- 1 0 0"/>
              <a:gd name="G2" fmla="+- 1 0 0"/>
              <a:gd name="G3" fmla="*/ 1 0 51712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T0" fmla="*/ 1583590 w 3175000"/>
              <a:gd name="T1" fmla="*/ 3174662 h 3174667"/>
              <a:gd name="T2" fmla="*/ 1 w 3175000"/>
              <a:gd name="T3" fmla="*/ 1585378 h 3174667"/>
              <a:gd name="T4" fmla="*/ 1587500 w 3175000"/>
              <a:gd name="T5" fmla="*/ -1 h 3174667"/>
              <a:gd name="T6" fmla="*/ 1587500 w 3175000"/>
              <a:gd name="T7" fmla="*/ 1587334 h 3174667"/>
              <a:gd name="T8" fmla="*/ 1583590 w 3175000"/>
              <a:gd name="T9" fmla="*/ 3174662 h 3174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5000" h="3174667">
                <a:moveTo>
                  <a:pt x="1583590" y="3174662"/>
                </a:moveTo>
                <a:cubicBezTo>
                  <a:pt x="707604" y="3172505"/>
                  <a:pt x="-1078" y="2461274"/>
                  <a:pt x="1" y="1585378"/>
                </a:cubicBezTo>
                <a:cubicBezTo>
                  <a:pt x="1080" y="709482"/>
                  <a:pt x="711512" y="-1"/>
                  <a:pt x="1587500" y="-1"/>
                </a:cubicBezTo>
                <a:lnTo>
                  <a:pt x="1587500" y="1587334"/>
                </a:lnTo>
                <a:cubicBezTo>
                  <a:pt x="1586197" y="2116443"/>
                  <a:pt x="1584893" y="2645553"/>
                  <a:pt x="1583590" y="3174662"/>
                </a:cubicBezTo>
                <a:close/>
              </a:path>
            </a:pathLst>
          </a:custGeom>
          <a:solidFill>
            <a:srgbClr val="00206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54277" name="Oval 5"/>
          <p:cNvSpPr>
            <a:spLocks noChangeArrowheads="1"/>
          </p:cNvSpPr>
          <p:nvPr/>
        </p:nvSpPr>
        <p:spPr bwMode="auto">
          <a:xfrm>
            <a:off x="1419841" y="5138281"/>
            <a:ext cx="649440" cy="646560"/>
          </a:xfrm>
          <a:prstGeom prst="ellipse">
            <a:avLst/>
          </a:prstGeom>
          <a:solidFill>
            <a:srgbClr val="FFFFFF"/>
          </a:solidFill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54278" name="Freeform 6"/>
          <p:cNvSpPr>
            <a:spLocks noChangeArrowheads="1"/>
          </p:cNvSpPr>
          <p:nvPr/>
        </p:nvSpPr>
        <p:spPr bwMode="auto">
          <a:xfrm>
            <a:off x="1527841" y="5368681"/>
            <a:ext cx="433440" cy="275040"/>
          </a:xfrm>
          <a:custGeom>
            <a:avLst/>
            <a:gdLst>
              <a:gd name="G0" fmla="+- 34199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T0" fmla="*/ 0 w 715992"/>
              <a:gd name="T1" fmla="*/ 755106 h 1334351"/>
              <a:gd name="T2" fmla="*/ 181154 w 715992"/>
              <a:gd name="T3" fmla="*/ 13235 h 1334351"/>
              <a:gd name="T4" fmla="*/ 552090 w 715992"/>
              <a:gd name="T5" fmla="*/ 1315823 h 1334351"/>
              <a:gd name="T6" fmla="*/ 715992 w 715992"/>
              <a:gd name="T7" fmla="*/ 660216 h 1334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5992" h="1334351">
                <a:moveTo>
                  <a:pt x="0" y="755106"/>
                </a:moveTo>
                <a:cubicBezTo>
                  <a:pt x="44569" y="337444"/>
                  <a:pt x="89139" y="-80218"/>
                  <a:pt x="181154" y="13235"/>
                </a:cubicBezTo>
                <a:cubicBezTo>
                  <a:pt x="273169" y="106688"/>
                  <a:pt x="462950" y="1207993"/>
                  <a:pt x="552090" y="1315823"/>
                </a:cubicBezTo>
                <a:cubicBezTo>
                  <a:pt x="641230" y="1423653"/>
                  <a:pt x="678611" y="1041934"/>
                  <a:pt x="715992" y="660216"/>
                </a:cubicBezTo>
              </a:path>
            </a:pathLst>
          </a:custGeom>
          <a:noFill/>
          <a:ln w="2844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1131841" y="4869001"/>
            <a:ext cx="1440" cy="59328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flipH="1">
            <a:off x="1130401" y="5462281"/>
            <a:ext cx="29088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H="1">
            <a:off x="2067841" y="5462281"/>
            <a:ext cx="289440" cy="144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 flipV="1">
            <a:off x="2355841" y="4867561"/>
            <a:ext cx="1440" cy="596160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1" y="5784841"/>
            <a:ext cx="1401120" cy="45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" y="1641961"/>
            <a:ext cx="1116000" cy="78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2416320" cy="7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7252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0070C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講義の概要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現代における加速器とその</a:t>
            </a:r>
            <a:r>
              <a:rPr kumimoji="1" lang="ja-JP" altLang="en-US" sz="240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役割</a:t>
            </a:r>
            <a:r>
              <a:rPr kumimoji="1" lang="en-US" altLang="ja-JP" sz="2400" dirty="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(1.5)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ビーム</a:t>
            </a:r>
            <a:r>
              <a:rPr kumimoji="1" lang="ja-JP" altLang="en-US" sz="240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力学</a:t>
            </a:r>
            <a:r>
              <a:rPr kumimoji="1" lang="en-US" altLang="ja-JP" sz="2400" dirty="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(1.5)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sz="240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線形加速器の構成</a:t>
            </a:r>
            <a:r>
              <a:rPr kumimoji="1" lang="en-US" altLang="ja-JP" sz="2400" dirty="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(1.5)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sz="240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高周波加速の基礎</a:t>
            </a:r>
            <a:r>
              <a:rPr kumimoji="1" lang="en-US" altLang="ja-JP" sz="2400" dirty="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(1.5)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sz="240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加速器応用ー医療用加速器</a:t>
            </a:r>
            <a:r>
              <a:rPr kumimoji="1" lang="en-US" altLang="ja-JP" sz="2400" dirty="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(1)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sz="240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巨大科学プロジェクトの意義</a:t>
            </a:r>
            <a:r>
              <a:rPr kumimoji="1" lang="en-US" altLang="ja-JP" sz="2400" dirty="0">
                <a:solidFill>
                  <a:srgbClr val="002060"/>
                </a:solidFill>
                <a:latin typeface="Rounded Mgen+ 2p heavy" panose="020B0802020203020207" pitchFamily="50" charset="-128"/>
                <a:ea typeface="Rounded Mgen+ 2p heavy" panose="020B0802020203020207" pitchFamily="50" charset="-128"/>
                <a:cs typeface="Rounded Mgen+ 2p heavy" panose="020B0802020203020207" pitchFamily="50" charset="-128"/>
              </a:rPr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2328430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692641" y="188640"/>
            <a:ext cx="7672320" cy="13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4000" b="1" dirty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Synchro-cyclotron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692641" y="1689480"/>
            <a:ext cx="7672320" cy="411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735" rIns="0" bIns="0"/>
          <a:lstStyle>
            <a:lvl1pPr marL="501650" indent="-501650"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Cyclotron, if </a:t>
            </a:r>
            <a:r>
              <a:rPr lang="en-US" altLang="ja-JP" i="1" dirty="0" err="1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</a:t>
            </a:r>
            <a:r>
              <a:rPr lang="en-US" altLang="ja-JP" i="1" baseline="-25000" dirty="0" err="1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rf</a:t>
            </a: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is adjusted to keep synchronous condition, further acceleration is </a:t>
            </a:r>
            <a:b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possible.</a:t>
            </a:r>
          </a:p>
          <a:p>
            <a:pPr marL="0" indent="0">
              <a:lnSpc>
                <a:spcPct val="96000"/>
              </a:lnSpc>
              <a:spcAft>
                <a:spcPts val="1282"/>
              </a:spcAft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350MeV is achieved. </a:t>
            </a: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energy is limited by B field.</a:t>
            </a: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electrode (Dee) could be huge for high energy. 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2527200" cy="70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017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5009D"/>
                </a:solidFill>
              </a:rPr>
              <a:t>Synchrotron</a:t>
            </a:r>
            <a:endParaRPr kumimoji="1" lang="ja-JP" altLang="en-US" dirty="0">
              <a:solidFill>
                <a:srgbClr val="F5009D"/>
              </a:solidFill>
            </a:endParaRPr>
          </a:p>
        </p:txBody>
      </p:sp>
      <p:cxnSp>
        <p:nvCxnSpPr>
          <p:cNvPr id="15" name="直線矢印コネクタ 14"/>
          <p:cNvCxnSpPr>
            <a:endCxn id="6" idx="1"/>
          </p:cNvCxnSpPr>
          <p:nvPr/>
        </p:nvCxnSpPr>
        <p:spPr>
          <a:xfrm>
            <a:off x="2442256" y="3801706"/>
            <a:ext cx="1769704" cy="101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6372200" y="3811848"/>
            <a:ext cx="1872208" cy="25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3" name="グループ化 32"/>
          <p:cNvGrpSpPr/>
          <p:nvPr/>
        </p:nvGrpSpPr>
        <p:grpSpPr>
          <a:xfrm>
            <a:off x="4211960" y="3477670"/>
            <a:ext cx="2160240" cy="1607514"/>
            <a:chOff x="4211960" y="4845822"/>
            <a:chExt cx="2160240" cy="1607514"/>
          </a:xfrm>
        </p:grpSpPr>
        <p:sp>
          <p:nvSpPr>
            <p:cNvPr id="6" name="円柱 5"/>
            <p:cNvSpPr/>
            <p:nvPr/>
          </p:nvSpPr>
          <p:spPr>
            <a:xfrm rot="16200000">
              <a:off x="4375546" y="4692379"/>
              <a:ext cx="648072" cy="975244"/>
            </a:xfrm>
            <a:prstGeom prst="can">
              <a:avLst>
                <a:gd name="adj" fmla="val 33728"/>
              </a:avLst>
            </a:prstGeom>
            <a:solidFill>
              <a:srgbClr val="E35E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楕円 6"/>
            <p:cNvSpPr/>
            <p:nvPr/>
          </p:nvSpPr>
          <p:spPr>
            <a:xfrm>
              <a:off x="5049678" y="5877272"/>
              <a:ext cx="576064" cy="576064"/>
            </a:xfrm>
            <a:prstGeom prst="ellipse">
              <a:avLst/>
            </a:prstGeom>
            <a:solidFill>
              <a:srgbClr val="E35E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5118441" y="6013254"/>
              <a:ext cx="438538" cy="304099"/>
            </a:xfrm>
            <a:custGeom>
              <a:avLst/>
              <a:gdLst>
                <a:gd name="connsiteX0" fmla="*/ 0 w 438538"/>
                <a:gd name="connsiteY0" fmla="*/ 197761 h 304099"/>
                <a:gd name="connsiteX1" fmla="*/ 158620 w 438538"/>
                <a:gd name="connsiteY1" fmla="*/ 1818 h 304099"/>
                <a:gd name="connsiteX2" fmla="*/ 317240 w 438538"/>
                <a:gd name="connsiteY2" fmla="*/ 300397 h 304099"/>
                <a:gd name="connsiteX3" fmla="*/ 438538 w 438538"/>
                <a:gd name="connsiteY3" fmla="*/ 141777 h 30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538" h="304099">
                  <a:moveTo>
                    <a:pt x="0" y="197761"/>
                  </a:moveTo>
                  <a:cubicBezTo>
                    <a:pt x="52873" y="91236"/>
                    <a:pt x="105747" y="-15288"/>
                    <a:pt x="158620" y="1818"/>
                  </a:cubicBezTo>
                  <a:cubicBezTo>
                    <a:pt x="211493" y="18924"/>
                    <a:pt x="270587" y="277070"/>
                    <a:pt x="317240" y="300397"/>
                  </a:cubicBezTo>
                  <a:cubicBezTo>
                    <a:pt x="363893" y="323724"/>
                    <a:pt x="401215" y="232750"/>
                    <a:pt x="438538" y="14177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柱 10"/>
            <p:cNvSpPr/>
            <p:nvPr/>
          </p:nvSpPr>
          <p:spPr>
            <a:xfrm rot="16200000">
              <a:off x="5544108" y="4665802"/>
              <a:ext cx="648072" cy="1008112"/>
            </a:xfrm>
            <a:prstGeom prst="can">
              <a:avLst/>
            </a:prstGeom>
            <a:solidFill>
              <a:srgbClr val="E35E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カギ線コネクタ 20"/>
            <p:cNvCxnSpPr>
              <a:stCxn id="6" idx="2"/>
              <a:endCxn id="7" idx="2"/>
            </p:cNvCxnSpPr>
            <p:nvPr/>
          </p:nvCxnSpPr>
          <p:spPr>
            <a:xfrm rot="16200000" flipH="1">
              <a:off x="4543997" y="5659622"/>
              <a:ext cx="661267" cy="350096"/>
            </a:xfrm>
            <a:prstGeom prst="bentConnector2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カギ線コネクタ 21"/>
            <p:cNvCxnSpPr>
              <a:stCxn id="7" idx="6"/>
              <a:endCxn id="11" idx="2"/>
            </p:cNvCxnSpPr>
            <p:nvPr/>
          </p:nvCxnSpPr>
          <p:spPr>
            <a:xfrm flipV="1">
              <a:off x="5625742" y="5493894"/>
              <a:ext cx="242402" cy="671410"/>
            </a:xfrm>
            <a:prstGeom prst="bentConnector2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円弧 35"/>
          <p:cNvSpPr/>
          <p:nvPr/>
        </p:nvSpPr>
        <p:spPr>
          <a:xfrm>
            <a:off x="2097350" y="1274679"/>
            <a:ext cx="6480720" cy="2659374"/>
          </a:xfrm>
          <a:prstGeom prst="arc">
            <a:avLst>
              <a:gd name="adj1" fmla="val 7551251"/>
              <a:gd name="adj2" fmla="val 3443101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/>
          <p:cNvSpPr/>
          <p:nvPr/>
        </p:nvSpPr>
        <p:spPr>
          <a:xfrm>
            <a:off x="5256076" y="1202671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E0E64E-CC40-5C49-B004-7A74CBD72147}"/>
              </a:ext>
            </a:extLst>
          </p:cNvPr>
          <p:cNvSpPr txBox="1"/>
          <p:nvPr/>
        </p:nvSpPr>
        <p:spPr>
          <a:xfrm>
            <a:off x="1619672" y="5085183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orbit is constant. No gigantic </a:t>
            </a:r>
            <a:b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magnet and electrode are necessary.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RF frequency and B filed are varied for</a:t>
            </a:r>
            <a:b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synchronization.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2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0.00625 C -0.19583 -0.00625 -0.35434 0.07824 -0.35434 0.18241 C -0.35434 0.28658 -0.19583 0.37153 -1.94444E-6 0.37153 C 0.19531 0.37153 0.35452 0.28658 0.35452 0.18241 C 0.35452 0.07824 0.19531 -0.00625 -1.94444E-6 -0.00625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95201" y="1672201"/>
            <a:ext cx="5109120" cy="42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735" rIns="0" bIns="0"/>
          <a:lstStyle>
            <a:lvl1pPr marL="501650" indent="-501650"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 marL="942975" indent="-503238"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1650" algn="l"/>
                <a:tab pos="606425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sz="2358" dirty="0">
                <a:solidFill>
                  <a:srgbClr val="000000"/>
                </a:solidFill>
                <a:latin typeface="Luxi Serif" pitchFamily="16" charset="0"/>
              </a:rPr>
              <a:t>Keep a constant circulation radius, varying B(t) and </a:t>
            </a:r>
            <a:r>
              <a:rPr lang="en-US" altLang="ja-JP" sz="2358" dirty="0" err="1">
                <a:solidFill>
                  <a:srgbClr val="000000"/>
                </a:solidFill>
                <a:latin typeface="Luxi Serif" pitchFamily="16" charset="0"/>
              </a:rPr>
              <a:t>f</a:t>
            </a:r>
            <a:r>
              <a:rPr lang="en-US" altLang="ja-JP" sz="2358" baseline="-25000" dirty="0" err="1">
                <a:solidFill>
                  <a:srgbClr val="000000"/>
                </a:solidFill>
                <a:latin typeface="Luxi Serif" pitchFamily="16" charset="0"/>
              </a:rPr>
              <a:t>rf</a:t>
            </a:r>
            <a:r>
              <a:rPr lang="en-US" altLang="ja-JP" sz="2358" dirty="0">
                <a:solidFill>
                  <a:srgbClr val="000000"/>
                </a:solidFill>
                <a:latin typeface="Luxi Serif" pitchFamily="16" charset="0"/>
              </a:rPr>
              <a:t>(t). </a:t>
            </a:r>
            <a:r>
              <a:rPr lang="en-US" altLang="ja-JP" sz="2358" i="1" dirty="0">
                <a:solidFill>
                  <a:srgbClr val="000000"/>
                </a:solidFill>
                <a:latin typeface="Luxi Serif" pitchFamily="16" charset="0"/>
              </a:rPr>
              <a:t>n</a:t>
            </a:r>
            <a:r>
              <a:rPr lang="en-US" altLang="ja-JP" sz="2358" dirty="0">
                <a:solidFill>
                  <a:srgbClr val="000000"/>
                </a:solidFill>
                <a:latin typeface="Luxi Serif" pitchFamily="16" charset="0"/>
              </a:rPr>
              <a:t> is an integer.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endParaRPr lang="en-US" altLang="ja-JP" sz="2358" dirty="0">
              <a:solidFill>
                <a:srgbClr val="000000"/>
              </a:solidFill>
              <a:latin typeface="Luxi Serif" pitchFamily="16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</a:pPr>
            <a:endParaRPr lang="en-US" altLang="ja-JP" sz="2358" dirty="0">
              <a:solidFill>
                <a:srgbClr val="000000"/>
              </a:solidFill>
              <a:latin typeface="Luxi Serif" pitchFamily="16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</a:pPr>
            <a:endParaRPr lang="en-US" altLang="ja-JP" sz="2358" dirty="0">
              <a:solidFill>
                <a:srgbClr val="000000"/>
              </a:solidFill>
              <a:latin typeface="Luxi Serif" pitchFamily="16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</a:pPr>
            <a:endParaRPr lang="en-US" altLang="ja-JP" sz="2358" dirty="0">
              <a:solidFill>
                <a:srgbClr val="000000"/>
              </a:solidFill>
              <a:latin typeface="Luxi Serif" pitchFamily="16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</a:pPr>
            <a:endParaRPr lang="en-US" altLang="ja-JP" sz="2358" dirty="0">
              <a:solidFill>
                <a:srgbClr val="000000"/>
              </a:solidFill>
              <a:latin typeface="Luxi Serif" pitchFamily="16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  <a:buFont typeface="Arial" panose="020B0604020202020204" pitchFamily="34" charset="0"/>
              <a:buChar char="•"/>
            </a:pPr>
            <a:r>
              <a:rPr lang="en-US" altLang="ja-JP" sz="2358" dirty="0">
                <a:solidFill>
                  <a:srgbClr val="000000"/>
                </a:solidFill>
                <a:latin typeface="Luxi Serif" pitchFamily="16" charset="0"/>
              </a:rPr>
              <a:t>Maximum energy is determined by the B-field. </a:t>
            </a:r>
          </a:p>
          <a:p>
            <a:pPr lvl="1">
              <a:lnSpc>
                <a:spcPct val="96000"/>
              </a:lnSpc>
              <a:spcAft>
                <a:spcPts val="1032"/>
              </a:spcAft>
            </a:pPr>
            <a:endParaRPr lang="en-US" altLang="ja-JP" sz="2812" dirty="0">
              <a:solidFill>
                <a:srgbClr val="000000"/>
              </a:solidFill>
              <a:latin typeface="Luxi Serif" pitchFamily="16" charset="0"/>
            </a:endParaRPr>
          </a:p>
          <a:p>
            <a:pPr lvl="1">
              <a:lnSpc>
                <a:spcPct val="96000"/>
              </a:lnSpc>
              <a:spcAft>
                <a:spcPts val="1032"/>
              </a:spcAft>
            </a:pPr>
            <a:endParaRPr lang="en-US" altLang="ja-JP" sz="2540" dirty="0">
              <a:solidFill>
                <a:srgbClr val="000000"/>
              </a:solidFill>
              <a:latin typeface="Luxi Serif" pitchFamily="16" charset="0"/>
            </a:endParaRPr>
          </a:p>
          <a:p>
            <a:pPr>
              <a:lnSpc>
                <a:spcPct val="96000"/>
              </a:lnSpc>
              <a:spcAft>
                <a:spcPts val="1282"/>
              </a:spcAft>
            </a:pPr>
            <a:endParaRPr lang="en-US" altLang="ja-JP" sz="2540" dirty="0">
              <a:solidFill>
                <a:srgbClr val="000000"/>
              </a:solidFill>
              <a:latin typeface="Luxi Serif" pitchFamily="16" charset="0"/>
            </a:endParaRPr>
          </a:p>
        </p:txBody>
      </p:sp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5364001" y="1773001"/>
            <a:ext cx="3526560" cy="3526560"/>
            <a:chOff x="3725" y="1231"/>
            <a:chExt cx="2449" cy="2449"/>
          </a:xfrm>
        </p:grpSpPr>
        <p:sp>
          <p:nvSpPr>
            <p:cNvPr id="56324" name="Freeform 4"/>
            <p:cNvSpPr>
              <a:spLocks noChangeArrowheads="1"/>
            </p:cNvSpPr>
            <p:nvPr/>
          </p:nvSpPr>
          <p:spPr bwMode="auto">
            <a:xfrm>
              <a:off x="3725" y="1231"/>
              <a:ext cx="1999" cy="1999"/>
            </a:xfrm>
            <a:custGeom>
              <a:avLst/>
              <a:gdLst>
                <a:gd name="G0" fmla="+- 63723 0 0"/>
                <a:gd name="G1" fmla="+- 57266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63723 0 0"/>
                <a:gd name="T0" fmla="*/ 0 w 2880000"/>
                <a:gd name="T1" fmla="*/ 1440000 h 2880000"/>
                <a:gd name="T2" fmla="*/ 1433881 w 2880000"/>
                <a:gd name="T3" fmla="*/ 13 h 2880000"/>
                <a:gd name="T4" fmla="*/ 1435381 w 2880000"/>
                <a:gd name="T5" fmla="*/ 353069 h 2880000"/>
                <a:gd name="T6" fmla="*/ 353059 w 2880000"/>
                <a:gd name="T7" fmla="*/ 1440000 h 2880000"/>
                <a:gd name="T8" fmla="*/ 0 w 2880000"/>
                <a:gd name="T9" fmla="*/ 1440000 h 288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000" h="2880000">
                  <a:moveTo>
                    <a:pt x="0" y="1440000"/>
                  </a:moveTo>
                  <a:cubicBezTo>
                    <a:pt x="0" y="647099"/>
                    <a:pt x="640986" y="3382"/>
                    <a:pt x="1433881" y="13"/>
                  </a:cubicBezTo>
                  <a:lnTo>
                    <a:pt x="1435381" y="353069"/>
                  </a:lnTo>
                  <a:cubicBezTo>
                    <a:pt x="836889" y="355612"/>
                    <a:pt x="353059" y="841502"/>
                    <a:pt x="353059" y="1440000"/>
                  </a:cubicBezTo>
                  <a:lnTo>
                    <a:pt x="0" y="1440000"/>
                  </a:lnTo>
                  <a:close/>
                </a:path>
              </a:pathLst>
            </a:custGeom>
            <a:solidFill>
              <a:srgbClr val="002060"/>
            </a:solidFill>
            <a:ln w="9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56325" name="Freeform 5"/>
            <p:cNvSpPr>
              <a:spLocks noChangeArrowheads="1"/>
            </p:cNvSpPr>
            <p:nvPr/>
          </p:nvSpPr>
          <p:spPr bwMode="auto">
            <a:xfrm rot="5400000">
              <a:off x="4176" y="1239"/>
              <a:ext cx="1999" cy="1999"/>
            </a:xfrm>
            <a:custGeom>
              <a:avLst/>
              <a:gdLst>
                <a:gd name="G0" fmla="+- 63723 0 0"/>
                <a:gd name="G1" fmla="+- 57266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63723 0 0"/>
                <a:gd name="T0" fmla="*/ 0 w 2880000"/>
                <a:gd name="T1" fmla="*/ 1440000 h 2880000"/>
                <a:gd name="T2" fmla="*/ 1433881 w 2880000"/>
                <a:gd name="T3" fmla="*/ 13 h 2880000"/>
                <a:gd name="T4" fmla="*/ 1435381 w 2880000"/>
                <a:gd name="T5" fmla="*/ 353069 h 2880000"/>
                <a:gd name="T6" fmla="*/ 353059 w 2880000"/>
                <a:gd name="T7" fmla="*/ 1440000 h 2880000"/>
                <a:gd name="T8" fmla="*/ 0 w 2880000"/>
                <a:gd name="T9" fmla="*/ 1440000 h 288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000" h="2880000">
                  <a:moveTo>
                    <a:pt x="0" y="1440000"/>
                  </a:moveTo>
                  <a:cubicBezTo>
                    <a:pt x="0" y="647099"/>
                    <a:pt x="640986" y="3382"/>
                    <a:pt x="1433881" y="13"/>
                  </a:cubicBezTo>
                  <a:lnTo>
                    <a:pt x="1435381" y="353069"/>
                  </a:lnTo>
                  <a:cubicBezTo>
                    <a:pt x="836889" y="355612"/>
                    <a:pt x="353059" y="841502"/>
                    <a:pt x="353059" y="1440000"/>
                  </a:cubicBezTo>
                  <a:lnTo>
                    <a:pt x="0" y="1440000"/>
                  </a:lnTo>
                  <a:close/>
                </a:path>
              </a:pathLst>
            </a:custGeom>
            <a:solidFill>
              <a:srgbClr val="002060"/>
            </a:solidFill>
            <a:ln w="9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56326" name="Freeform 6"/>
            <p:cNvSpPr>
              <a:spLocks noChangeArrowheads="1"/>
            </p:cNvSpPr>
            <p:nvPr/>
          </p:nvSpPr>
          <p:spPr bwMode="auto">
            <a:xfrm rot="16200000">
              <a:off x="3730" y="1681"/>
              <a:ext cx="1999" cy="1999"/>
            </a:xfrm>
            <a:custGeom>
              <a:avLst/>
              <a:gdLst>
                <a:gd name="G0" fmla="+- 63723 0 0"/>
                <a:gd name="G1" fmla="+- 57266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63723 0 0"/>
                <a:gd name="T0" fmla="*/ 0 w 2880000"/>
                <a:gd name="T1" fmla="*/ 1440000 h 2880000"/>
                <a:gd name="T2" fmla="*/ 1433881 w 2880000"/>
                <a:gd name="T3" fmla="*/ 13 h 2880000"/>
                <a:gd name="T4" fmla="*/ 1435381 w 2880000"/>
                <a:gd name="T5" fmla="*/ 353069 h 2880000"/>
                <a:gd name="T6" fmla="*/ 353059 w 2880000"/>
                <a:gd name="T7" fmla="*/ 1440000 h 2880000"/>
                <a:gd name="T8" fmla="*/ 0 w 2880000"/>
                <a:gd name="T9" fmla="*/ 1440000 h 288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000" h="2880000">
                  <a:moveTo>
                    <a:pt x="0" y="1440000"/>
                  </a:moveTo>
                  <a:cubicBezTo>
                    <a:pt x="0" y="647099"/>
                    <a:pt x="640986" y="3382"/>
                    <a:pt x="1433881" y="13"/>
                  </a:cubicBezTo>
                  <a:lnTo>
                    <a:pt x="1435381" y="353069"/>
                  </a:lnTo>
                  <a:cubicBezTo>
                    <a:pt x="836889" y="355612"/>
                    <a:pt x="353059" y="841502"/>
                    <a:pt x="353059" y="1440000"/>
                  </a:cubicBezTo>
                  <a:lnTo>
                    <a:pt x="0" y="1440000"/>
                  </a:lnTo>
                  <a:close/>
                </a:path>
              </a:pathLst>
            </a:custGeom>
            <a:solidFill>
              <a:srgbClr val="002060"/>
            </a:solidFill>
            <a:ln w="9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56327" name="Freeform 7"/>
            <p:cNvSpPr>
              <a:spLocks noChangeArrowheads="1"/>
            </p:cNvSpPr>
            <p:nvPr/>
          </p:nvSpPr>
          <p:spPr bwMode="auto">
            <a:xfrm rot="10800000">
              <a:off x="4175" y="1682"/>
              <a:ext cx="1999" cy="1999"/>
            </a:xfrm>
            <a:custGeom>
              <a:avLst/>
              <a:gdLst>
                <a:gd name="G0" fmla="+- 63723 0 0"/>
                <a:gd name="G1" fmla="+- 57266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63723 0 0"/>
                <a:gd name="T0" fmla="*/ 0 w 2880000"/>
                <a:gd name="T1" fmla="*/ 1440000 h 2880000"/>
                <a:gd name="T2" fmla="*/ 1433881 w 2880000"/>
                <a:gd name="T3" fmla="*/ 13 h 2880000"/>
                <a:gd name="T4" fmla="*/ 1435381 w 2880000"/>
                <a:gd name="T5" fmla="*/ 353069 h 2880000"/>
                <a:gd name="T6" fmla="*/ 353059 w 2880000"/>
                <a:gd name="T7" fmla="*/ 1440000 h 2880000"/>
                <a:gd name="T8" fmla="*/ 0 w 2880000"/>
                <a:gd name="T9" fmla="*/ 1440000 h 288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0000" h="2880000">
                  <a:moveTo>
                    <a:pt x="0" y="1440000"/>
                  </a:moveTo>
                  <a:cubicBezTo>
                    <a:pt x="0" y="647099"/>
                    <a:pt x="640986" y="3382"/>
                    <a:pt x="1433881" y="13"/>
                  </a:cubicBezTo>
                  <a:lnTo>
                    <a:pt x="1435381" y="353069"/>
                  </a:lnTo>
                  <a:cubicBezTo>
                    <a:pt x="836889" y="355612"/>
                    <a:pt x="353059" y="841502"/>
                    <a:pt x="353059" y="1440000"/>
                  </a:cubicBezTo>
                  <a:lnTo>
                    <a:pt x="0" y="1440000"/>
                  </a:lnTo>
                  <a:close/>
                </a:path>
              </a:pathLst>
            </a:custGeom>
            <a:solidFill>
              <a:srgbClr val="002060"/>
            </a:solidFill>
            <a:ln w="9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6894720" y="1764361"/>
            <a:ext cx="541440" cy="396000"/>
            <a:chOff x="4788" y="1225"/>
            <a:chExt cx="376" cy="275"/>
          </a:xfrm>
        </p:grpSpPr>
        <p:pic>
          <p:nvPicPr>
            <p:cNvPr id="5632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1225"/>
              <a:ext cx="376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 rot="5400000">
              <a:off x="4863" y="1202"/>
              <a:ext cx="22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</p:grp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5847841" y="3326761"/>
            <a:ext cx="1346831" cy="42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ja-JP" sz="2177">
                <a:solidFill>
                  <a:srgbClr val="000000"/>
                </a:solidFill>
              </a:rPr>
              <a:t>RF cavity</a:t>
            </a:r>
          </a:p>
        </p:txBody>
      </p:sp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841" y="1863721"/>
            <a:ext cx="182880" cy="1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3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01" y="2809801"/>
            <a:ext cx="1991520" cy="69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3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21" y="3583080"/>
            <a:ext cx="3035520" cy="71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3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1" y="4866121"/>
            <a:ext cx="3810240" cy="3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596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1.11111E-6 C 0.09914 -1.11111E-6 0.17969 0.1044 0.17969 0.23287 C 0.17969 0.36134 0.09914 0.46597 -4.44444E-6 0.46597 C -0.09895 0.46597 -0.17916 0.36134 -0.17916 0.23287 C -0.17916 0.1044 -0.09895 -1.11111E-6 -4.44444E-6 -1.1111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>
                <a:solidFill>
                  <a:srgbClr val="0070C0"/>
                </a:solidFill>
              </a:rPr>
              <a:t>Linac</a:t>
            </a:r>
            <a:r>
              <a:rPr kumimoji="1" lang="en-US" altLang="ja-JP" dirty="0">
                <a:solidFill>
                  <a:srgbClr val="0070C0"/>
                </a:solidFill>
              </a:rPr>
              <a:t> (Linear Accelerator)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grpSp>
        <p:nvGrpSpPr>
          <p:cNvPr id="226" name="グループ化 225"/>
          <p:cNvGrpSpPr/>
          <p:nvPr/>
        </p:nvGrpSpPr>
        <p:grpSpPr>
          <a:xfrm>
            <a:off x="107504" y="2204864"/>
            <a:ext cx="9193199" cy="360040"/>
            <a:chOff x="251621" y="3861048"/>
            <a:chExt cx="9193199" cy="360040"/>
          </a:xfrm>
        </p:grpSpPr>
        <p:grpSp>
          <p:nvGrpSpPr>
            <p:cNvPr id="27" name="グループ化 26"/>
            <p:cNvGrpSpPr>
              <a:grpSpLocks noChangeAspect="1"/>
            </p:cNvGrpSpPr>
            <p:nvPr/>
          </p:nvGrpSpPr>
          <p:grpSpPr>
            <a:xfrm>
              <a:off x="251621" y="3861048"/>
              <a:ext cx="1488444" cy="360000"/>
              <a:chOff x="2179303" y="1628800"/>
              <a:chExt cx="6688312" cy="1617657"/>
            </a:xfrm>
          </p:grpSpPr>
          <p:grpSp>
            <p:nvGrpSpPr>
              <p:cNvPr id="28" name="グループ化 27"/>
              <p:cNvGrpSpPr/>
              <p:nvPr/>
            </p:nvGrpSpPr>
            <p:grpSpPr>
              <a:xfrm>
                <a:off x="4427984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43" name="円柱 42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楕円 43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フリーフォーム 44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円柱 45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7" name="カギ線コネクタ 46"/>
                <p:cNvCxnSpPr>
                  <a:stCxn id="43" idx="2"/>
                  <a:endCxn id="44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カギ線コネクタ 47"/>
                <p:cNvCxnSpPr>
                  <a:stCxn id="44" idx="6"/>
                  <a:endCxn id="46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グループ化 28"/>
              <p:cNvGrpSpPr/>
              <p:nvPr/>
            </p:nvGrpSpPr>
            <p:grpSpPr>
              <a:xfrm>
                <a:off x="2179303" y="1638943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37" name="円柱 36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楕円 37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フリーフォーム 38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円柱 39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1" name="カギ線コネクタ 40"/>
                <p:cNvCxnSpPr>
                  <a:stCxn id="37" idx="2"/>
                  <a:endCxn id="38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カギ線コネクタ 41"/>
                <p:cNvCxnSpPr>
                  <a:stCxn id="38" idx="6"/>
                  <a:endCxn id="40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グループ化 29"/>
              <p:cNvGrpSpPr/>
              <p:nvPr/>
            </p:nvGrpSpPr>
            <p:grpSpPr>
              <a:xfrm>
                <a:off x="6707375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31" name="円柱 30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楕円 31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フリーフォーム 32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円柱 33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" name="カギ線コネクタ 34"/>
                <p:cNvCxnSpPr>
                  <a:stCxn id="31" idx="2"/>
                  <a:endCxn id="32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カギ線コネクタ 35"/>
                <p:cNvCxnSpPr>
                  <a:stCxn id="32" idx="6"/>
                  <a:endCxn id="34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" name="グループ化 70"/>
            <p:cNvGrpSpPr>
              <a:grpSpLocks noChangeAspect="1"/>
            </p:cNvGrpSpPr>
            <p:nvPr/>
          </p:nvGrpSpPr>
          <p:grpSpPr>
            <a:xfrm>
              <a:off x="1785634" y="3861048"/>
              <a:ext cx="1488444" cy="360000"/>
              <a:chOff x="2179303" y="1628800"/>
              <a:chExt cx="6688312" cy="1617657"/>
            </a:xfrm>
          </p:grpSpPr>
          <p:grpSp>
            <p:nvGrpSpPr>
              <p:cNvPr id="72" name="グループ化 71"/>
              <p:cNvGrpSpPr/>
              <p:nvPr/>
            </p:nvGrpSpPr>
            <p:grpSpPr>
              <a:xfrm>
                <a:off x="4427984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87" name="円柱 86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楕円 87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フリーフォーム 88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円柱 89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" name="カギ線コネクタ 90"/>
                <p:cNvCxnSpPr>
                  <a:stCxn id="87" idx="2"/>
                  <a:endCxn id="88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カギ線コネクタ 91"/>
                <p:cNvCxnSpPr>
                  <a:stCxn id="88" idx="6"/>
                  <a:endCxn id="90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グループ化 72"/>
              <p:cNvGrpSpPr/>
              <p:nvPr/>
            </p:nvGrpSpPr>
            <p:grpSpPr>
              <a:xfrm>
                <a:off x="2179303" y="1638943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81" name="円柱 80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楕円 81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フリーフォーム 82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円柱 83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5" name="カギ線コネクタ 84"/>
                <p:cNvCxnSpPr>
                  <a:stCxn id="81" idx="2"/>
                  <a:endCxn id="82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カギ線コネクタ 85"/>
                <p:cNvCxnSpPr>
                  <a:stCxn id="82" idx="6"/>
                  <a:endCxn id="84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グループ化 73"/>
              <p:cNvGrpSpPr/>
              <p:nvPr/>
            </p:nvGrpSpPr>
            <p:grpSpPr>
              <a:xfrm>
                <a:off x="6707375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75" name="円柱 74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楕円 75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フリーフォーム 76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円柱 77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9" name="カギ線コネクタ 78"/>
                <p:cNvCxnSpPr>
                  <a:stCxn id="75" idx="2"/>
                  <a:endCxn id="76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カギ線コネクタ 79"/>
                <p:cNvCxnSpPr>
                  <a:stCxn id="76" idx="6"/>
                  <a:endCxn id="78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3" name="グループ化 92"/>
            <p:cNvGrpSpPr>
              <a:grpSpLocks noChangeAspect="1"/>
            </p:cNvGrpSpPr>
            <p:nvPr/>
          </p:nvGrpSpPr>
          <p:grpSpPr>
            <a:xfrm>
              <a:off x="3337368" y="3861088"/>
              <a:ext cx="1488444" cy="360000"/>
              <a:chOff x="2179303" y="1628800"/>
              <a:chExt cx="6688312" cy="1617657"/>
            </a:xfrm>
          </p:grpSpPr>
          <p:grpSp>
            <p:nvGrpSpPr>
              <p:cNvPr id="94" name="グループ化 93"/>
              <p:cNvGrpSpPr/>
              <p:nvPr/>
            </p:nvGrpSpPr>
            <p:grpSpPr>
              <a:xfrm>
                <a:off x="4427984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109" name="円柱 108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楕円 109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フリーフォーム 110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円柱 111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3" name="カギ線コネクタ 112"/>
                <p:cNvCxnSpPr>
                  <a:stCxn id="109" idx="2"/>
                  <a:endCxn id="110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カギ線コネクタ 113"/>
                <p:cNvCxnSpPr>
                  <a:stCxn id="110" idx="6"/>
                  <a:endCxn id="112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グループ化 94"/>
              <p:cNvGrpSpPr/>
              <p:nvPr/>
            </p:nvGrpSpPr>
            <p:grpSpPr>
              <a:xfrm>
                <a:off x="2179303" y="1638943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103" name="円柱 102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楕円 103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フリーフォーム 104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円柱 105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7" name="カギ線コネクタ 106"/>
                <p:cNvCxnSpPr>
                  <a:stCxn id="103" idx="2"/>
                  <a:endCxn id="104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カギ線コネクタ 107"/>
                <p:cNvCxnSpPr>
                  <a:stCxn id="104" idx="6"/>
                  <a:endCxn id="106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グループ化 95"/>
              <p:cNvGrpSpPr/>
              <p:nvPr/>
            </p:nvGrpSpPr>
            <p:grpSpPr>
              <a:xfrm>
                <a:off x="6707375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97" name="円柱 96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楕円 97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フリーフォーム 98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円柱 99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1" name="カギ線コネクタ 100"/>
                <p:cNvCxnSpPr>
                  <a:stCxn id="97" idx="2"/>
                  <a:endCxn id="98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カギ線コネクタ 101"/>
                <p:cNvCxnSpPr>
                  <a:stCxn id="98" idx="6"/>
                  <a:endCxn id="100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5" name="グループ化 114"/>
            <p:cNvGrpSpPr>
              <a:grpSpLocks noChangeAspect="1"/>
            </p:cNvGrpSpPr>
            <p:nvPr/>
          </p:nvGrpSpPr>
          <p:grpSpPr>
            <a:xfrm>
              <a:off x="4883756" y="3861048"/>
              <a:ext cx="1488444" cy="360000"/>
              <a:chOff x="2179303" y="1628800"/>
              <a:chExt cx="6688312" cy="1617657"/>
            </a:xfrm>
          </p:grpSpPr>
          <p:grpSp>
            <p:nvGrpSpPr>
              <p:cNvPr id="116" name="グループ化 115"/>
              <p:cNvGrpSpPr/>
              <p:nvPr/>
            </p:nvGrpSpPr>
            <p:grpSpPr>
              <a:xfrm>
                <a:off x="4427984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131" name="円柱 130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" name="楕円 131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" name="フリーフォーム 132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" name="円柱 133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5" name="カギ線コネクタ 134"/>
                <p:cNvCxnSpPr>
                  <a:stCxn id="131" idx="2"/>
                  <a:endCxn id="132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カギ線コネクタ 135"/>
                <p:cNvCxnSpPr>
                  <a:stCxn id="132" idx="6"/>
                  <a:endCxn id="134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グループ化 116"/>
              <p:cNvGrpSpPr/>
              <p:nvPr/>
            </p:nvGrpSpPr>
            <p:grpSpPr>
              <a:xfrm>
                <a:off x="2179303" y="1638943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125" name="円柱 124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6" name="楕円 125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" name="フリーフォーム 126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" name="円柱 127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9" name="カギ線コネクタ 128"/>
                <p:cNvCxnSpPr>
                  <a:stCxn id="125" idx="2"/>
                  <a:endCxn id="126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カギ線コネクタ 129"/>
                <p:cNvCxnSpPr>
                  <a:stCxn id="126" idx="6"/>
                  <a:endCxn id="128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グループ化 117"/>
              <p:cNvGrpSpPr/>
              <p:nvPr/>
            </p:nvGrpSpPr>
            <p:grpSpPr>
              <a:xfrm>
                <a:off x="6707375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119" name="円柱 118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楕円 119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" name="フリーフォーム 120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" name="円柱 121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3" name="カギ線コネクタ 122"/>
                <p:cNvCxnSpPr>
                  <a:stCxn id="119" idx="2"/>
                  <a:endCxn id="120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カギ線コネクタ 123"/>
                <p:cNvCxnSpPr>
                  <a:stCxn id="120" idx="6"/>
                  <a:endCxn id="122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グループ化 180"/>
            <p:cNvGrpSpPr>
              <a:grpSpLocks noChangeAspect="1"/>
            </p:cNvGrpSpPr>
            <p:nvPr/>
          </p:nvGrpSpPr>
          <p:grpSpPr>
            <a:xfrm>
              <a:off x="7956376" y="3861088"/>
              <a:ext cx="1488444" cy="360000"/>
              <a:chOff x="2179303" y="1628800"/>
              <a:chExt cx="6688312" cy="1617657"/>
            </a:xfrm>
          </p:grpSpPr>
          <p:grpSp>
            <p:nvGrpSpPr>
              <p:cNvPr id="182" name="グループ化 181"/>
              <p:cNvGrpSpPr/>
              <p:nvPr/>
            </p:nvGrpSpPr>
            <p:grpSpPr>
              <a:xfrm>
                <a:off x="4427987" y="1628800"/>
                <a:ext cx="2160237" cy="1607514"/>
                <a:chOff x="4211963" y="4845822"/>
                <a:chExt cx="2160237" cy="1607514"/>
              </a:xfrm>
            </p:grpSpPr>
            <p:sp>
              <p:nvSpPr>
                <p:cNvPr id="197" name="円柱 196"/>
                <p:cNvSpPr/>
                <p:nvPr/>
              </p:nvSpPr>
              <p:spPr>
                <a:xfrm rot="16200000">
                  <a:off x="4375549" y="4692378"/>
                  <a:ext cx="648074" cy="975245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8" name="楕円 197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9" name="フリーフォーム 198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0" name="円柱 199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01" name="カギ線コネクタ 200"/>
                <p:cNvCxnSpPr>
                  <a:stCxn id="197" idx="2"/>
                  <a:endCxn id="198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カギ線コネクタ 201"/>
                <p:cNvCxnSpPr>
                  <a:stCxn id="198" idx="6"/>
                  <a:endCxn id="200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グループ化 182"/>
              <p:cNvGrpSpPr/>
              <p:nvPr/>
            </p:nvGrpSpPr>
            <p:grpSpPr>
              <a:xfrm>
                <a:off x="2179303" y="1638943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191" name="円柱 190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2" name="楕円 191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3" name="フリーフォーム 192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4" name="円柱 193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95" name="カギ線コネクタ 194"/>
                <p:cNvCxnSpPr>
                  <a:stCxn id="191" idx="2"/>
                  <a:endCxn id="192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カギ線コネクタ 195"/>
                <p:cNvCxnSpPr>
                  <a:stCxn id="192" idx="6"/>
                  <a:endCxn id="194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グループ化 183"/>
              <p:cNvGrpSpPr/>
              <p:nvPr/>
            </p:nvGrpSpPr>
            <p:grpSpPr>
              <a:xfrm>
                <a:off x="6707375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185" name="円柱 184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6" name="楕円 185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7" name="フリーフォーム 186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8" name="円柱 187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9" name="カギ線コネクタ 188"/>
                <p:cNvCxnSpPr>
                  <a:stCxn id="185" idx="2"/>
                  <a:endCxn id="186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カギ線コネクタ 189"/>
                <p:cNvCxnSpPr>
                  <a:stCxn id="186" idx="6"/>
                  <a:endCxn id="188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3" name="グループ化 202"/>
            <p:cNvGrpSpPr>
              <a:grpSpLocks noChangeAspect="1"/>
            </p:cNvGrpSpPr>
            <p:nvPr/>
          </p:nvGrpSpPr>
          <p:grpSpPr>
            <a:xfrm>
              <a:off x="6438303" y="3861048"/>
              <a:ext cx="1488444" cy="360000"/>
              <a:chOff x="2179303" y="1628800"/>
              <a:chExt cx="6688312" cy="1617657"/>
            </a:xfrm>
          </p:grpSpPr>
          <p:grpSp>
            <p:nvGrpSpPr>
              <p:cNvPr id="204" name="グループ化 203"/>
              <p:cNvGrpSpPr/>
              <p:nvPr/>
            </p:nvGrpSpPr>
            <p:grpSpPr>
              <a:xfrm>
                <a:off x="4427984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219" name="円柱 218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0" name="楕円 219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1" name="フリーフォーム 220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2" name="円柱 221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3" name="カギ線コネクタ 222"/>
                <p:cNvCxnSpPr>
                  <a:stCxn id="219" idx="2"/>
                  <a:endCxn id="220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カギ線コネクタ 223"/>
                <p:cNvCxnSpPr>
                  <a:stCxn id="220" idx="6"/>
                  <a:endCxn id="222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グループ化 204"/>
              <p:cNvGrpSpPr/>
              <p:nvPr/>
            </p:nvGrpSpPr>
            <p:grpSpPr>
              <a:xfrm>
                <a:off x="2179303" y="1638943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213" name="円柱 212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4" name="楕円 213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5" name="フリーフォーム 214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6" name="円柱 215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7" name="カギ線コネクタ 216"/>
                <p:cNvCxnSpPr>
                  <a:stCxn id="213" idx="2"/>
                  <a:endCxn id="214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カギ線コネクタ 217"/>
                <p:cNvCxnSpPr>
                  <a:stCxn id="214" idx="6"/>
                  <a:endCxn id="216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グループ化 205"/>
              <p:cNvGrpSpPr/>
              <p:nvPr/>
            </p:nvGrpSpPr>
            <p:grpSpPr>
              <a:xfrm>
                <a:off x="6707375" y="1628800"/>
                <a:ext cx="2160240" cy="1607514"/>
                <a:chOff x="4211960" y="4845822"/>
                <a:chExt cx="2160240" cy="1607514"/>
              </a:xfrm>
            </p:grpSpPr>
            <p:sp>
              <p:nvSpPr>
                <p:cNvPr id="207" name="円柱 206"/>
                <p:cNvSpPr/>
                <p:nvPr/>
              </p:nvSpPr>
              <p:spPr>
                <a:xfrm rot="16200000">
                  <a:off x="4375546" y="4692379"/>
                  <a:ext cx="648072" cy="975244"/>
                </a:xfrm>
                <a:prstGeom prst="can">
                  <a:avLst>
                    <a:gd name="adj" fmla="val 33728"/>
                  </a:avLst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8" name="楕円 207"/>
                <p:cNvSpPr/>
                <p:nvPr/>
              </p:nvSpPr>
              <p:spPr>
                <a:xfrm>
                  <a:off x="5049678" y="5877272"/>
                  <a:ext cx="576064" cy="576064"/>
                </a:xfrm>
                <a:prstGeom prst="ellipse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9" name="フリーフォーム 208"/>
                <p:cNvSpPr/>
                <p:nvPr/>
              </p:nvSpPr>
              <p:spPr>
                <a:xfrm>
                  <a:off x="5118441" y="6013254"/>
                  <a:ext cx="438538" cy="304099"/>
                </a:xfrm>
                <a:custGeom>
                  <a:avLst/>
                  <a:gdLst>
                    <a:gd name="connsiteX0" fmla="*/ 0 w 438538"/>
                    <a:gd name="connsiteY0" fmla="*/ 197761 h 304099"/>
                    <a:gd name="connsiteX1" fmla="*/ 158620 w 438538"/>
                    <a:gd name="connsiteY1" fmla="*/ 1818 h 304099"/>
                    <a:gd name="connsiteX2" fmla="*/ 317240 w 438538"/>
                    <a:gd name="connsiteY2" fmla="*/ 300397 h 304099"/>
                    <a:gd name="connsiteX3" fmla="*/ 438538 w 438538"/>
                    <a:gd name="connsiteY3" fmla="*/ 141777 h 30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538" h="304099">
                      <a:moveTo>
                        <a:pt x="0" y="197761"/>
                      </a:moveTo>
                      <a:cubicBezTo>
                        <a:pt x="52873" y="91236"/>
                        <a:pt x="105747" y="-15288"/>
                        <a:pt x="158620" y="1818"/>
                      </a:cubicBezTo>
                      <a:cubicBezTo>
                        <a:pt x="211493" y="18924"/>
                        <a:pt x="270587" y="277070"/>
                        <a:pt x="317240" y="300397"/>
                      </a:cubicBezTo>
                      <a:cubicBezTo>
                        <a:pt x="363893" y="323724"/>
                        <a:pt x="401215" y="232750"/>
                        <a:pt x="438538" y="141777"/>
                      </a:cubicBezTo>
                    </a:path>
                  </a:pathLst>
                </a:cu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0" name="円柱 209"/>
                <p:cNvSpPr/>
                <p:nvPr/>
              </p:nvSpPr>
              <p:spPr>
                <a:xfrm rot="16200000">
                  <a:off x="5544108" y="4665802"/>
                  <a:ext cx="648072" cy="1008112"/>
                </a:xfrm>
                <a:prstGeom prst="can">
                  <a:avLst/>
                </a:prstGeom>
                <a:solidFill>
                  <a:srgbClr val="E35E23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1" name="カギ線コネクタ 210"/>
                <p:cNvCxnSpPr>
                  <a:stCxn id="207" idx="2"/>
                  <a:endCxn id="208" idx="2"/>
                </p:cNvCxnSpPr>
                <p:nvPr/>
              </p:nvCxnSpPr>
              <p:spPr>
                <a:xfrm rot="16200000" flipH="1">
                  <a:off x="4543997" y="5659622"/>
                  <a:ext cx="661267" cy="350096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カギ線コネクタ 211"/>
                <p:cNvCxnSpPr>
                  <a:stCxn id="208" idx="6"/>
                  <a:endCxn id="210" idx="2"/>
                </p:cNvCxnSpPr>
                <p:nvPr/>
              </p:nvCxnSpPr>
              <p:spPr>
                <a:xfrm flipV="1">
                  <a:off x="5625742" y="5493894"/>
                  <a:ext cx="242402" cy="671410"/>
                </a:xfrm>
                <a:prstGeom prst="bentConnector2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6" name="グループ化 25"/>
          <p:cNvGrpSpPr/>
          <p:nvPr/>
        </p:nvGrpSpPr>
        <p:grpSpPr>
          <a:xfrm>
            <a:off x="1753161" y="1595319"/>
            <a:ext cx="6688312" cy="1617657"/>
            <a:chOff x="2179303" y="1628800"/>
            <a:chExt cx="6688312" cy="1617657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4427984" y="1628800"/>
              <a:ext cx="2160240" cy="1607514"/>
              <a:chOff x="4211960" y="4845822"/>
              <a:chExt cx="2160240" cy="1607514"/>
            </a:xfrm>
          </p:grpSpPr>
          <p:sp>
            <p:nvSpPr>
              <p:cNvPr id="6" name="円柱 5"/>
              <p:cNvSpPr/>
              <p:nvPr/>
            </p:nvSpPr>
            <p:spPr>
              <a:xfrm rot="16200000">
                <a:off x="4375546" y="4692379"/>
                <a:ext cx="648072" cy="975244"/>
              </a:xfrm>
              <a:prstGeom prst="can">
                <a:avLst>
                  <a:gd name="adj" fmla="val 33728"/>
                </a:avLst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楕円 6"/>
              <p:cNvSpPr/>
              <p:nvPr/>
            </p:nvSpPr>
            <p:spPr>
              <a:xfrm>
                <a:off x="5049678" y="5877272"/>
                <a:ext cx="576064" cy="576064"/>
              </a:xfrm>
              <a:prstGeom prst="ellipse">
                <a:avLst/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フリーフォーム 7"/>
              <p:cNvSpPr/>
              <p:nvPr/>
            </p:nvSpPr>
            <p:spPr>
              <a:xfrm>
                <a:off x="5118441" y="6013254"/>
                <a:ext cx="438538" cy="304099"/>
              </a:xfrm>
              <a:custGeom>
                <a:avLst/>
                <a:gdLst>
                  <a:gd name="connsiteX0" fmla="*/ 0 w 438538"/>
                  <a:gd name="connsiteY0" fmla="*/ 197761 h 304099"/>
                  <a:gd name="connsiteX1" fmla="*/ 158620 w 438538"/>
                  <a:gd name="connsiteY1" fmla="*/ 1818 h 304099"/>
                  <a:gd name="connsiteX2" fmla="*/ 317240 w 438538"/>
                  <a:gd name="connsiteY2" fmla="*/ 300397 h 304099"/>
                  <a:gd name="connsiteX3" fmla="*/ 438538 w 438538"/>
                  <a:gd name="connsiteY3" fmla="*/ 141777 h 30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38" h="304099">
                    <a:moveTo>
                      <a:pt x="0" y="197761"/>
                    </a:moveTo>
                    <a:cubicBezTo>
                      <a:pt x="52873" y="91236"/>
                      <a:pt x="105747" y="-15288"/>
                      <a:pt x="158620" y="1818"/>
                    </a:cubicBezTo>
                    <a:cubicBezTo>
                      <a:pt x="211493" y="18924"/>
                      <a:pt x="270587" y="277070"/>
                      <a:pt x="317240" y="300397"/>
                    </a:cubicBezTo>
                    <a:cubicBezTo>
                      <a:pt x="363893" y="323724"/>
                      <a:pt x="401215" y="232750"/>
                      <a:pt x="438538" y="14177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円柱 8"/>
              <p:cNvSpPr/>
              <p:nvPr/>
            </p:nvSpPr>
            <p:spPr>
              <a:xfrm rot="16200000">
                <a:off x="5544108" y="4665802"/>
                <a:ext cx="648072" cy="1008112"/>
              </a:xfrm>
              <a:prstGeom prst="can">
                <a:avLst/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0" name="カギ線コネクタ 9"/>
              <p:cNvCxnSpPr>
                <a:stCxn id="6" idx="2"/>
                <a:endCxn id="7" idx="2"/>
              </p:cNvCxnSpPr>
              <p:nvPr/>
            </p:nvCxnSpPr>
            <p:spPr>
              <a:xfrm rot="16200000" flipH="1">
                <a:off x="4543997" y="5659622"/>
                <a:ext cx="661267" cy="350096"/>
              </a:xfrm>
              <a:prstGeom prst="bentConnector2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カギ線コネクタ 10"/>
              <p:cNvCxnSpPr>
                <a:stCxn id="7" idx="6"/>
                <a:endCxn id="9" idx="2"/>
              </p:cNvCxnSpPr>
              <p:nvPr/>
            </p:nvCxnSpPr>
            <p:spPr>
              <a:xfrm flipV="1">
                <a:off x="5625742" y="5493894"/>
                <a:ext cx="242402" cy="671410"/>
              </a:xfrm>
              <a:prstGeom prst="bentConnector2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グループ化 11"/>
            <p:cNvGrpSpPr/>
            <p:nvPr/>
          </p:nvGrpSpPr>
          <p:grpSpPr>
            <a:xfrm>
              <a:off x="2179303" y="1638943"/>
              <a:ext cx="2160240" cy="1607514"/>
              <a:chOff x="4211960" y="4845822"/>
              <a:chExt cx="2160240" cy="1607514"/>
            </a:xfrm>
          </p:grpSpPr>
          <p:sp>
            <p:nvSpPr>
              <p:cNvPr id="13" name="円柱 12"/>
              <p:cNvSpPr/>
              <p:nvPr/>
            </p:nvSpPr>
            <p:spPr>
              <a:xfrm rot="16200000">
                <a:off x="4375546" y="4692379"/>
                <a:ext cx="648072" cy="975244"/>
              </a:xfrm>
              <a:prstGeom prst="can">
                <a:avLst>
                  <a:gd name="adj" fmla="val 33728"/>
                </a:avLst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楕円 13"/>
              <p:cNvSpPr/>
              <p:nvPr/>
            </p:nvSpPr>
            <p:spPr>
              <a:xfrm>
                <a:off x="5049678" y="5877272"/>
                <a:ext cx="576064" cy="576064"/>
              </a:xfrm>
              <a:prstGeom prst="ellipse">
                <a:avLst/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フリーフォーム 14"/>
              <p:cNvSpPr/>
              <p:nvPr/>
            </p:nvSpPr>
            <p:spPr>
              <a:xfrm>
                <a:off x="5118441" y="6013254"/>
                <a:ext cx="438538" cy="304099"/>
              </a:xfrm>
              <a:custGeom>
                <a:avLst/>
                <a:gdLst>
                  <a:gd name="connsiteX0" fmla="*/ 0 w 438538"/>
                  <a:gd name="connsiteY0" fmla="*/ 197761 h 304099"/>
                  <a:gd name="connsiteX1" fmla="*/ 158620 w 438538"/>
                  <a:gd name="connsiteY1" fmla="*/ 1818 h 304099"/>
                  <a:gd name="connsiteX2" fmla="*/ 317240 w 438538"/>
                  <a:gd name="connsiteY2" fmla="*/ 300397 h 304099"/>
                  <a:gd name="connsiteX3" fmla="*/ 438538 w 438538"/>
                  <a:gd name="connsiteY3" fmla="*/ 141777 h 30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38" h="304099">
                    <a:moveTo>
                      <a:pt x="0" y="197761"/>
                    </a:moveTo>
                    <a:cubicBezTo>
                      <a:pt x="52873" y="91236"/>
                      <a:pt x="105747" y="-15288"/>
                      <a:pt x="158620" y="1818"/>
                    </a:cubicBezTo>
                    <a:cubicBezTo>
                      <a:pt x="211493" y="18924"/>
                      <a:pt x="270587" y="277070"/>
                      <a:pt x="317240" y="300397"/>
                    </a:cubicBezTo>
                    <a:cubicBezTo>
                      <a:pt x="363893" y="323724"/>
                      <a:pt x="401215" y="232750"/>
                      <a:pt x="438538" y="14177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柱 15"/>
              <p:cNvSpPr/>
              <p:nvPr/>
            </p:nvSpPr>
            <p:spPr>
              <a:xfrm rot="16200000">
                <a:off x="5544108" y="4665802"/>
                <a:ext cx="648072" cy="1008112"/>
              </a:xfrm>
              <a:prstGeom prst="can">
                <a:avLst/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カギ線コネクタ 16"/>
              <p:cNvCxnSpPr>
                <a:stCxn id="13" idx="2"/>
                <a:endCxn id="14" idx="2"/>
              </p:cNvCxnSpPr>
              <p:nvPr/>
            </p:nvCxnSpPr>
            <p:spPr>
              <a:xfrm rot="16200000" flipH="1">
                <a:off x="4543997" y="5659622"/>
                <a:ext cx="661267" cy="350096"/>
              </a:xfrm>
              <a:prstGeom prst="bentConnector2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カギ線コネクタ 17"/>
              <p:cNvCxnSpPr>
                <a:stCxn id="14" idx="6"/>
                <a:endCxn id="16" idx="2"/>
              </p:cNvCxnSpPr>
              <p:nvPr/>
            </p:nvCxnSpPr>
            <p:spPr>
              <a:xfrm flipV="1">
                <a:off x="5625742" y="5493894"/>
                <a:ext cx="242402" cy="671410"/>
              </a:xfrm>
              <a:prstGeom prst="bentConnector2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18"/>
            <p:cNvGrpSpPr/>
            <p:nvPr/>
          </p:nvGrpSpPr>
          <p:grpSpPr>
            <a:xfrm>
              <a:off x="6707375" y="1628800"/>
              <a:ext cx="2160240" cy="1607514"/>
              <a:chOff x="4211960" y="4845822"/>
              <a:chExt cx="2160240" cy="1607514"/>
            </a:xfrm>
          </p:grpSpPr>
          <p:sp>
            <p:nvSpPr>
              <p:cNvPr id="20" name="円柱 19"/>
              <p:cNvSpPr/>
              <p:nvPr/>
            </p:nvSpPr>
            <p:spPr>
              <a:xfrm rot="16200000">
                <a:off x="4375546" y="4692379"/>
                <a:ext cx="648072" cy="975244"/>
              </a:xfrm>
              <a:prstGeom prst="can">
                <a:avLst>
                  <a:gd name="adj" fmla="val 33728"/>
                </a:avLst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楕円 20"/>
              <p:cNvSpPr/>
              <p:nvPr/>
            </p:nvSpPr>
            <p:spPr>
              <a:xfrm>
                <a:off x="5049678" y="5877272"/>
                <a:ext cx="576064" cy="576064"/>
              </a:xfrm>
              <a:prstGeom prst="ellipse">
                <a:avLst/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フリーフォーム 21"/>
              <p:cNvSpPr/>
              <p:nvPr/>
            </p:nvSpPr>
            <p:spPr>
              <a:xfrm>
                <a:off x="5118441" y="6013254"/>
                <a:ext cx="438538" cy="304099"/>
              </a:xfrm>
              <a:custGeom>
                <a:avLst/>
                <a:gdLst>
                  <a:gd name="connsiteX0" fmla="*/ 0 w 438538"/>
                  <a:gd name="connsiteY0" fmla="*/ 197761 h 304099"/>
                  <a:gd name="connsiteX1" fmla="*/ 158620 w 438538"/>
                  <a:gd name="connsiteY1" fmla="*/ 1818 h 304099"/>
                  <a:gd name="connsiteX2" fmla="*/ 317240 w 438538"/>
                  <a:gd name="connsiteY2" fmla="*/ 300397 h 304099"/>
                  <a:gd name="connsiteX3" fmla="*/ 438538 w 438538"/>
                  <a:gd name="connsiteY3" fmla="*/ 141777 h 30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38" h="304099">
                    <a:moveTo>
                      <a:pt x="0" y="197761"/>
                    </a:moveTo>
                    <a:cubicBezTo>
                      <a:pt x="52873" y="91236"/>
                      <a:pt x="105747" y="-15288"/>
                      <a:pt x="158620" y="1818"/>
                    </a:cubicBezTo>
                    <a:cubicBezTo>
                      <a:pt x="211493" y="18924"/>
                      <a:pt x="270587" y="277070"/>
                      <a:pt x="317240" y="300397"/>
                    </a:cubicBezTo>
                    <a:cubicBezTo>
                      <a:pt x="363893" y="323724"/>
                      <a:pt x="401215" y="232750"/>
                      <a:pt x="438538" y="14177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柱 22"/>
              <p:cNvSpPr/>
              <p:nvPr/>
            </p:nvSpPr>
            <p:spPr>
              <a:xfrm rot="16200000">
                <a:off x="5544108" y="4665802"/>
                <a:ext cx="648072" cy="1008112"/>
              </a:xfrm>
              <a:prstGeom prst="can">
                <a:avLst/>
              </a:prstGeom>
              <a:solidFill>
                <a:srgbClr val="E35E2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" name="カギ線コネクタ 23"/>
              <p:cNvCxnSpPr>
                <a:stCxn id="20" idx="2"/>
                <a:endCxn id="21" idx="2"/>
              </p:cNvCxnSpPr>
              <p:nvPr/>
            </p:nvCxnSpPr>
            <p:spPr>
              <a:xfrm rot="16200000" flipH="1">
                <a:off x="4543997" y="5659622"/>
                <a:ext cx="661267" cy="350096"/>
              </a:xfrm>
              <a:prstGeom prst="bentConnector2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カギ線コネクタ 24"/>
              <p:cNvCxnSpPr>
                <a:stCxn id="21" idx="6"/>
                <a:endCxn id="23" idx="2"/>
              </p:cNvCxnSpPr>
              <p:nvPr/>
            </p:nvCxnSpPr>
            <p:spPr>
              <a:xfrm flipV="1">
                <a:off x="5625742" y="5493894"/>
                <a:ext cx="242402" cy="671410"/>
              </a:xfrm>
              <a:prstGeom prst="bentConnector2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7" name="テキスト ボックス 226"/>
          <p:cNvSpPr txBox="1"/>
          <p:nvPr/>
        </p:nvSpPr>
        <p:spPr>
          <a:xfrm>
            <a:off x="1860699" y="3327467"/>
            <a:ext cx="697232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800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Linac</a:t>
            </a:r>
            <a:r>
              <a:rPr kumimoji="1" lang="en-US" altLang="ja-JP" sz="2800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 (Linear Accelerator</a:t>
            </a:r>
            <a:r>
              <a:rPr kumimoji="1" lang="ja-JP" altLang="en-US" sz="2800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） </a:t>
            </a:r>
            <a:r>
              <a:rPr kumimoji="1" lang="en-US" altLang="ja-JP" sz="2800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is composed from many accelerator cavity.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The acceleration energy is unlimited in principle.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Acceleration energy</a:t>
            </a:r>
            <a:r>
              <a:rPr kumimoji="1" lang="en-US" altLang="ja-JP" sz="2800" i="1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 E</a:t>
            </a:r>
            <a:endParaRPr kumimoji="1" lang="en-US" altLang="ja-JP" sz="2800" dirty="0">
              <a:solidFill>
                <a:srgbClr val="002060"/>
              </a:solidFill>
              <a:latin typeface="Franklin Gothic Demi Cond" panose="020B0706030402020204" pitchFamily="34" charset="0"/>
              <a:ea typeface="HGP明朝E" panose="02020900000000000000" pitchFamily="18" charset="-128"/>
            </a:endParaRPr>
          </a:p>
          <a:p>
            <a:pPr algn="ctr"/>
            <a:r>
              <a:rPr kumimoji="1" lang="en-US" altLang="ja-JP" sz="2800" i="1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E</a:t>
            </a:r>
            <a:r>
              <a:rPr kumimoji="1" lang="ja-JP" altLang="en-US" sz="2800" i="1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 </a:t>
            </a:r>
            <a:r>
              <a:rPr kumimoji="1" lang="en-US" altLang="ja-JP" sz="2800" i="1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= </a:t>
            </a:r>
            <a:r>
              <a:rPr kumimoji="1" lang="en-US" altLang="ja-JP" sz="2800" i="1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eVL</a:t>
            </a:r>
            <a:endParaRPr kumimoji="1" lang="en-US" altLang="ja-JP" sz="2800" i="1" dirty="0">
              <a:solidFill>
                <a:srgbClr val="002060"/>
              </a:solidFill>
              <a:latin typeface="Franklin Gothic Demi Cond" panose="020B0706030402020204" pitchFamily="34" charset="0"/>
              <a:ea typeface="HGP明朝E" panose="02020900000000000000" pitchFamily="18" charset="-128"/>
            </a:endParaRPr>
          </a:p>
          <a:p>
            <a:r>
              <a:rPr kumimoji="1" lang="ja-JP" altLang="en-US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P明朝E" panose="02020900000000000000" pitchFamily="18" charset="-128"/>
              </a:rPr>
              <a:t>　　　　　　　　　　　　　</a:t>
            </a:r>
            <a:r>
              <a:rPr kumimoji="1" lang="en-US" altLang="ja-JP" sz="2400" i="1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V </a:t>
            </a:r>
            <a:r>
              <a:rPr kumimoji="1" lang="ja-JP" altLang="en-US" sz="2400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： </a:t>
            </a:r>
            <a:r>
              <a:rPr kumimoji="1" lang="en-US" altLang="ja-JP" sz="2400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accelerator gradient (V/m)</a:t>
            </a:r>
          </a:p>
          <a:p>
            <a:r>
              <a:rPr kumimoji="1" lang="ja-JP" altLang="en-US" sz="2400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　　　　　　　　　　　　　</a:t>
            </a:r>
            <a:r>
              <a:rPr kumimoji="1" lang="en-US" altLang="ja-JP" sz="2400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 </a:t>
            </a:r>
            <a:r>
              <a:rPr kumimoji="1" lang="en-US" altLang="ja-JP" sz="2400" i="1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L</a:t>
            </a:r>
            <a:r>
              <a:rPr kumimoji="1" lang="ja-JP" altLang="en-US" sz="2400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： </a:t>
            </a:r>
            <a:r>
              <a:rPr kumimoji="1" lang="en-US" altLang="ja-JP" sz="2400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accelerator length (m)</a:t>
            </a:r>
            <a:endParaRPr kumimoji="1" lang="ja-JP" altLang="en-US" sz="2400" dirty="0">
              <a:latin typeface="Franklin Gothic Demi Cond" panose="020B0706030402020204" pitchFamily="34" charset="0"/>
              <a:ea typeface="HGP明朝E" panose="02020900000000000000" pitchFamily="18" charset="-128"/>
            </a:endParaRPr>
          </a:p>
        </p:txBody>
      </p:sp>
      <p:sp>
        <p:nvSpPr>
          <p:cNvPr id="160" name="楕円 36">
            <a:extLst>
              <a:ext uri="{FF2B5EF4-FFF2-40B4-BE49-F238E27FC236}">
                <a16:creationId xmlns:a16="http://schemas.microsoft.com/office/drawing/2014/main" id="{DA74DEB1-A256-7D4D-A209-0A5F0A4E7D76}"/>
              </a:ext>
            </a:extLst>
          </p:cNvPr>
          <p:cNvSpPr/>
          <p:nvPr/>
        </p:nvSpPr>
        <p:spPr>
          <a:xfrm>
            <a:off x="-468560" y="2180803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4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">
                                          <p:cBhvr>
                                            <p:cTn id="6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" presetID="42" presetClass="path" presetSubtype="0" repeatCount="1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3.7037E-6 L 1.09063 -0.00371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531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7" grpId="0"/>
          <p:bldP spid="16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" presetID="42" presetClass="path" presetSubtype="0" repeatCount="1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3.7037E-6 L 1.09063 -0.00371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531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7" grpId="0"/>
          <p:bldP spid="160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5009D"/>
                </a:solidFill>
              </a:rPr>
              <a:t>Synchronization</a:t>
            </a:r>
            <a:endParaRPr kumimoji="1" lang="ja-JP" altLang="en-US" dirty="0">
              <a:solidFill>
                <a:srgbClr val="F5009D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95674" y="1412776"/>
            <a:ext cx="6972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Particle motion (velocity) and RF phase </a:t>
            </a:r>
          </a:p>
          <a:p>
            <a:r>
              <a:rPr kumimoji="1" lang="en-US" altLang="ja-JP" sz="24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velocity should be matched for acceleration.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Otherwise, the particle is just oscillated and no net acceleration. </a:t>
            </a:r>
            <a:endParaRPr kumimoji="1" lang="ja-JP" altLang="en-US" sz="2400" dirty="0"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635896" y="3692768"/>
                <a:ext cx="4094454" cy="1130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8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𝑞𝐸</m:t>
                      </m:r>
                      <m:func>
                        <m:func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ja-JP" altLang="en-US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3692768"/>
                <a:ext cx="4094454" cy="11301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1979712" y="3389315"/>
            <a:ext cx="69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RF</a:t>
            </a:r>
            <a:r>
              <a:rPr kumimoji="1" lang="ja-JP" altLang="en-US" sz="2400" dirty="0"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による加速　　　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3898609" y="4817370"/>
                <a:ext cx="14832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ja-JP" altLang="en-US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𝑘𝑧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609" y="4817370"/>
                <a:ext cx="1483227" cy="369332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3791983" y="5302237"/>
                <a:ext cx="16607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ja-JP" altLang="en-US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983" y="5302237"/>
                <a:ext cx="166071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/>
              <p:cNvSpPr/>
              <p:nvPr/>
            </p:nvSpPr>
            <p:spPr>
              <a:xfrm>
                <a:off x="4211960" y="6302188"/>
                <a:ext cx="13899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ja-JP" altLang="en-US" sz="240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0" name="正方形/長方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6302188"/>
                <a:ext cx="138999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895674" y="5783008"/>
            <a:ext cx="69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位相が一定の条件</a:t>
            </a:r>
          </a:p>
        </p:txBody>
      </p:sp>
    </p:spTree>
    <p:extLst>
      <p:ext uri="{BB962C8B-B14F-4D97-AF65-F5344CB8AC3E}">
        <p14:creationId xmlns:p14="http://schemas.microsoft.com/office/powerpoint/2010/main" val="1832985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22721" y="1600200"/>
            <a:ext cx="8231040" cy="25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  <a:buSzPct val="67000"/>
              <a:buBlip>
                <a:blip r:embed="rId3"/>
              </a:buBlip>
            </a:pPr>
            <a:r>
              <a:rPr lang="en-US" altLang="ja-JP" dirty="0">
                <a:solidFill>
                  <a:srgbClr val="00000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Depending on </a:t>
            </a:r>
            <a:r>
              <a:rPr lang="en-US" altLang="ja-JP" dirty="0">
                <a:solidFill>
                  <a:srgbClr val="000000"/>
                </a:solidFill>
                <a:latin typeface="Symbol" panose="05050102010706020507" pitchFamily="18" charset="2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b</a:t>
            </a:r>
            <a:r>
              <a:rPr lang="en-US" altLang="ja-JP" dirty="0">
                <a:solidFill>
                  <a:srgbClr val="00000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 of the particle, various RF structure has been designed.</a:t>
            </a:r>
          </a:p>
          <a:p>
            <a:pPr>
              <a:lnSpc>
                <a:spcPct val="96000"/>
              </a:lnSpc>
              <a:spcAft>
                <a:spcPts val="1282"/>
              </a:spcAft>
              <a:buSzPct val="67000"/>
              <a:buBlip>
                <a:blip r:embed="rId3"/>
              </a:buBlip>
            </a:pPr>
            <a:r>
              <a:rPr lang="en-US" altLang="ja-JP" dirty="0">
                <a:solidFill>
                  <a:srgbClr val="00000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Heavy particle (p and ion) has less </a:t>
            </a:r>
            <a:r>
              <a:rPr lang="en-US" altLang="ja-JP" dirty="0">
                <a:solidFill>
                  <a:srgbClr val="000000"/>
                </a:solidFill>
                <a:latin typeface="Symbol" panose="05050102010706020507" pitchFamily="18" charset="2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b</a:t>
            </a:r>
            <a:r>
              <a:rPr lang="en-US" altLang="ja-JP" dirty="0">
                <a:solidFill>
                  <a:srgbClr val="00000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, different structures are used for each acceleration stages.</a:t>
            </a:r>
          </a:p>
          <a:p>
            <a:pPr>
              <a:lnSpc>
                <a:spcPct val="96000"/>
              </a:lnSpc>
              <a:spcAft>
                <a:spcPts val="1282"/>
              </a:spcAft>
              <a:buSzPct val="67000"/>
              <a:buBlip>
                <a:blip r:embed="rId3"/>
              </a:buBlip>
            </a:pPr>
            <a:r>
              <a:rPr lang="en-US" altLang="ja-JP" dirty="0">
                <a:solidFill>
                  <a:srgbClr val="00000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Light particle (electron and positron) is accelerated easily up to </a:t>
            </a:r>
            <a:r>
              <a:rPr lang="en-US" altLang="ja-JP" dirty="0">
                <a:solidFill>
                  <a:srgbClr val="000000"/>
                </a:solidFill>
                <a:latin typeface="Symbol" panose="05050102010706020507" pitchFamily="18" charset="2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b</a:t>
            </a:r>
            <a:r>
              <a:rPr lang="en-US" altLang="ja-JP" dirty="0">
                <a:solidFill>
                  <a:srgbClr val="00000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~1, the acceleration can be made with identical RF structures.  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F7687EB7-0A87-432E-8A62-463EDC89187F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35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286880" cy="166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37145"/>
            <a:ext cx="3618720" cy="148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876077" y="192085"/>
            <a:ext cx="7524328" cy="10695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>
                <a:solidFill>
                  <a:srgbClr val="F5009D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RF Structure</a:t>
            </a:r>
            <a:endParaRPr kumimoji="1" lang="ja-JP" altLang="en-US" dirty="0">
              <a:solidFill>
                <a:srgbClr val="F5009D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245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718561" y="358921"/>
            <a:ext cx="7672320" cy="10454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1950’s</a:t>
            </a:r>
          </a:p>
        </p:txBody>
      </p:sp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718561" y="1698121"/>
            <a:ext cx="7672320" cy="319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 marL="1484313" indent="-568325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A few GeV proton synchrotrons</a:t>
            </a:r>
          </a:p>
          <a:p>
            <a:pPr lvl="1">
              <a:lnSpc>
                <a:spcPct val="76000"/>
              </a:lnSpc>
              <a:spcAft>
                <a:spcPts val="1032"/>
              </a:spcAft>
              <a:buSzPct val="85000"/>
            </a:pP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Cosmotron (BNL) 3GeV</a:t>
            </a:r>
          </a:p>
          <a:p>
            <a:pPr lvl="1">
              <a:lnSpc>
                <a:spcPct val="76000"/>
              </a:lnSpc>
              <a:spcAft>
                <a:spcPts val="1032"/>
              </a:spcAft>
              <a:buSzPct val="85000"/>
            </a:pP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Bevatron (LBL) 6.2GeV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Many new particles </a:t>
            </a:r>
          </a:p>
          <a:p>
            <a:pPr lvl="1">
              <a:lnSpc>
                <a:spcPct val="76000"/>
              </a:lnSpc>
              <a:spcAft>
                <a:spcPts val="1032"/>
              </a:spcAft>
              <a:buSzPct val="85000"/>
            </a:pP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anti-proton, anti-neutron</a:t>
            </a:r>
          </a:p>
          <a:p>
            <a:pPr lvl="1">
              <a:lnSpc>
                <a:spcPct val="76000"/>
              </a:lnSpc>
              <a:spcAft>
                <a:spcPts val="1032"/>
              </a:spcAft>
              <a:buSzPct val="85000"/>
            </a:pPr>
            <a:r>
              <a:rPr lang="en-US" altLang="ja-JP" sz="2449">
                <a:solidFill>
                  <a:srgbClr val="000000"/>
                </a:solidFill>
                <a:latin typeface="Symbol" panose="05050102010706020507" pitchFamily="18" charset="2"/>
              </a:rPr>
              <a:t></a:t>
            </a: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, </a:t>
            </a:r>
            <a:r>
              <a:rPr lang="en-US" altLang="ja-JP" sz="2449">
                <a:solidFill>
                  <a:srgbClr val="000000"/>
                </a:solidFill>
                <a:latin typeface="Symbol" panose="05050102010706020507" pitchFamily="18" charset="2"/>
              </a:rPr>
              <a:t></a:t>
            </a: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, </a:t>
            </a:r>
            <a:r>
              <a:rPr lang="en-US" altLang="ja-JP" sz="2449">
                <a:solidFill>
                  <a:srgbClr val="000000"/>
                </a:solidFill>
                <a:latin typeface="Symbol" panose="05050102010706020507" pitchFamily="18" charset="2"/>
              </a:rPr>
              <a:t></a:t>
            </a: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, </a:t>
            </a:r>
            <a:r>
              <a:rPr lang="en-US" altLang="ja-JP" sz="2449">
                <a:solidFill>
                  <a:srgbClr val="000000"/>
                </a:solidFill>
                <a:latin typeface="Symbol" panose="05050102010706020507" pitchFamily="18" charset="2"/>
              </a:rPr>
              <a:t></a:t>
            </a: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,....</a:t>
            </a:r>
          </a:p>
          <a:p>
            <a:pPr lvl="1">
              <a:lnSpc>
                <a:spcPct val="76000"/>
              </a:lnSpc>
              <a:spcAft>
                <a:spcPts val="1032"/>
              </a:spcAft>
              <a:buSzPct val="85000"/>
            </a:pPr>
            <a:r>
              <a:rPr lang="en-US" altLang="ja-JP" sz="2449">
                <a:solidFill>
                  <a:srgbClr val="000000"/>
                </a:solidFill>
                <a:latin typeface="Luxi Serif" pitchFamily="16" charset="0"/>
              </a:rPr>
              <a:t>Systematic description introducing “Quarks” by Gell-Mann in 1964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41" y="2215080"/>
            <a:ext cx="3428640" cy="198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959841" y="6368041"/>
            <a:ext cx="5549760" cy="4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1633" dirty="0">
                <a:solidFill>
                  <a:srgbClr val="000000"/>
                </a:solidFill>
                <a:latin typeface="Luxi Serif" pitchFamily="16" charset="0"/>
              </a:rPr>
              <a:t>K. </a:t>
            </a:r>
            <a:r>
              <a:rPr lang="en-US" altLang="ja-JP" sz="1633" dirty="0" err="1">
                <a:solidFill>
                  <a:srgbClr val="000000"/>
                </a:solidFill>
                <a:latin typeface="Luxi Serif" pitchFamily="16" charset="0"/>
              </a:rPr>
              <a:t>Yokoya</a:t>
            </a:r>
            <a:endParaRPr lang="en-US" altLang="ja-JP" sz="1633" dirty="0">
              <a:solidFill>
                <a:srgbClr val="000000"/>
              </a:solidFill>
              <a:latin typeface="Luxi Serif" pitchFamily="16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6654241" y="6313321"/>
            <a:ext cx="2128320" cy="47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4901B6CE-224B-4E7A-B196-DE149B0AA00B}" type="slidenum">
              <a:rPr lang="en-US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36</a:t>
            </a:fld>
            <a:endParaRPr lang="en-US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41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456481" y="275401"/>
            <a:ext cx="5639040" cy="6537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Bevatron</a:t>
            </a: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456481" y="1067401"/>
            <a:ext cx="4901760" cy="23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70000"/>
              </a:lnSpc>
              <a:spcAft>
                <a:spcPts val="1282"/>
              </a:spcAft>
            </a:pPr>
            <a:r>
              <a:rPr lang="en-US" altLang="ja-JP" sz="1996">
                <a:solidFill>
                  <a:srgbClr val="000000"/>
                </a:solidFill>
                <a:latin typeface="Luxi Serif" pitchFamily="16" charset="0"/>
              </a:rPr>
              <a:t>Weak-focusing synchrotron</a:t>
            </a:r>
          </a:p>
          <a:p>
            <a:pPr>
              <a:lnSpc>
                <a:spcPct val="70000"/>
              </a:lnSpc>
              <a:spcAft>
                <a:spcPts val="1282"/>
              </a:spcAft>
            </a:pPr>
            <a:r>
              <a:rPr lang="en-US" altLang="ja-JP" sz="1996">
                <a:solidFill>
                  <a:srgbClr val="000000"/>
                </a:solidFill>
                <a:latin typeface="Luxi Serif" pitchFamily="16" charset="0"/>
              </a:rPr>
              <a:t>Lorence Berkely Lab</a:t>
            </a:r>
          </a:p>
          <a:p>
            <a:pPr>
              <a:lnSpc>
                <a:spcPct val="70000"/>
              </a:lnSpc>
              <a:spcAft>
                <a:spcPts val="1282"/>
              </a:spcAft>
            </a:pPr>
            <a:r>
              <a:rPr lang="en-US" altLang="ja-JP" sz="1996">
                <a:solidFill>
                  <a:srgbClr val="000000"/>
                </a:solidFill>
                <a:latin typeface="Luxi Serif" pitchFamily="16" charset="0"/>
              </a:rPr>
              <a:t>Operation start in 1954</a:t>
            </a:r>
          </a:p>
          <a:p>
            <a:pPr>
              <a:lnSpc>
                <a:spcPct val="70000"/>
              </a:lnSpc>
              <a:spcAft>
                <a:spcPts val="1282"/>
              </a:spcAft>
            </a:pPr>
            <a:r>
              <a:rPr lang="en-US" altLang="ja-JP" sz="1996">
                <a:solidFill>
                  <a:srgbClr val="000000"/>
                </a:solidFill>
                <a:latin typeface="Luxi Serif" pitchFamily="16" charset="0"/>
              </a:rPr>
              <a:t>Bev..  = Billion Electron Volt </a:t>
            </a:r>
            <a:br>
              <a:rPr lang="en-US" altLang="ja-JP" sz="1996">
                <a:solidFill>
                  <a:srgbClr val="000000"/>
                </a:solidFill>
                <a:latin typeface="Luxi Serif" pitchFamily="16" charset="0"/>
              </a:rPr>
            </a:br>
            <a:r>
              <a:rPr lang="en-US" altLang="ja-JP" sz="1996">
                <a:solidFill>
                  <a:srgbClr val="000000"/>
                </a:solidFill>
                <a:latin typeface="Luxi Serif" pitchFamily="16" charset="0"/>
              </a:rPr>
              <a:t>          = Giga Electron Volt (GeV)</a:t>
            </a:r>
          </a:p>
          <a:p>
            <a:pPr>
              <a:lnSpc>
                <a:spcPct val="70000"/>
              </a:lnSpc>
              <a:spcAft>
                <a:spcPts val="1282"/>
              </a:spcAft>
            </a:pPr>
            <a:r>
              <a:rPr lang="en-US" altLang="ja-JP" sz="1996">
                <a:solidFill>
                  <a:srgbClr val="000000"/>
                </a:solidFill>
                <a:latin typeface="Luxi Serif" pitchFamily="16" charset="0"/>
              </a:rPr>
              <a:t>Up to 6.2 GeV</a:t>
            </a:r>
          </a:p>
          <a:p>
            <a:pPr>
              <a:lnSpc>
                <a:spcPct val="70000"/>
              </a:lnSpc>
              <a:spcAft>
                <a:spcPts val="1282"/>
              </a:spcAft>
            </a:pPr>
            <a:r>
              <a:rPr lang="en-US" altLang="ja-JP" sz="1996">
                <a:solidFill>
                  <a:srgbClr val="000000"/>
                </a:solidFill>
                <a:latin typeface="Luxi Serif" pitchFamily="16" charset="0"/>
              </a:rPr>
              <a:t>Discovered anti-proton in 1955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69221DE9-7B21-4968-BC0E-09DF0820F111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37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61" y="3429001"/>
            <a:ext cx="3961440" cy="30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61" y="3200041"/>
            <a:ext cx="2521440" cy="350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61" y="762121"/>
            <a:ext cx="3276000" cy="21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067041" y="6476041"/>
            <a:ext cx="4343040" cy="30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spcBef>
                <a:spcPts val="851"/>
              </a:spcBef>
            </a:pPr>
            <a:r>
              <a:rPr lang="en-US" altLang="ja-JP" sz="1361"/>
              <a:t>http://www.lbl.gov/image-gallery/image-library.html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959841" y="6368041"/>
            <a:ext cx="5549760" cy="4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1633">
                <a:solidFill>
                  <a:srgbClr val="000000"/>
                </a:solidFill>
                <a:latin typeface="Luxi Serif" pitchFamily="16" charset="0"/>
              </a:rPr>
              <a:t>8</a:t>
            </a:r>
            <a:r>
              <a:rPr lang="en-US" altLang="ja-JP" sz="1633" baseline="30000">
                <a:solidFill>
                  <a:srgbClr val="000000"/>
                </a:solidFill>
                <a:latin typeface="Luxi Serif" pitchFamily="16" charset="0"/>
              </a:rPr>
              <a:t>th</a:t>
            </a:r>
            <a:r>
              <a:rPr lang="en-US" altLang="ja-JP" sz="1633">
                <a:solidFill>
                  <a:srgbClr val="000000"/>
                </a:solidFill>
                <a:latin typeface="Luxi Serif" pitchFamily="16" charset="0"/>
              </a:rPr>
              <a:t> International Accelerator School for Linear Colliders</a:t>
            </a:r>
          </a:p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1633">
                <a:solidFill>
                  <a:srgbClr val="000000"/>
                </a:solidFill>
                <a:latin typeface="Luxi Serif" pitchFamily="16" charset="0"/>
              </a:rPr>
              <a:t>Antalya, Turkey, 4-16, December, 2013</a:t>
            </a:r>
          </a:p>
        </p:txBody>
      </p:sp>
    </p:spTree>
    <p:extLst>
      <p:ext uri="{BB962C8B-B14F-4D97-AF65-F5344CB8AC3E}">
        <p14:creationId xmlns:p14="http://schemas.microsoft.com/office/powerpoint/2010/main" val="1917526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456481" y="275401"/>
            <a:ext cx="8231040" cy="6537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Principle of Strong Focusing</a:t>
            </a:r>
          </a:p>
        </p:txBody>
      </p: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09121" y="1067401"/>
            <a:ext cx="8229600" cy="307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Magnet size became an issue even for synchotron of a few GeV scale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Combination of F-type magnet and D-type can reduce the beam size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Around 1957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Quadrupole magnets can also be used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New issue: accuracy of field and alignment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FB789ED6-2C7C-4748-BBAA-52EE132D6127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38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201" y="2311561"/>
            <a:ext cx="375840" cy="61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401" y="2357641"/>
            <a:ext cx="348480" cy="57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21" y="4572361"/>
            <a:ext cx="2134080" cy="21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21" y="4929481"/>
            <a:ext cx="3571200" cy="150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61" y="4143241"/>
            <a:ext cx="3965760" cy="71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1959841" y="6368041"/>
            <a:ext cx="5549760" cy="4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1633">
                <a:solidFill>
                  <a:srgbClr val="000000"/>
                </a:solidFill>
                <a:latin typeface="Luxi Serif" pitchFamily="16" charset="0"/>
              </a:rPr>
              <a:t>8</a:t>
            </a:r>
            <a:r>
              <a:rPr lang="en-US" altLang="ja-JP" sz="1633" baseline="30000">
                <a:solidFill>
                  <a:srgbClr val="000000"/>
                </a:solidFill>
                <a:latin typeface="Luxi Serif" pitchFamily="16" charset="0"/>
              </a:rPr>
              <a:t>th</a:t>
            </a:r>
            <a:r>
              <a:rPr lang="en-US" altLang="ja-JP" sz="1633">
                <a:solidFill>
                  <a:srgbClr val="000000"/>
                </a:solidFill>
                <a:latin typeface="Luxi Serif" pitchFamily="16" charset="0"/>
              </a:rPr>
              <a:t> International Accelerator School for Linear Colliders</a:t>
            </a:r>
          </a:p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1633">
                <a:solidFill>
                  <a:srgbClr val="000000"/>
                </a:solidFill>
                <a:latin typeface="Luxi Serif" pitchFamily="16" charset="0"/>
              </a:rPr>
              <a:t>Antalya, Turkey, 4-16, December, 2013</a:t>
            </a:r>
          </a:p>
        </p:txBody>
      </p:sp>
    </p:spTree>
    <p:extLst>
      <p:ext uri="{BB962C8B-B14F-4D97-AF65-F5344CB8AC3E}">
        <p14:creationId xmlns:p14="http://schemas.microsoft.com/office/powerpoint/2010/main" val="4125972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41" y="2209321"/>
            <a:ext cx="3811680" cy="40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456481" y="275401"/>
            <a:ext cx="8231040" cy="7243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AGS: </a:t>
            </a:r>
            <a:r>
              <a:rPr lang="en-US" altLang="ja-JP" sz="3175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Alternating Gradient Synchrotron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8961" y="1220041"/>
            <a:ext cx="6477120" cy="299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 marL="1484313" indent="-568325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268">
                <a:solidFill>
                  <a:srgbClr val="000000"/>
                </a:solidFill>
                <a:latin typeface="Luxi Serif" pitchFamily="16" charset="0"/>
              </a:rPr>
              <a:t>Synchrotron based on strong-focusing principle 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268">
                <a:solidFill>
                  <a:srgbClr val="000000"/>
                </a:solidFill>
                <a:latin typeface="Luxi Serif" pitchFamily="16" charset="0"/>
              </a:rPr>
              <a:t>BNL in US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268">
                <a:solidFill>
                  <a:srgbClr val="000000"/>
                </a:solidFill>
                <a:latin typeface="Luxi Serif" pitchFamily="16" charset="0"/>
              </a:rPr>
              <a:t>Operation start 1960, ~20GeV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268">
                <a:solidFill>
                  <a:srgbClr val="000000"/>
                </a:solidFill>
                <a:latin typeface="Luxi Serif" pitchFamily="16" charset="0"/>
              </a:rPr>
              <a:t>Up to ~33GeV</a:t>
            </a:r>
          </a:p>
          <a:p>
            <a:pPr>
              <a:lnSpc>
                <a:spcPct val="76000"/>
              </a:lnSpc>
              <a:spcAft>
                <a:spcPts val="1282"/>
              </a:spcAft>
            </a:pPr>
            <a:r>
              <a:rPr lang="en-US" altLang="ja-JP" sz="2268">
                <a:solidFill>
                  <a:srgbClr val="000000"/>
                </a:solidFill>
                <a:latin typeface="Luxi Serif" pitchFamily="16" charset="0"/>
              </a:rPr>
              <a:t>Discovered</a:t>
            </a:r>
          </a:p>
          <a:p>
            <a:pPr lvl="1">
              <a:lnSpc>
                <a:spcPct val="76000"/>
              </a:lnSpc>
              <a:spcAft>
                <a:spcPts val="1032"/>
              </a:spcAft>
              <a:buSzPct val="91000"/>
            </a:pPr>
            <a:r>
              <a:rPr lang="en-US" altLang="ja-JP" sz="2268">
                <a:solidFill>
                  <a:srgbClr val="000000"/>
                </a:solidFill>
                <a:latin typeface="Luxi Serif" pitchFamily="16" charset="0"/>
              </a:rPr>
              <a:t>J/</a:t>
            </a:r>
            <a:r>
              <a:rPr lang="en-US" altLang="ja-JP" sz="2268">
                <a:solidFill>
                  <a:srgbClr val="000000"/>
                </a:solidFill>
                <a:latin typeface="Symbol" panose="05050102010706020507" pitchFamily="18" charset="2"/>
              </a:rPr>
              <a:t></a:t>
            </a:r>
          </a:p>
          <a:p>
            <a:pPr lvl="1">
              <a:lnSpc>
                <a:spcPct val="76000"/>
              </a:lnSpc>
              <a:spcAft>
                <a:spcPts val="1032"/>
              </a:spcAft>
              <a:buSzPct val="91000"/>
            </a:pPr>
            <a:r>
              <a:rPr lang="en-US" altLang="ja-JP" sz="2268">
                <a:solidFill>
                  <a:srgbClr val="000000"/>
                </a:solidFill>
                <a:latin typeface="Luxi Serif" pitchFamily="16" charset="0"/>
              </a:rPr>
              <a:t>mu neutrino </a:t>
            </a:r>
            <a:r>
              <a:rPr lang="ja-JP" altLang="ja-JP" sz="2268">
                <a:solidFill>
                  <a:srgbClr val="000000"/>
                </a:solidFill>
                <a:latin typeface="Luxi Serif" pitchFamily="16" charset="0"/>
              </a:rPr>
              <a:t> </a:t>
            </a:r>
            <a:r>
              <a:rPr lang="en-US" altLang="ja-JP" sz="2812">
                <a:solidFill>
                  <a:srgbClr val="000000"/>
                </a:solidFill>
                <a:latin typeface="Symbol" panose="05050102010706020507" pitchFamily="18" charset="2"/>
              </a:rPr>
              <a:t></a:t>
            </a:r>
            <a:r>
              <a:rPr lang="en-US" altLang="ja-JP" sz="2449" baseline="-25000">
                <a:solidFill>
                  <a:srgbClr val="000000"/>
                </a:solidFill>
                <a:latin typeface="Symbol" panose="05050102010706020507" pitchFamily="18" charset="2"/>
              </a:rPr>
              <a:t></a:t>
            </a:r>
            <a:r>
              <a:rPr lang="ja-JP" altLang="ja-JP" sz="2268">
                <a:solidFill>
                  <a:srgbClr val="000000"/>
                </a:solidFill>
                <a:latin typeface="Luxi Serif" pitchFamily="16" charset="0"/>
              </a:rPr>
              <a:t> 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4876200"/>
            <a:ext cx="2744640" cy="167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3493" name="Group 5"/>
          <p:cNvGrpSpPr>
            <a:grpSpLocks/>
          </p:cNvGrpSpPr>
          <p:nvPr/>
        </p:nvGrpSpPr>
        <p:grpSpPr bwMode="auto">
          <a:xfrm>
            <a:off x="3657600" y="4713481"/>
            <a:ext cx="1474560" cy="2134079"/>
            <a:chOff x="2540" y="3273"/>
            <a:chExt cx="1024" cy="1482"/>
          </a:xfrm>
        </p:grpSpPr>
        <p:pic>
          <p:nvPicPr>
            <p:cNvPr id="6349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3273"/>
              <a:ext cx="1024" cy="1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3495" name="Text Box 7"/>
            <p:cNvSpPr txBox="1">
              <a:spLocks noChangeArrowheads="1"/>
            </p:cNvSpPr>
            <p:nvPr/>
          </p:nvSpPr>
          <p:spPr bwMode="auto">
            <a:xfrm>
              <a:off x="2795" y="4550"/>
              <a:ext cx="663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2452" rIns="81638" bIns="42452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9pPr>
            </a:lstStyle>
            <a:p>
              <a:pPr>
                <a:spcBef>
                  <a:spcPts val="851"/>
                </a:spcBef>
              </a:pPr>
              <a:r>
                <a:rPr lang="en-US" altLang="ja-JP" sz="1361"/>
                <a:t>Sam Ting</a:t>
              </a:r>
            </a:p>
          </p:txBody>
        </p:sp>
      </p:grp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6654241" y="6313321"/>
            <a:ext cx="2128320" cy="47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0BE5C6CF-DE50-4021-B15C-653375EFF68E}" type="slidenum">
              <a:rPr lang="en-US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39</a:t>
            </a:fld>
            <a:endParaRPr lang="en-US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84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51520" y="155679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現代における加速器とその役割</a:t>
            </a:r>
          </a:p>
        </p:txBody>
      </p:sp>
    </p:spTree>
    <p:extLst>
      <p:ext uri="{BB962C8B-B14F-4D97-AF65-F5344CB8AC3E}">
        <p14:creationId xmlns:p14="http://schemas.microsoft.com/office/powerpoint/2010/main" val="96352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456481" y="275401"/>
            <a:ext cx="8231040" cy="6537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Storage Ring</a:t>
            </a:r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456481" y="1143720"/>
            <a:ext cx="6402240" cy="498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 marL="1484313" indent="-568325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86000"/>
              </a:lnSpc>
              <a:spcAft>
                <a:spcPts val="1282"/>
              </a:spcAft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Synchrotron can be used to store beams for seconds to days</a:t>
            </a:r>
          </a:p>
          <a:p>
            <a:pPr>
              <a:lnSpc>
                <a:spcPct val="86000"/>
              </a:lnSpc>
              <a:spcAft>
                <a:spcPts val="1282"/>
              </a:spcAft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Usage</a:t>
            </a:r>
          </a:p>
          <a:p>
            <a:pPr lvl="1">
              <a:lnSpc>
                <a:spcPct val="86000"/>
              </a:lnSpc>
              <a:spcAft>
                <a:spcPts val="1032"/>
              </a:spcAft>
              <a:buSzPct val="76000"/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Collider</a:t>
            </a:r>
          </a:p>
          <a:p>
            <a:pPr lvl="1">
              <a:lnSpc>
                <a:spcPct val="86000"/>
              </a:lnSpc>
              <a:spcAft>
                <a:spcPts val="1032"/>
              </a:spcAft>
              <a:buSzPct val="76000"/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Synchrotron light source</a:t>
            </a:r>
          </a:p>
          <a:p>
            <a:pPr>
              <a:lnSpc>
                <a:spcPct val="86000"/>
              </a:lnSpc>
              <a:spcAft>
                <a:spcPts val="1282"/>
              </a:spcAft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Principle same as synchrotron but</a:t>
            </a:r>
          </a:p>
          <a:p>
            <a:pPr lvl="1">
              <a:lnSpc>
                <a:spcPct val="86000"/>
              </a:lnSpc>
              <a:spcAft>
                <a:spcPts val="1032"/>
              </a:spcAft>
              <a:buSzPct val="76000"/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no need of rapid acceleration</a:t>
            </a:r>
            <a:b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</a:b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(even no acceleration)</a:t>
            </a:r>
          </a:p>
          <a:p>
            <a:pPr lvl="1">
              <a:lnSpc>
                <a:spcPct val="86000"/>
              </a:lnSpc>
              <a:spcAft>
                <a:spcPts val="1032"/>
              </a:spcAft>
              <a:buSzPct val="76000"/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longer beam life (e.g., better vacuum)</a:t>
            </a:r>
          </a:p>
          <a:p>
            <a:pPr lvl="1">
              <a:lnSpc>
                <a:spcPct val="86000"/>
              </a:lnSpc>
              <a:spcAft>
                <a:spcPts val="1032"/>
              </a:spcAft>
              <a:buSzPct val="76000"/>
            </a:pPr>
            <a:r>
              <a:rPr lang="en-US" altLang="ja-JP" sz="2721">
                <a:solidFill>
                  <a:srgbClr val="000000"/>
                </a:solidFill>
                <a:latin typeface="Luxi Serif" pitchFamily="16" charset="0"/>
              </a:rPr>
              <a:t>insertion structure (colliding region, undulator, etc)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2EAC262C-83F1-4183-89D3-EA8656A59AF8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40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21" y="929161"/>
            <a:ext cx="2008800" cy="207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81" y="3429001"/>
            <a:ext cx="1713600" cy="177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099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456481" y="275401"/>
            <a:ext cx="8295840" cy="511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628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SLAC: Stanford Linear Accelerator</a:t>
            </a:r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56481" y="881641"/>
            <a:ext cx="8231040" cy="502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Electron Linear Accelerator, 2 miles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Microwave frequency 2856MHz (wavelength 10.5cm)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Operation start in 1967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Study of deep inelastic scattering</a:t>
            </a:r>
            <a:r>
              <a:rPr lang="ja-JP" altLang="ja-JP" sz="2540">
                <a:solidFill>
                  <a:srgbClr val="000000"/>
                </a:solidFill>
                <a:latin typeface="Luxi Serif" pitchFamily="16" charset="0"/>
              </a:rPr>
              <a:t> </a:t>
            </a: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(to probe proton structure by electron-proton scattering) in ~1968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Maximum energy ~50GeV (since 1989)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Still now the longest and highest energy electron linac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 Still an active accelerator, SPEAR, PEPII, SLC, LCLS, ....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362E5951-74CA-49EE-A402-5ECB24E7D896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41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57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1" y="609481"/>
            <a:ext cx="7696800" cy="610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19041" y="946441"/>
            <a:ext cx="8231040" cy="4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2903" b="1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erif" pitchFamily="16" charset="0"/>
              </a:rPr>
              <a:t>Stanford Linear Accelerator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13D19C80-E969-4A6C-8B1A-6A16B5DD9367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42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96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456481" y="275401"/>
            <a:ext cx="8231040" cy="7963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Collider</a:t>
            </a:r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56481" y="1143721"/>
            <a:ext cx="8231040" cy="64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What matters in physics is the Center-of-Mass energy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991AAB01-7215-4A37-AF05-48A2222EFAA9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43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99681" y="3501001"/>
            <a:ext cx="8229600" cy="27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marL="376238" indent="-376238"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 marL="879475" indent="-377825"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3000"/>
              </a:lnSpc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altLang="ja-JP" sz="2358">
                <a:solidFill>
                  <a:srgbClr val="000000"/>
                </a:solidFill>
              </a:rPr>
              <a:t>Energy of each beam can be lower in colliding scheme for given E</a:t>
            </a:r>
            <a:r>
              <a:rPr lang="en-US" altLang="ja-JP" sz="2358" baseline="-25000">
                <a:solidFill>
                  <a:srgbClr val="000000"/>
                </a:solidFill>
              </a:rPr>
              <a:t>CM</a:t>
            </a:r>
            <a:r>
              <a:rPr lang="en-US" altLang="ja-JP" sz="2358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3000"/>
              </a:lnSpc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altLang="ja-JP" sz="2358">
                <a:solidFill>
                  <a:srgbClr val="000000"/>
                </a:solidFill>
              </a:rPr>
              <a:t>Colliding scheme much better in relativistic regime</a:t>
            </a:r>
          </a:p>
          <a:p>
            <a:pPr lvl="1">
              <a:lnSpc>
                <a:spcPct val="93000"/>
              </a:lnSpc>
              <a:spcBef>
                <a:spcPts val="499"/>
              </a:spcBef>
              <a:buFont typeface="Arial" panose="020B0604020202020204" pitchFamily="34" charset="0"/>
              <a:buChar char="•"/>
            </a:pPr>
            <a:r>
              <a:rPr lang="en-US" altLang="ja-JP" sz="1996">
                <a:solidFill>
                  <a:srgbClr val="000000"/>
                </a:solidFill>
              </a:rPr>
              <a:t>e.g., for electrons, collision of 1GeV electrons is equivalent to 1TeV electron on sitting electron</a:t>
            </a:r>
          </a:p>
        </p:txBody>
      </p:sp>
      <p:grpSp>
        <p:nvGrpSpPr>
          <p:cNvPr id="67589" name="Group 5"/>
          <p:cNvGrpSpPr>
            <a:grpSpLocks/>
          </p:cNvGrpSpPr>
          <p:nvPr/>
        </p:nvGrpSpPr>
        <p:grpSpPr bwMode="auto">
          <a:xfrm>
            <a:off x="1428481" y="2072521"/>
            <a:ext cx="2132640" cy="378720"/>
            <a:chOff x="992" y="1439"/>
            <a:chExt cx="1481" cy="263"/>
          </a:xfrm>
        </p:grpSpPr>
        <p:sp>
          <p:nvSpPr>
            <p:cNvPr id="67590" name="Oval 6"/>
            <p:cNvSpPr>
              <a:spLocks noChangeArrowheads="1"/>
            </p:cNvSpPr>
            <p:nvPr/>
          </p:nvSpPr>
          <p:spPr bwMode="auto">
            <a:xfrm>
              <a:off x="992" y="1439"/>
              <a:ext cx="264" cy="263"/>
            </a:xfrm>
            <a:prstGeom prst="ellipse">
              <a:avLst/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67591" name="Oval 7"/>
            <p:cNvSpPr>
              <a:spLocks noChangeArrowheads="1"/>
            </p:cNvSpPr>
            <p:nvPr/>
          </p:nvSpPr>
          <p:spPr bwMode="auto">
            <a:xfrm>
              <a:off x="2209" y="1439"/>
              <a:ext cx="264" cy="263"/>
            </a:xfrm>
            <a:prstGeom prst="ellipse">
              <a:avLst/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415" y="1492"/>
              <a:ext cx="740" cy="105"/>
            </a:xfrm>
            <a:prstGeom prst="rightArrow">
              <a:avLst>
                <a:gd name="adj1" fmla="val 50000"/>
                <a:gd name="adj2" fmla="val 176190"/>
              </a:avLst>
            </a:prstGeom>
            <a:solidFill>
              <a:srgbClr val="00CC99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</p:grpSp>
      <p:grpSp>
        <p:nvGrpSpPr>
          <p:cNvPr id="67593" name="Group 9"/>
          <p:cNvGrpSpPr>
            <a:grpSpLocks/>
          </p:cNvGrpSpPr>
          <p:nvPr/>
        </p:nvGrpSpPr>
        <p:grpSpPr bwMode="auto">
          <a:xfrm>
            <a:off x="5428800" y="2143080"/>
            <a:ext cx="2056320" cy="380160"/>
            <a:chOff x="3770" y="1488"/>
            <a:chExt cx="1428" cy="264"/>
          </a:xfrm>
        </p:grpSpPr>
        <p:sp>
          <p:nvSpPr>
            <p:cNvPr id="67594" name="Oval 10"/>
            <p:cNvSpPr>
              <a:spLocks noChangeArrowheads="1"/>
            </p:cNvSpPr>
            <p:nvPr/>
          </p:nvSpPr>
          <p:spPr bwMode="auto">
            <a:xfrm>
              <a:off x="3770" y="1488"/>
              <a:ext cx="264" cy="264"/>
            </a:xfrm>
            <a:prstGeom prst="ellipse">
              <a:avLst/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67595" name="Oval 11"/>
            <p:cNvSpPr>
              <a:spLocks noChangeArrowheads="1"/>
            </p:cNvSpPr>
            <p:nvPr/>
          </p:nvSpPr>
          <p:spPr bwMode="auto">
            <a:xfrm>
              <a:off x="4934" y="1488"/>
              <a:ext cx="264" cy="264"/>
            </a:xfrm>
            <a:prstGeom prst="ellipse">
              <a:avLst/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67596" name="AutoShape 12"/>
            <p:cNvSpPr>
              <a:spLocks noChangeArrowheads="1"/>
            </p:cNvSpPr>
            <p:nvPr/>
          </p:nvSpPr>
          <p:spPr bwMode="auto">
            <a:xfrm>
              <a:off x="4088" y="1594"/>
              <a:ext cx="369" cy="52"/>
            </a:xfrm>
            <a:prstGeom prst="rightArrow">
              <a:avLst>
                <a:gd name="adj1" fmla="val 50000"/>
                <a:gd name="adj2" fmla="val 177404"/>
              </a:avLst>
            </a:prstGeom>
            <a:solidFill>
              <a:srgbClr val="00CC99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67597" name="AutoShape 13"/>
            <p:cNvSpPr>
              <a:spLocks noChangeArrowheads="1"/>
            </p:cNvSpPr>
            <p:nvPr/>
          </p:nvSpPr>
          <p:spPr bwMode="auto">
            <a:xfrm>
              <a:off x="4511" y="1594"/>
              <a:ext cx="369" cy="52"/>
            </a:xfrm>
            <a:prstGeom prst="leftArrow">
              <a:avLst>
                <a:gd name="adj1" fmla="val 50000"/>
                <a:gd name="adj2" fmla="val 177404"/>
              </a:avLst>
            </a:prstGeom>
            <a:solidFill>
              <a:srgbClr val="00CC99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</p:grp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1571041" y="1643401"/>
            <a:ext cx="1857600" cy="34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ja-JP" sz="1633"/>
              <a:t>Fixed target</a:t>
            </a: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5428801" y="1643401"/>
            <a:ext cx="2000160" cy="34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ja-JP" sz="1633"/>
              <a:t>Collider</a:t>
            </a:r>
          </a:p>
        </p:txBody>
      </p:sp>
      <p:pic>
        <p:nvPicPr>
          <p:cNvPr id="6760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41" y="2929321"/>
            <a:ext cx="2144160" cy="37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60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801" y="2857321"/>
            <a:ext cx="2000160" cy="36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165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456481" y="275401"/>
            <a:ext cx="8231040" cy="7963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How to Collide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29121" y="1286281"/>
            <a:ext cx="3885120" cy="1447200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spcAft>
                <a:spcPts val="1282"/>
              </a:spcAft>
            </a:pPr>
            <a:r>
              <a:rPr lang="en-US" altLang="ja-JP" sz="2358">
                <a:solidFill>
                  <a:srgbClr val="000000"/>
                </a:solidFill>
                <a:latin typeface="Luxi Serif" pitchFamily="16" charset="0"/>
              </a:rPr>
              <a:t>Can be done in one ring for same energy beams and opposite charge (e.g., e+e-, proton-antiproton)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B650720B-790E-4400-BB0B-904A45D03B17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44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21" y="2896201"/>
            <a:ext cx="3276000" cy="30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" y="2896201"/>
            <a:ext cx="2805120" cy="28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4800961" y="1447561"/>
            <a:ext cx="3886560" cy="137232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marL="376238" indent="-376238"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altLang="ja-JP" sz="2358">
                <a:solidFill>
                  <a:srgbClr val="000000"/>
                </a:solidFill>
              </a:rPr>
              <a:t>More freedom with two rings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99681" y="5786280"/>
            <a:ext cx="4191840" cy="72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spcBef>
                <a:spcPts val="1020"/>
              </a:spcBef>
            </a:pPr>
            <a:r>
              <a:rPr lang="en-US" altLang="ja-JP" sz="1633"/>
              <a:t>.... PETRA, TRISTAN, LEP,  </a:t>
            </a:r>
          </a:p>
          <a:p>
            <a:pPr>
              <a:spcBef>
                <a:spcPts val="1020"/>
              </a:spcBef>
            </a:pPr>
            <a:r>
              <a:rPr lang="en-US" altLang="ja-JP" sz="1633"/>
              <a:t>..... Spps, Tevatron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181120" y="6095881"/>
            <a:ext cx="3277440" cy="34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spcBef>
                <a:spcPts val="1020"/>
              </a:spcBef>
            </a:pPr>
            <a:r>
              <a:rPr lang="en-US" altLang="ja-JP" sz="1633"/>
              <a:t>PEPII, KEKB, LHC, ... </a:t>
            </a:r>
          </a:p>
        </p:txBody>
      </p:sp>
    </p:spTree>
    <p:extLst>
      <p:ext uri="{BB962C8B-B14F-4D97-AF65-F5344CB8AC3E}">
        <p14:creationId xmlns:p14="http://schemas.microsoft.com/office/powerpoint/2010/main" val="355467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456481" y="275401"/>
            <a:ext cx="8231040" cy="8683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628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The First Electron-Positron Collider:</a:t>
            </a:r>
            <a:r>
              <a:rPr lang="ja-JP" altLang="ja-JP" sz="3628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 </a:t>
            </a:r>
            <a:r>
              <a:rPr lang="en-US" altLang="ja-JP" sz="3628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AdA</a:t>
            </a:r>
          </a:p>
        </p:txBody>
      </p:sp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456481" y="1371240"/>
            <a:ext cx="5639040" cy="297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812">
                <a:solidFill>
                  <a:srgbClr val="000000"/>
                </a:solidFill>
                <a:latin typeface="Luxi Serif" pitchFamily="16" charset="0"/>
              </a:rPr>
              <a:t>First beam in 1961</a:t>
            </a:r>
            <a:r>
              <a:rPr lang="ja-JP" altLang="ja-JP" sz="2812">
                <a:solidFill>
                  <a:srgbClr val="000000"/>
                </a:solidFill>
                <a:latin typeface="Luxi Serif" pitchFamily="16" charset="0"/>
              </a:rPr>
              <a:t> </a:t>
            </a:r>
            <a:r>
              <a:rPr lang="en-US" altLang="ja-JP" sz="2812">
                <a:solidFill>
                  <a:srgbClr val="000000"/>
                </a:solidFill>
                <a:latin typeface="Luxi Serif" pitchFamily="16" charset="0"/>
              </a:rPr>
              <a:t>in Italy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812">
                <a:solidFill>
                  <a:srgbClr val="000000"/>
                </a:solidFill>
                <a:latin typeface="Luxi Serif" pitchFamily="16" charset="0"/>
              </a:rPr>
              <a:t>Moved to Orsay, France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812">
                <a:solidFill>
                  <a:srgbClr val="000000"/>
                </a:solidFill>
                <a:latin typeface="Luxi Serif" pitchFamily="16" charset="0"/>
              </a:rPr>
              <a:t>The first beam collision in 1964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812">
                <a:solidFill>
                  <a:srgbClr val="000000"/>
                </a:solidFill>
                <a:latin typeface="Luxi Serif" pitchFamily="16" charset="0"/>
              </a:rPr>
              <a:t>Orbit radius 65cm, collision energy </a:t>
            </a:r>
            <a:r>
              <a:rPr lang="ja-JP" altLang="ja-JP" sz="2812">
                <a:solidFill>
                  <a:srgbClr val="000000"/>
                </a:solidFill>
                <a:latin typeface="Luxi Serif" pitchFamily="16" charset="0"/>
              </a:rPr>
              <a:t> </a:t>
            </a:r>
            <a:r>
              <a:rPr lang="en-US" altLang="ja-JP" sz="2812">
                <a:solidFill>
                  <a:srgbClr val="000000"/>
                </a:solidFill>
                <a:latin typeface="Luxi Serif" pitchFamily="16" charset="0"/>
              </a:rPr>
              <a:t>0.5GeV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endParaRPr lang="en-US" altLang="ja-JP" sz="2812">
              <a:solidFill>
                <a:srgbClr val="000000"/>
              </a:solidFill>
              <a:latin typeface="Luxi Serif" pitchFamily="16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B713EF72-EFDF-41F9-98E0-444896FB0E60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45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81" y="1829161"/>
            <a:ext cx="2590560" cy="407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9637" name="Group 5"/>
          <p:cNvGrpSpPr>
            <a:grpSpLocks/>
          </p:cNvGrpSpPr>
          <p:nvPr/>
        </p:nvGrpSpPr>
        <p:grpSpPr bwMode="auto">
          <a:xfrm>
            <a:off x="456481" y="4419721"/>
            <a:ext cx="5483520" cy="2047680"/>
            <a:chOff x="317" y="3069"/>
            <a:chExt cx="3808" cy="1422"/>
          </a:xfrm>
        </p:grpSpPr>
        <p:pic>
          <p:nvPicPr>
            <p:cNvPr id="696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3069"/>
              <a:ext cx="1957" cy="1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9639" name="Text Box 7"/>
            <p:cNvSpPr txBox="1">
              <a:spLocks noChangeArrowheads="1"/>
            </p:cNvSpPr>
            <p:nvPr/>
          </p:nvSpPr>
          <p:spPr bwMode="auto">
            <a:xfrm>
              <a:off x="2381" y="4074"/>
              <a:ext cx="1744" cy="292"/>
            </a:xfrm>
            <a:prstGeom prst="rect">
              <a:avLst/>
            </a:prstGeom>
            <a:solidFill>
              <a:srgbClr val="CCFF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38" tIns="42452" rIns="81638" bIns="42452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HG明朝E" panose="02020909000000000000" pitchFamily="17" charset="-128"/>
                </a:defRPr>
              </a:lvl9pPr>
            </a:lstStyle>
            <a:p>
              <a:pPr>
                <a:spcBef>
                  <a:spcPts val="1020"/>
                </a:spcBef>
              </a:pPr>
              <a:r>
                <a:rPr lang="en-US" altLang="ja-JP" sz="2177" dirty="0">
                  <a:solidFill>
                    <a:srgbClr val="F5009D"/>
                  </a:solidFill>
                </a:rPr>
                <a:t>Now in the garden</a:t>
              </a:r>
            </a:p>
          </p:txBody>
        </p:sp>
        <p:sp>
          <p:nvSpPr>
            <p:cNvPr id="69640" name="Freeform 8"/>
            <p:cNvSpPr>
              <a:spLocks noChangeArrowheads="1"/>
            </p:cNvSpPr>
            <p:nvPr/>
          </p:nvSpPr>
          <p:spPr bwMode="auto">
            <a:xfrm rot="16200000">
              <a:off x="2381" y="3757"/>
              <a:ext cx="264" cy="263"/>
            </a:xfrm>
            <a:custGeom>
              <a:avLst/>
              <a:gdLst>
                <a:gd name="G0" fmla="+- 1 0 0"/>
                <a:gd name="G1" fmla="+- 1 0 0"/>
                <a:gd name="G2" fmla="+- 61634 0 0"/>
                <a:gd name="G3" fmla="+- 1 0 0"/>
                <a:gd name="G4" fmla="+- 1 0 0"/>
                <a:gd name="G5" fmla="*/ 1 35831 57600"/>
                <a:gd name="G6" fmla="+- 1 0 0"/>
                <a:gd name="G7" fmla="+- 1 0 0"/>
                <a:gd name="G8" fmla="*/ 1 10923 10"/>
                <a:gd name="G9" fmla="*/ 1 0 51712"/>
                <a:gd name="G10" fmla="*/ 1 48365 11520"/>
                <a:gd name="G11" fmla="*/ G10 1 180"/>
                <a:gd name="G12" fmla="*/ G9 1 G11"/>
                <a:gd name="T0" fmla="*/ 16425 w 21600"/>
                <a:gd name="T1" fmla="*/ 0 h 21600"/>
                <a:gd name="T2" fmla="*/ 11250 w 21600"/>
                <a:gd name="T3" fmla="*/ 9257 h 21600"/>
                <a:gd name="T4" fmla="*/ 14794 w 21600"/>
                <a:gd name="T5" fmla="*/ 9257 h 21600"/>
                <a:gd name="T6" fmla="*/ 14794 w 21600"/>
                <a:gd name="T7" fmla="*/ 17698 h 21600"/>
                <a:gd name="T8" fmla="*/ 0 w 21600"/>
                <a:gd name="T9" fmla="*/ 17698 h 21600"/>
                <a:gd name="T10" fmla="*/ 0 w 21600"/>
                <a:gd name="T11" fmla="*/ 21600 h 21600"/>
                <a:gd name="T12" fmla="*/ 18056 w 21600"/>
                <a:gd name="T13" fmla="*/ 21600 h 21600"/>
                <a:gd name="T14" fmla="*/ 18056 w 21600"/>
                <a:gd name="T15" fmla="*/ 9257 h 21600"/>
                <a:gd name="T16" fmla="*/ 21600 w 21600"/>
                <a:gd name="T17" fmla="*/ 9257 h 21600"/>
                <a:gd name="T18" fmla="*/ 16425 w 21600"/>
                <a:gd name="T19" fmla="*/ 0 h 21600"/>
                <a:gd name="T20" fmla="*/ 0 w 21600"/>
                <a:gd name="T21" fmla="*/ 17730 h 21600"/>
                <a:gd name="T22" fmla="*/ 18090 w 21600"/>
                <a:gd name="T2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6425" y="0"/>
                  </a:moveTo>
                  <a:lnTo>
                    <a:pt x="11250" y="9257"/>
                  </a:lnTo>
                  <a:lnTo>
                    <a:pt x="14794" y="9257"/>
                  </a:lnTo>
                  <a:lnTo>
                    <a:pt x="14794" y="17698"/>
                  </a:lnTo>
                  <a:lnTo>
                    <a:pt x="0" y="17698"/>
                  </a:lnTo>
                  <a:lnTo>
                    <a:pt x="0" y="21600"/>
                  </a:lnTo>
                  <a:lnTo>
                    <a:pt x="18056" y="21600"/>
                  </a:lnTo>
                  <a:lnTo>
                    <a:pt x="18056" y="9257"/>
                  </a:lnTo>
                  <a:lnTo>
                    <a:pt x="21600" y="9257"/>
                  </a:lnTo>
                  <a:lnTo>
                    <a:pt x="16425" y="0"/>
                  </a:lnTo>
                  <a:close/>
                </a:path>
              </a:pathLst>
            </a:custGeom>
            <a:solidFill>
              <a:srgbClr val="00CC99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</p:grpSp>
    </p:spTree>
    <p:extLst>
      <p:ext uri="{BB962C8B-B14F-4D97-AF65-F5344CB8AC3E}">
        <p14:creationId xmlns:p14="http://schemas.microsoft.com/office/powerpoint/2010/main" val="1148329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456481" y="275401"/>
            <a:ext cx="8231040" cy="639360"/>
          </a:xfrm>
          <a:prstGeom prst="rect">
            <a:avLst/>
          </a:prstGeom>
          <a:solidFill>
            <a:srgbClr val="FFFF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>
                <a:solidFill>
                  <a:srgbClr val="0084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xi Serif" pitchFamily="16" charset="0"/>
              </a:rPr>
              <a:t>The Second one : Adone</a:t>
            </a:r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456481" y="1067401"/>
            <a:ext cx="4615200" cy="452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695" rIns="0" bIns="0"/>
          <a:lstStyle>
            <a:lvl1pPr marL="34290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First beam in 1967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Circumference 105m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Collision energy &lt; 3GeV</a:t>
            </a:r>
            <a:b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</a:b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(Unlucky, did not reach J/</a:t>
            </a:r>
            <a:r>
              <a:rPr lang="en-US" altLang="ja-JP" sz="2540">
                <a:solidFill>
                  <a:srgbClr val="000000"/>
                </a:solidFill>
                <a:latin typeface="Symbol" panose="05050102010706020507" pitchFamily="18" charset="2"/>
              </a:rPr>
              <a:t></a:t>
            </a: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 at 3.1GeV  !!)</a:t>
            </a:r>
          </a:p>
          <a:p>
            <a:pPr>
              <a:lnSpc>
                <a:spcPct val="96000"/>
              </a:lnSpc>
              <a:spcAft>
                <a:spcPts val="1282"/>
              </a:spcAft>
            </a:pP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Luminosity</a:t>
            </a:r>
            <a:b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</a:b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3x10</a:t>
            </a:r>
            <a:r>
              <a:rPr lang="en-US" altLang="ja-JP" sz="2540" baseline="30000">
                <a:solidFill>
                  <a:srgbClr val="000000"/>
                </a:solidFill>
                <a:latin typeface="Luxi Serif" pitchFamily="16" charset="0"/>
              </a:rPr>
              <a:t>29 </a:t>
            </a: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/cm</a:t>
            </a:r>
            <a:r>
              <a:rPr lang="en-US" altLang="ja-JP" sz="2540" baseline="30000">
                <a:solidFill>
                  <a:srgbClr val="000000"/>
                </a:solidFill>
                <a:latin typeface="Luxi Serif" pitchFamily="16" charset="0"/>
              </a:rPr>
              <a:t>2</a:t>
            </a:r>
            <a:r>
              <a:rPr lang="en-US" altLang="ja-JP" sz="2540">
                <a:solidFill>
                  <a:srgbClr val="000000"/>
                </a:solidFill>
                <a:latin typeface="Luxi Serif" pitchFamily="16" charset="0"/>
              </a:rPr>
              <a:t>/s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553441" y="6356521"/>
            <a:ext cx="2134080" cy="36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r" eaLnBrk="1">
              <a:lnSpc>
                <a:spcPct val="118000"/>
              </a:lnSpc>
              <a:buClrTx/>
              <a:buFontTx/>
              <a:buNone/>
            </a:pPr>
            <a:fld id="{59BC4F9C-8FE8-4023-8E3C-12CFEE32E6F5}" type="slidenum">
              <a:rPr lang="ja-JP" altLang="ja-JP" sz="1270">
                <a:solidFill>
                  <a:srgbClr val="000000"/>
                </a:solidFill>
                <a:latin typeface="Arial Black" panose="020B0A04020102020204" pitchFamily="34" charset="0"/>
              </a:rPr>
              <a:pPr algn="r" eaLnBrk="1">
                <a:lnSpc>
                  <a:spcPct val="118000"/>
                </a:lnSpc>
                <a:buClrTx/>
                <a:buFontTx/>
                <a:buNone/>
              </a:pPr>
              <a:t>46</a:t>
            </a:fld>
            <a:endParaRPr lang="ja-JP" altLang="ja-JP" sz="127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00" y="3143881"/>
            <a:ext cx="4953600" cy="330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890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185B44-A76C-D14D-986E-F1CE05B6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5009D"/>
                </a:solidFill>
                <a:latin typeface="Britannic Bold" panose="020B0903060703020204" pitchFamily="34" charset="0"/>
                <a:ea typeface="Hiragino Kaku Gothic StdN W8" panose="020B0800000000000000" pitchFamily="34" charset="-128"/>
              </a:rPr>
              <a:t>Ring Collider</a:t>
            </a:r>
            <a:endParaRPr kumimoji="1" lang="ja-JP" altLang="en-US">
              <a:solidFill>
                <a:srgbClr val="F5009D"/>
              </a:solidFill>
              <a:latin typeface="Britannic Bold" panose="020B0903060703020204" pitchFamily="34" charset="0"/>
              <a:ea typeface="Hiragino Kaku Gothic StdN W8" panose="020B0800000000000000" pitchFamily="34" charset="-128"/>
            </a:endParaRPr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0EFE60C9-90C4-B648-9BF4-407C6F62300B}"/>
              </a:ext>
            </a:extLst>
          </p:cNvPr>
          <p:cNvSpPr/>
          <p:nvPr/>
        </p:nvSpPr>
        <p:spPr>
          <a:xfrm>
            <a:off x="1035224" y="1196752"/>
            <a:ext cx="6840760" cy="3240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cv</a:t>
            </a:r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96FC8B1F-913F-EA40-8FDF-21A7912E794A}"/>
              </a:ext>
            </a:extLst>
          </p:cNvPr>
          <p:cNvSpPr/>
          <p:nvPr/>
        </p:nvSpPr>
        <p:spPr>
          <a:xfrm>
            <a:off x="1619672" y="1196752"/>
            <a:ext cx="6840760" cy="3240360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cv</a:t>
            </a:r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7F2AC6E-77FE-FA47-9720-991F2B2C598E}"/>
              </a:ext>
            </a:extLst>
          </p:cNvPr>
          <p:cNvCxnSpPr>
            <a:cxnSpLocks/>
          </p:cNvCxnSpPr>
          <p:nvPr/>
        </p:nvCxnSpPr>
        <p:spPr>
          <a:xfrm>
            <a:off x="1611288" y="3717032"/>
            <a:ext cx="216024" cy="144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4BFB168-6B70-AC42-AFF8-6C2F13E0E7EE}"/>
              </a:ext>
            </a:extLst>
          </p:cNvPr>
          <p:cNvCxnSpPr>
            <a:cxnSpLocks/>
            <a:endCxn id="6" idx="5"/>
          </p:cNvCxnSpPr>
          <p:nvPr/>
        </p:nvCxnSpPr>
        <p:spPr>
          <a:xfrm flipH="1">
            <a:off x="7458626" y="3861048"/>
            <a:ext cx="201334" cy="10152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6BC039D-17EB-DC43-A7F3-27EDC8BE4885}"/>
              </a:ext>
            </a:extLst>
          </p:cNvPr>
          <p:cNvSpPr txBox="1"/>
          <p:nvPr/>
        </p:nvSpPr>
        <p:spPr>
          <a:xfrm>
            <a:off x="179512" y="4709175"/>
            <a:ext cx="8784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♥　 </a:t>
            </a:r>
            <a:r>
              <a:rPr kumimoji="1" lang="ja-JP" altLang="en-US" sz="2800" dirty="0"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高い重心系エネルギー（</a:t>
            </a:r>
            <a:r>
              <a:rPr kumimoji="1" lang="en-US" altLang="ja-JP" sz="2800" dirty="0"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∵</a:t>
            </a:r>
            <a:r>
              <a:rPr kumimoji="1" lang="ja-JP" altLang="en-US" sz="2800" dirty="0"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コライダー）　　　　</a:t>
            </a:r>
            <a:endParaRPr kumimoji="1" lang="en-US" altLang="ja-JP" sz="2800" dirty="0"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  <a:p>
            <a:r>
              <a:rPr kumimoji="1" lang="ja-JP" altLang="en-US" sz="2800" dirty="0">
                <a:solidFill>
                  <a:srgbClr val="FF000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♥ 　</a:t>
            </a:r>
            <a:r>
              <a:rPr kumimoji="1" lang="ja-JP" altLang="en-US" sz="2800" dirty="0"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ビームが高い繰り返しで衝突、高ルミノシティ</a:t>
            </a:r>
            <a:endParaRPr kumimoji="1" lang="en-US" altLang="ja-JP" sz="2800" dirty="0"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  <a:p>
            <a:r>
              <a:rPr kumimoji="1" lang="ja-JP" altLang="en-US" sz="2800" dirty="0">
                <a:solidFill>
                  <a:srgbClr val="FF000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♥    </a:t>
            </a:r>
            <a:r>
              <a:rPr kumimoji="1" lang="ja-JP" altLang="en-US" sz="28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ビームが周回するので、電力を節約</a:t>
            </a:r>
            <a:endParaRPr kumimoji="1" lang="en-US" altLang="ja-JP" sz="2800" dirty="0">
              <a:solidFill>
                <a:srgbClr val="002060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  <a:p>
            <a:r>
              <a:rPr kumimoji="1" lang="ja-JP" altLang="en-US" sz="28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💔    シンクトロン放射によるエネルギー損失</a:t>
            </a:r>
            <a:endParaRPr kumimoji="1" lang="en-US" altLang="ja-JP" sz="2800" dirty="0"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3619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123121" y="3642824"/>
            <a:ext cx="8929440" cy="30985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142561" y="842986"/>
            <a:ext cx="8929440" cy="25860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6589441" y="6381001"/>
            <a:ext cx="2132640" cy="4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hangingPunct="1"/>
            <a:fld id="{16BE5919-96AB-4FAD-B9AF-8D0664602B99}" type="slidenum">
              <a:rPr lang="en-US" altLang="ja-JP" sz="1270"/>
              <a:pPr hangingPunct="1"/>
              <a:t>48</a:t>
            </a:fld>
            <a:endParaRPr lang="en-US" altLang="ja-JP" sz="1270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81441" y="3617640"/>
            <a:ext cx="8890560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42561" y="492840"/>
            <a:ext cx="8890560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3307681" y="1127881"/>
            <a:ext cx="3000960" cy="987840"/>
            <a:chOff x="2297" y="783"/>
            <a:chExt cx="2084" cy="686"/>
          </a:xfrm>
        </p:grpSpPr>
        <p:grpSp>
          <p:nvGrpSpPr>
            <p:cNvPr id="13317" name="Group 5"/>
            <p:cNvGrpSpPr>
              <a:grpSpLocks/>
            </p:cNvGrpSpPr>
            <p:nvPr/>
          </p:nvGrpSpPr>
          <p:grpSpPr bwMode="auto">
            <a:xfrm>
              <a:off x="2297" y="805"/>
              <a:ext cx="664" cy="664"/>
              <a:chOff x="2297" y="805"/>
              <a:chExt cx="664" cy="664"/>
            </a:xfrm>
          </p:grpSpPr>
          <p:sp>
            <p:nvSpPr>
              <p:cNvPr id="13318" name="Oval 6"/>
              <p:cNvSpPr>
                <a:spLocks noChangeArrowheads="1"/>
              </p:cNvSpPr>
              <p:nvPr/>
            </p:nvSpPr>
            <p:spPr bwMode="auto">
              <a:xfrm>
                <a:off x="2297" y="805"/>
                <a:ext cx="664" cy="664"/>
              </a:xfrm>
              <a:prstGeom prst="ellipse">
                <a:avLst/>
              </a:prstGeom>
              <a:solidFill>
                <a:srgbClr val="DDDDDD"/>
              </a:solidFill>
              <a:ln w="28440" cap="flat">
                <a:solidFill>
                  <a:srgbClr val="E4005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33"/>
              </a:p>
            </p:txBody>
          </p:sp>
          <p:sp>
            <p:nvSpPr>
              <p:cNvPr id="13319" name="Oval 7"/>
              <p:cNvSpPr>
                <a:spLocks noChangeArrowheads="1"/>
              </p:cNvSpPr>
              <p:nvPr/>
            </p:nvSpPr>
            <p:spPr bwMode="auto">
              <a:xfrm>
                <a:off x="2497" y="871"/>
                <a:ext cx="220" cy="220"/>
              </a:xfrm>
              <a:prstGeom prst="ellipse">
                <a:avLst/>
              </a:prstGeom>
              <a:solidFill>
                <a:srgbClr val="0066FF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8" tIns="40819" rIns="81638" bIns="40819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ja-JP" sz="1633" b="1">
                    <a:solidFill>
                      <a:srgbClr val="FFFFFF"/>
                    </a:solidFill>
                  </a:rPr>
                  <a:t>u</a:t>
                </a:r>
              </a:p>
            </p:txBody>
          </p:sp>
          <p:sp>
            <p:nvSpPr>
              <p:cNvPr id="13320" name="Oval 8"/>
              <p:cNvSpPr>
                <a:spLocks noChangeArrowheads="1"/>
              </p:cNvSpPr>
              <p:nvPr/>
            </p:nvSpPr>
            <p:spPr bwMode="auto">
              <a:xfrm>
                <a:off x="2386" y="1138"/>
                <a:ext cx="220" cy="221"/>
              </a:xfrm>
              <a:prstGeom prst="ellipse">
                <a:avLst/>
              </a:prstGeom>
              <a:solidFill>
                <a:srgbClr val="FF3300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8" tIns="40819" rIns="81638" bIns="40819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ja-JP" sz="1633" b="1">
                    <a:solidFill>
                      <a:srgbClr val="FFFFFF"/>
                    </a:solidFill>
                  </a:rPr>
                  <a:t>u</a:t>
                </a:r>
              </a:p>
            </p:txBody>
          </p:sp>
          <p:sp>
            <p:nvSpPr>
              <p:cNvPr id="13321" name="Oval 9"/>
              <p:cNvSpPr>
                <a:spLocks noChangeArrowheads="1"/>
              </p:cNvSpPr>
              <p:nvPr/>
            </p:nvSpPr>
            <p:spPr bwMode="auto">
              <a:xfrm>
                <a:off x="2674" y="1093"/>
                <a:ext cx="220" cy="220"/>
              </a:xfrm>
              <a:prstGeom prst="ellipse">
                <a:avLst/>
              </a:prstGeom>
              <a:solidFill>
                <a:srgbClr val="00CC00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8" tIns="40819" rIns="81638" bIns="40819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ja-JP" sz="1633" b="1">
                    <a:solidFill>
                      <a:srgbClr val="FFFFFF"/>
                    </a:solidFill>
                  </a:rPr>
                  <a:t>d</a:t>
                </a:r>
              </a:p>
            </p:txBody>
          </p:sp>
        </p:grpSp>
        <p:grpSp>
          <p:nvGrpSpPr>
            <p:cNvPr id="13322" name="Group 10"/>
            <p:cNvGrpSpPr>
              <a:grpSpLocks/>
            </p:cNvGrpSpPr>
            <p:nvPr/>
          </p:nvGrpSpPr>
          <p:grpSpPr bwMode="auto">
            <a:xfrm>
              <a:off x="3717" y="783"/>
              <a:ext cx="664" cy="664"/>
              <a:chOff x="3717" y="783"/>
              <a:chExt cx="664" cy="664"/>
            </a:xfrm>
          </p:grpSpPr>
          <p:sp>
            <p:nvSpPr>
              <p:cNvPr id="13323" name="Oval 11"/>
              <p:cNvSpPr>
                <a:spLocks noChangeArrowheads="1"/>
              </p:cNvSpPr>
              <p:nvPr/>
            </p:nvSpPr>
            <p:spPr bwMode="auto">
              <a:xfrm>
                <a:off x="3717" y="783"/>
                <a:ext cx="664" cy="664"/>
              </a:xfrm>
              <a:prstGeom prst="ellipse">
                <a:avLst/>
              </a:prstGeom>
              <a:solidFill>
                <a:srgbClr val="DDDDDD"/>
              </a:solidFill>
              <a:ln w="28440" cap="flat">
                <a:solidFill>
                  <a:srgbClr val="E4005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33"/>
              </a:p>
            </p:txBody>
          </p:sp>
          <p:sp>
            <p:nvSpPr>
              <p:cNvPr id="13324" name="Oval 12"/>
              <p:cNvSpPr>
                <a:spLocks noChangeArrowheads="1"/>
              </p:cNvSpPr>
              <p:nvPr/>
            </p:nvSpPr>
            <p:spPr bwMode="auto">
              <a:xfrm>
                <a:off x="3917" y="849"/>
                <a:ext cx="220" cy="220"/>
              </a:xfrm>
              <a:prstGeom prst="ellipse">
                <a:avLst/>
              </a:prstGeom>
              <a:solidFill>
                <a:srgbClr val="0066FF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8" tIns="40819" rIns="81638" bIns="40819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ja-JP" sz="1633" b="1">
                    <a:solidFill>
                      <a:srgbClr val="FFFFFF"/>
                    </a:solidFill>
                  </a:rPr>
                  <a:t>u</a:t>
                </a:r>
              </a:p>
            </p:txBody>
          </p:sp>
          <p:sp>
            <p:nvSpPr>
              <p:cNvPr id="13325" name="Oval 13"/>
              <p:cNvSpPr>
                <a:spLocks noChangeArrowheads="1"/>
              </p:cNvSpPr>
              <p:nvPr/>
            </p:nvSpPr>
            <p:spPr bwMode="auto">
              <a:xfrm>
                <a:off x="3806" y="1116"/>
                <a:ext cx="220" cy="220"/>
              </a:xfrm>
              <a:prstGeom prst="ellipse">
                <a:avLst/>
              </a:prstGeom>
              <a:solidFill>
                <a:srgbClr val="FF3300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8" tIns="40819" rIns="81638" bIns="40819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ja-JP" sz="1633" b="1">
                    <a:solidFill>
                      <a:srgbClr val="FFFFFF"/>
                    </a:solidFill>
                  </a:rPr>
                  <a:t>u</a:t>
                </a:r>
              </a:p>
            </p:txBody>
          </p:sp>
          <p:sp>
            <p:nvSpPr>
              <p:cNvPr id="13326" name="Oval 14"/>
              <p:cNvSpPr>
                <a:spLocks noChangeArrowheads="1"/>
              </p:cNvSpPr>
              <p:nvPr/>
            </p:nvSpPr>
            <p:spPr bwMode="auto">
              <a:xfrm>
                <a:off x="4094" y="1071"/>
                <a:ext cx="220" cy="220"/>
              </a:xfrm>
              <a:prstGeom prst="ellipse">
                <a:avLst/>
              </a:prstGeom>
              <a:solidFill>
                <a:srgbClr val="00CC00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8" tIns="40819" rIns="81638" bIns="40819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ja-JP" sz="1633" b="1">
                    <a:solidFill>
                      <a:srgbClr val="FFFFFF"/>
                    </a:solidFill>
                  </a:rPr>
                  <a:t>d</a:t>
                </a:r>
              </a:p>
            </p:txBody>
          </p:sp>
        </p:grpSp>
        <p:sp>
          <p:nvSpPr>
            <p:cNvPr id="13327" name="Line 15"/>
            <p:cNvSpPr>
              <a:spLocks noChangeShapeType="1"/>
            </p:cNvSpPr>
            <p:nvPr/>
          </p:nvSpPr>
          <p:spPr bwMode="auto">
            <a:xfrm>
              <a:off x="2963" y="1115"/>
              <a:ext cx="265" cy="0"/>
            </a:xfrm>
            <a:prstGeom prst="line">
              <a:avLst/>
            </a:prstGeom>
            <a:noFill/>
            <a:ln w="57240" cap="flat">
              <a:solidFill>
                <a:srgbClr val="E400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3328" name="Line 16"/>
            <p:cNvSpPr>
              <a:spLocks noChangeShapeType="1"/>
            </p:cNvSpPr>
            <p:nvPr/>
          </p:nvSpPr>
          <p:spPr bwMode="auto">
            <a:xfrm flipH="1">
              <a:off x="3472" y="1115"/>
              <a:ext cx="245" cy="0"/>
            </a:xfrm>
            <a:prstGeom prst="line">
              <a:avLst/>
            </a:prstGeom>
            <a:noFill/>
            <a:ln w="57240" cap="flat">
              <a:solidFill>
                <a:srgbClr val="E400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3329" name="AutoShape 17"/>
            <p:cNvSpPr>
              <a:spLocks noChangeArrowheads="1"/>
            </p:cNvSpPr>
            <p:nvPr/>
          </p:nvSpPr>
          <p:spPr bwMode="auto">
            <a:xfrm>
              <a:off x="3207" y="982"/>
              <a:ext cx="265" cy="265"/>
            </a:xfrm>
            <a:prstGeom prst="irregularSeal1">
              <a:avLst/>
            </a:prstGeom>
            <a:solidFill>
              <a:srgbClr val="FF388C"/>
            </a:solidFill>
            <a:ln w="93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</p:grpSp>
      <p:grpSp>
        <p:nvGrpSpPr>
          <p:cNvPr id="13330" name="Group 18"/>
          <p:cNvGrpSpPr>
            <a:grpSpLocks/>
          </p:cNvGrpSpPr>
          <p:nvPr/>
        </p:nvGrpSpPr>
        <p:grpSpPr bwMode="auto">
          <a:xfrm>
            <a:off x="864000" y="4080040"/>
            <a:ext cx="4993920" cy="789120"/>
            <a:chOff x="600" y="2643"/>
            <a:chExt cx="3468" cy="548"/>
          </a:xfrm>
        </p:grpSpPr>
        <p:sp>
          <p:nvSpPr>
            <p:cNvPr id="13331" name="Oval 19"/>
            <p:cNvSpPr>
              <a:spLocks noChangeArrowheads="1"/>
            </p:cNvSpPr>
            <p:nvPr/>
          </p:nvSpPr>
          <p:spPr bwMode="auto">
            <a:xfrm>
              <a:off x="600" y="2735"/>
              <a:ext cx="351" cy="351"/>
            </a:xfrm>
            <a:prstGeom prst="ellipse">
              <a:avLst/>
            </a:prstGeom>
            <a:gradFill rotWithShape="0">
              <a:gsLst>
                <a:gs pos="0">
                  <a:srgbClr val="003299"/>
                </a:gs>
                <a:gs pos="100000">
                  <a:srgbClr val="00267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8" tIns="40819" rIns="81638" bIns="40819" anchor="ctr"/>
            <a:lstStyle/>
            <a:p>
              <a:pPr algn="ctr">
                <a:lnSpc>
                  <a:spcPct val="100000"/>
                </a:lnSpc>
              </a:pPr>
              <a:r>
                <a:rPr lang="en-US" altLang="ja-JP" sz="2177" b="1">
                  <a:solidFill>
                    <a:srgbClr val="FFFFFF"/>
                  </a:solidFill>
                  <a:latin typeface="Times New Roman" panose="02020603050405020304" pitchFamily="18" charset="0"/>
                  <a:ea typeface="HGS明朝E" panose="02020900000000000000" pitchFamily="18" charset="-128"/>
                </a:rPr>
                <a:t>e-</a:t>
              </a:r>
            </a:p>
          </p:txBody>
        </p:sp>
        <p:sp>
          <p:nvSpPr>
            <p:cNvPr id="13332" name="Oval 20"/>
            <p:cNvSpPr>
              <a:spLocks noChangeArrowheads="1"/>
            </p:cNvSpPr>
            <p:nvPr/>
          </p:nvSpPr>
          <p:spPr bwMode="auto">
            <a:xfrm>
              <a:off x="3717" y="2735"/>
              <a:ext cx="351" cy="351"/>
            </a:xfrm>
            <a:prstGeom prst="ellipse">
              <a:avLst/>
            </a:prstGeom>
            <a:gradFill rotWithShape="0">
              <a:gsLst>
                <a:gs pos="0">
                  <a:srgbClr val="DD0056"/>
                </a:gs>
                <a:gs pos="100000">
                  <a:srgbClr val="AA004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8" tIns="40819" rIns="81638" bIns="40819" anchor="ctr"/>
            <a:lstStyle/>
            <a:p>
              <a:pPr algn="ctr">
                <a:lnSpc>
                  <a:spcPct val="100000"/>
                </a:lnSpc>
              </a:pPr>
              <a:r>
                <a:rPr lang="en-US" altLang="ja-JP" sz="2177" b="1">
                  <a:solidFill>
                    <a:srgbClr val="FFFFFF"/>
                  </a:solidFill>
                  <a:latin typeface="Times New Roman" panose="02020603050405020304" pitchFamily="18" charset="0"/>
                  <a:ea typeface="HGS明朝E" panose="02020900000000000000" pitchFamily="18" charset="-128"/>
                </a:rPr>
                <a:t>e+</a:t>
              </a:r>
            </a:p>
          </p:txBody>
        </p:sp>
        <p:sp>
          <p:nvSpPr>
            <p:cNvPr id="13333" name="AutoShape 21"/>
            <p:cNvSpPr>
              <a:spLocks noChangeArrowheads="1"/>
            </p:cNvSpPr>
            <p:nvPr/>
          </p:nvSpPr>
          <p:spPr bwMode="auto">
            <a:xfrm>
              <a:off x="2067" y="2643"/>
              <a:ext cx="548" cy="548"/>
            </a:xfrm>
            <a:prstGeom prst="irregularSeal1">
              <a:avLst/>
            </a:prstGeom>
            <a:solidFill>
              <a:srgbClr val="FFFF00"/>
            </a:solidFill>
            <a:ln w="936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13334" name="Line 22"/>
            <p:cNvSpPr>
              <a:spLocks noChangeShapeType="1"/>
            </p:cNvSpPr>
            <p:nvPr/>
          </p:nvSpPr>
          <p:spPr bwMode="auto">
            <a:xfrm flipV="1">
              <a:off x="967" y="2910"/>
              <a:ext cx="1098" cy="7"/>
            </a:xfrm>
            <a:prstGeom prst="line">
              <a:avLst/>
            </a:prstGeom>
            <a:noFill/>
            <a:ln w="5724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  <p:sp>
          <p:nvSpPr>
            <p:cNvPr id="13335" name="Line 23"/>
            <p:cNvSpPr>
              <a:spLocks noChangeShapeType="1"/>
            </p:cNvSpPr>
            <p:nvPr/>
          </p:nvSpPr>
          <p:spPr bwMode="auto">
            <a:xfrm flipH="1">
              <a:off x="2570" y="2917"/>
              <a:ext cx="1147" cy="0"/>
            </a:xfrm>
            <a:prstGeom prst="line">
              <a:avLst/>
            </a:prstGeom>
            <a:noFill/>
            <a:ln w="5724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633"/>
            </a:p>
          </p:txBody>
        </p:sp>
      </p:grp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273712" y="4805429"/>
            <a:ext cx="5713697" cy="175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hangingPunct="1">
              <a:buFont typeface="Arial" panose="020B0604020202020204" pitchFamily="34" charset="0"/>
              <a:buChar char="•"/>
            </a:pPr>
            <a:r>
              <a:rPr lang="en-US" altLang="ja-JP" sz="2177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Collision between elementary particles (leptons).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ja-JP" sz="2177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The initial state is well defined. 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ja-JP" sz="2177" dirty="0">
                <a:solidFill>
                  <a:srgbClr val="E40059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Full reconstruction of events. 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ja-JP" sz="2177" dirty="0">
                <a:solidFill>
                  <a:srgbClr val="E40059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A powerful tool for new particle and phenomena.</a:t>
            </a:r>
            <a:br>
              <a:rPr lang="en-US" altLang="ja-JP" sz="2177" dirty="0">
                <a:solidFill>
                  <a:srgbClr val="E40059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</a:br>
            <a:r>
              <a:rPr lang="en-US" altLang="ja-JP" sz="2177" dirty="0">
                <a:solidFill>
                  <a:srgbClr val="E40059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It can be discovered even if it is invisible. </a:t>
            </a: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826561" y="131401"/>
            <a:ext cx="4572000" cy="58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hangingPunct="1"/>
            <a:endParaRPr lang="en-US" altLang="ja-JP" sz="1633"/>
          </a:p>
          <a:p>
            <a:pPr hangingPunct="1"/>
            <a:endParaRPr lang="en-US" altLang="ja-JP" sz="1633"/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415864" y="144998"/>
            <a:ext cx="8212586" cy="69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hangingPunct="1"/>
            <a:r>
              <a:rPr lang="en-US" altLang="ja-JP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Hadron collider and Lepton Collider</a:t>
            </a: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359778" y="3699198"/>
            <a:ext cx="2561360" cy="51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hangingPunct="1"/>
            <a:r>
              <a:rPr lang="en-US" altLang="ja-JP" sz="2800" b="1" dirty="0">
                <a:solidFill>
                  <a:srgbClr val="F5009D"/>
                </a:solidFill>
                <a:latin typeface="Impact" panose="020B0806030902050204" pitchFamily="34" charset="0"/>
              </a:rPr>
              <a:t>Lepton Colliders</a:t>
            </a: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415864" y="2136441"/>
            <a:ext cx="5781857" cy="108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hangingPunct="1">
              <a:buFont typeface="Arial" panose="020B0604020202020204" pitchFamily="34" charset="0"/>
              <a:buChar char="•"/>
            </a:pPr>
            <a:r>
              <a:rPr lang="en-US" altLang="ja-JP" sz="2177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Collision between composite particles (protons).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ja-JP" sz="2177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Initial state is not defined. 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ja-JP" sz="2177" dirty="0">
                <a:latin typeface="Franklin Gothic Demi Cond" panose="020B0706030402020204" pitchFamily="34" charset="0"/>
                <a:ea typeface="HGP明朝E" panose="02020900000000000000" pitchFamily="18" charset="-128"/>
              </a:rPr>
              <a:t>Extremely high energy, high event rate, large noise.</a:t>
            </a:r>
          </a:p>
        </p:txBody>
      </p:sp>
      <p:pic>
        <p:nvPicPr>
          <p:cNvPr id="13341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27" y="941401"/>
            <a:ext cx="2077920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42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 bwMode="auto">
          <a:xfrm>
            <a:off x="6369224" y="3938761"/>
            <a:ext cx="2517120" cy="18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78" r="16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273712" y="993076"/>
            <a:ext cx="2261598" cy="47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hangingPunct="1"/>
            <a:r>
              <a:rPr lang="en-US" altLang="ja-JP" sz="2540" b="1" dirty="0">
                <a:solidFill>
                  <a:srgbClr val="222268"/>
                </a:solidFill>
                <a:latin typeface="Impact" panose="020B0806030902050204" pitchFamily="34" charset="0"/>
              </a:rPr>
              <a:t>Hadron Collider</a:t>
            </a:r>
          </a:p>
        </p:txBody>
      </p:sp>
    </p:spTree>
    <p:extLst>
      <p:ext uri="{BB962C8B-B14F-4D97-AF65-F5344CB8AC3E}">
        <p14:creationId xmlns:p14="http://schemas.microsoft.com/office/powerpoint/2010/main" val="300672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629281" y="5028840"/>
            <a:ext cx="1906560" cy="4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81" y="2700361"/>
            <a:ext cx="5790240" cy="39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29281" y="4723"/>
            <a:ext cx="7849440" cy="10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anose="020B0903060703020204" pitchFamily="34" charset="0"/>
              </a:rPr>
              <a:t>Large Hadron Collider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51520" y="1142642"/>
            <a:ext cx="7773120" cy="423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735" rIns="0" bIns="0"/>
          <a:lstStyle>
            <a:lvl1pPr marL="373063" indent="-373063"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522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sz="2177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13 </a:t>
            </a:r>
            <a:r>
              <a:rPr lang="en-US" altLang="ja-JP" sz="2177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TeV</a:t>
            </a:r>
            <a:r>
              <a:rPr lang="en-US" altLang="ja-JP" sz="2177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proton-proton collider.</a:t>
            </a:r>
          </a:p>
          <a:p>
            <a:pPr>
              <a:lnSpc>
                <a:spcPct val="96000"/>
              </a:lnSpc>
              <a:spcAft>
                <a:spcPts val="522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sz="2177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At CERN(Geneva, Swiss),</a:t>
            </a:r>
            <a:r>
              <a:rPr lang="ja-JP" altLang="en-US" sz="2177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altLang="ja-JP" sz="2177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26km circumference. </a:t>
            </a:r>
          </a:p>
          <a:p>
            <a:pPr>
              <a:lnSpc>
                <a:spcPct val="96000"/>
              </a:lnSpc>
              <a:spcAft>
                <a:spcPts val="522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sz="2177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Higgs boson (125 GeV) was discovered in  2012.</a:t>
            </a:r>
          </a:p>
          <a:p>
            <a:pPr>
              <a:lnSpc>
                <a:spcPct val="96000"/>
              </a:lnSpc>
              <a:spcAft>
                <a:spcPts val="522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sz="2177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Energy is limited by radius and magnetic field. </a:t>
            </a: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0" y="4295881"/>
            <a:ext cx="2626560" cy="232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1" y="2700361"/>
            <a:ext cx="2239200" cy="191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 descr="https://upload.wikimedia.org/wikipedia/commons/thumb/4/44/Mecanismo_de_Higgs_PH.png/220px-Mecanismo_de_Higgs_P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98" y="868480"/>
            <a:ext cx="1865804" cy="183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 rot="19470760">
            <a:off x="4358747" y="4227415"/>
            <a:ext cx="277057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F5009D"/>
                </a:solidFill>
                <a:latin typeface="Franklin Gothic Heavy" panose="020B0903020102020204" pitchFamily="34" charset="0"/>
              </a:rPr>
              <a:t>Running !</a:t>
            </a:r>
            <a:endParaRPr kumimoji="1" lang="ja-JP" altLang="en-US" sz="4400" dirty="0">
              <a:solidFill>
                <a:srgbClr val="F5009D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03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solidFill>
                  <a:srgbClr val="F5009D"/>
                </a:solidFill>
                <a:latin typeface="Britannic Bold" panose="020B0903060703020204" pitchFamily="34" charset="0"/>
              </a:rPr>
              <a:t>Mystery</a:t>
            </a:r>
            <a:r>
              <a:rPr lang="ja-JP" altLang="en-US" dirty="0">
                <a:solidFill>
                  <a:srgbClr val="F5009D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dirty="0">
                <a:solidFill>
                  <a:srgbClr val="F5009D"/>
                </a:solidFill>
                <a:latin typeface="Britannic Bold" panose="020B0903060703020204" pitchFamily="34" charset="0"/>
              </a:rPr>
              <a:t>of Universe</a:t>
            </a:r>
            <a:endParaRPr lang="ko-KR" altLang="en-US" dirty="0">
              <a:solidFill>
                <a:srgbClr val="F5009D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026" name="Picture 2" descr="https://www.sciencenews.org/sites/default/files/main/articles/cc_heic141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359"/>
            <a:ext cx="9113981" cy="487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60"/>
            <a:ext cx="2047125" cy="199809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405297" y="5429239"/>
            <a:ext cx="272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Hubble Space Telescope</a:t>
            </a:r>
            <a:endParaRPr kumimoji="1" lang="ja-JP" altLang="en-US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85795" y="6013092"/>
            <a:ext cx="636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00B0F0"/>
                </a:solidFill>
                <a:latin typeface="Britannic Bold" panose="020B0903060703020204" pitchFamily="34" charset="0"/>
                <a:ea typeface="HGP創英角ｺﾞｼｯｸUB" panose="020B0900000000000000" pitchFamily="50" charset="-128"/>
              </a:rPr>
              <a:t>Only 4% of “matter” is visible.</a:t>
            </a:r>
            <a:endParaRPr kumimoji="1" lang="ja-JP" altLang="en-US" sz="3600" dirty="0">
              <a:solidFill>
                <a:srgbClr val="00B0F0"/>
              </a:solidFill>
              <a:latin typeface="Britannic Bold" panose="020B0903060703020204" pitchFamily="34" charset="0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544861-AF43-F54E-8473-10495E6A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solidFill>
                  <a:schemeClr val="accent1">
                    <a:lumMod val="75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消費電力比較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30F3F36-6B17-2845-8C60-A8106F45DA63}"/>
                  </a:ext>
                </a:extLst>
              </p:cNvPr>
              <p:cNvSpPr txBox="1"/>
              <p:nvPr/>
            </p:nvSpPr>
            <p:spPr>
              <a:xfrm>
                <a:off x="827584" y="2382436"/>
                <a:ext cx="5560561" cy="1116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𝑤𝑎𝑙𝑙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l-GR" altLang="ja-JP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kumimoji="1" lang="el-GR" altLang="ja-JP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l-GR" altLang="ja-JP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𝐼𝐸</m:t>
                              </m:r>
                            </m:num>
                            <m:den>
                              <m:r>
                                <a:rPr kumimoji="1" lang="el-GR" altLang="ja-JP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f>
                            <m:fPr>
                              <m:ctrlP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f>
                            <m:fPr>
                              <m:ctrlP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30F3F36-6B17-2845-8C60-A8106F45D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382436"/>
                <a:ext cx="5560561" cy="1116459"/>
              </a:xfrm>
              <a:prstGeom prst="rect">
                <a:avLst/>
              </a:prstGeom>
              <a:blipFill>
                <a:blip r:embed="rId2"/>
                <a:stretch>
                  <a:fillRect l="-911" b="-56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8E25E82-A7D9-684A-B548-BCDCC9034829}"/>
                  </a:ext>
                </a:extLst>
              </p:cNvPr>
              <p:cNvSpPr txBox="1"/>
              <p:nvPr/>
            </p:nvSpPr>
            <p:spPr>
              <a:xfrm>
                <a:off x="1699824" y="5312821"/>
                <a:ext cx="23801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𝑤𝑎𝑙𝑙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l-GR" altLang="ja-JP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𝐼𝐸</m:t>
                      </m:r>
                    </m:oMath>
                  </m:oMathPara>
                </a14:m>
                <a:endParaRPr kumimoji="1" lang="ja-JP" altLang="en-US" sz="32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8E25E82-A7D9-684A-B548-BCDCC9034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824" y="5312821"/>
                <a:ext cx="2380139" cy="492443"/>
              </a:xfrm>
              <a:prstGeom prst="rect">
                <a:avLst/>
              </a:prstGeom>
              <a:blipFill>
                <a:blip r:embed="rId3"/>
                <a:stretch>
                  <a:fillRect l="-3191" r="-2660" b="-2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84049E-AF45-DB47-94CC-5FBE7167ECE9}"/>
              </a:ext>
            </a:extLst>
          </p:cNvPr>
          <p:cNvSpPr txBox="1"/>
          <p:nvPr/>
        </p:nvSpPr>
        <p:spPr>
          <a:xfrm>
            <a:off x="691952" y="4386993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F5009D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Linear Collider</a:t>
            </a:r>
            <a:endParaRPr kumimoji="1" lang="ja-JP" altLang="en-US" sz="3600">
              <a:solidFill>
                <a:srgbClr val="F5009D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667707-8FF1-0E4F-8B36-646C3D69CCB5}"/>
              </a:ext>
            </a:extLst>
          </p:cNvPr>
          <p:cNvSpPr txBox="1"/>
          <p:nvPr/>
        </p:nvSpPr>
        <p:spPr>
          <a:xfrm>
            <a:off x="691952" y="1486525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Ring Collider</a:t>
            </a:r>
            <a:endParaRPr kumimoji="1" lang="ja-JP" altLang="en-US" sz="3600" dirty="0">
              <a:solidFill>
                <a:srgbClr val="002060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36CDA5D-23B9-7F42-BE2B-D43349780E1E}"/>
              </a:ext>
            </a:extLst>
          </p:cNvPr>
          <p:cNvSpPr txBox="1"/>
          <p:nvPr/>
        </p:nvSpPr>
        <p:spPr>
          <a:xfrm>
            <a:off x="3923928" y="34290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249C0AC1-8B87-7541-8E5B-ED86711019C6}"/>
              </a:ext>
            </a:extLst>
          </p:cNvPr>
          <p:cNvSpPr/>
          <p:nvPr/>
        </p:nvSpPr>
        <p:spPr>
          <a:xfrm>
            <a:off x="2771800" y="3020954"/>
            <a:ext cx="720080" cy="477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FB0BDC56-444B-264A-B4F3-636C29ACB59D}"/>
              </a:ext>
            </a:extLst>
          </p:cNvPr>
          <p:cNvSpPr/>
          <p:nvPr/>
        </p:nvSpPr>
        <p:spPr>
          <a:xfrm>
            <a:off x="4572000" y="2353118"/>
            <a:ext cx="1728192" cy="1145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7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1F759B-0E35-A84D-B890-5717E329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5009D"/>
                </a:solidFill>
                <a:latin typeface="Britannic Bold" panose="020B0903060703020204" pitchFamily="34" charset="0"/>
                <a:ea typeface="Hiragino Maru Gothic ProN W4" panose="020F0400000000000000" pitchFamily="34" charset="-128"/>
              </a:rPr>
              <a:t>Large Electron Positron collider</a:t>
            </a:r>
            <a:endParaRPr kumimoji="1" lang="ja-JP" altLang="en-US">
              <a:solidFill>
                <a:srgbClr val="F5009D"/>
              </a:solidFill>
              <a:latin typeface="Britannic Bold" panose="020B0903060703020204" pitchFamily="34" charset="0"/>
              <a:ea typeface="Hiragino Maru Gothic ProN W4" panose="020F0400000000000000" pitchFamily="34" charset="-128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86D435E-02D2-DF4E-922F-A5221B9E850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1114816"/>
            <a:ext cx="9144000" cy="3600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周長およそ</a:t>
            </a: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27</a:t>
            </a:r>
            <a:r>
              <a:rPr lang="en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km. </a:t>
            </a: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スイスジュネーブ近郊の</a:t>
            </a:r>
            <a:r>
              <a:rPr lang="en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CERN(</a:t>
            </a: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欧州原子核物理研究機構</a:t>
            </a: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に設置</a:t>
            </a: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1989</a:t>
            </a: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年運転開始。</a:t>
            </a: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45 </a:t>
            </a:r>
            <a:r>
              <a:rPr lang="en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GeV x 45 GeV at Z0.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2000</a:t>
            </a: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年運転終了。最高エネルギー</a:t>
            </a: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104 </a:t>
            </a:r>
            <a:r>
              <a:rPr lang="en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GeV x 104 GeV.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現在はトンネルを</a:t>
            </a:r>
            <a:r>
              <a:rPr lang="en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LHC</a:t>
            </a: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加速器として利用。</a:t>
            </a:r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2E8734-46B6-8B4D-AB6B-80ADB659A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429000"/>
            <a:ext cx="49022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4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1F759B-0E35-A84D-B890-5717E329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5009D"/>
                </a:solidFill>
                <a:latin typeface="Britannic Bold" panose="020B0903060703020204" pitchFamily="34" charset="0"/>
                <a:ea typeface="+mn-ea"/>
              </a:rPr>
              <a:t>Higgs Hunting at LEP</a:t>
            </a:r>
            <a:endParaRPr kumimoji="1" lang="ja-JP" altLang="en-US">
              <a:solidFill>
                <a:srgbClr val="F5009D"/>
              </a:solidFill>
              <a:latin typeface="Britannic Bold" panose="020B0903060703020204" pitchFamily="34" charset="0"/>
              <a:ea typeface="+mn-ea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86D435E-02D2-DF4E-922F-A5221B9E850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1168174"/>
            <a:ext cx="9144000" cy="41863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LEP</a:t>
            </a: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加速器は</a:t>
            </a:r>
            <a:r>
              <a:rPr lang="en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CME 209GeV</a:t>
            </a: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で止めてしまった</a:t>
            </a:r>
            <a:r>
              <a:rPr lang="en-US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.</a:t>
            </a:r>
            <a:br>
              <a:rPr lang="en-US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</a:b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（</a:t>
            </a:r>
            <a:r>
              <a:rPr lang="en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Z</a:t>
            </a:r>
            <a:r>
              <a:rPr lang="en" altLang="ja-JP" sz="2400" baseline="-250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0</a:t>
            </a:r>
            <a:r>
              <a:rPr lang="en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H threshold energy 215 GeV)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LEP 104 GeV</a:t>
            </a: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ビームが一周する間に、エネルギーは</a:t>
            </a:r>
            <a:r>
              <a:rPr lang="en-US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2</a:t>
            </a:r>
            <a:r>
              <a:rPr lang="en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GeV</a:t>
            </a: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程度低下。</a:t>
            </a:r>
            <a:r>
              <a:rPr lang="en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LEP</a:t>
            </a: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の加速空洞の限界。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周長数十</a:t>
            </a:r>
            <a:r>
              <a:rPr lang="en-US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km</a:t>
            </a: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のリングコライダーでは、</a:t>
            </a:r>
            <a:r>
              <a:rPr lang="en-US" altLang="ja-JP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SR</a:t>
            </a: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によるエネルギー損失が支配的となり、これ以上のエネルギー増大は困難。</a:t>
            </a:r>
            <a:endParaRPr lang="en-US" altLang="ja-JP" sz="2400" dirty="0">
              <a:solidFill>
                <a:schemeClr val="tx1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リニアコライダーの時代へ！</a:t>
            </a:r>
            <a:r>
              <a:rPr lang="ja-JP" altLang="en" sz="24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　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5C3821-7F05-0B40-BD99-0DE2AAA7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4561960"/>
            <a:ext cx="1587500" cy="1930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8B59557-0A2D-E345-A67D-69318FD4A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794462"/>
            <a:ext cx="4176464" cy="30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9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871201" y="533161"/>
            <a:ext cx="8163360" cy="109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68402" y="81398"/>
            <a:ext cx="7849440" cy="10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anose="020B0903060703020204" pitchFamily="34" charset="0"/>
              </a:rPr>
              <a:t>ILC (International Linear Collider)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36556" y="1000687"/>
            <a:ext cx="7771680" cy="209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735" rIns="0" bIns="0"/>
          <a:lstStyle>
            <a:lvl1pPr marL="373063" indent="-373063"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261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Electron-positron collider with CME 250GeV – 1000 GeV.</a:t>
            </a:r>
          </a:p>
          <a:p>
            <a:pPr>
              <a:lnSpc>
                <a:spcPct val="96000"/>
              </a:lnSpc>
              <a:spcAft>
                <a:spcPts val="261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Detail study for Higgs particle, hunting SUSY particles, and any new physic beyond Standard Model.</a:t>
            </a:r>
          </a:p>
          <a:p>
            <a:pPr>
              <a:lnSpc>
                <a:spcPct val="96000"/>
              </a:lnSpc>
              <a:spcAft>
                <a:spcPts val="261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This is the only possible way to realize </a:t>
            </a:r>
            <a:r>
              <a:rPr lang="en-US" altLang="ja-JP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e+e</a:t>
            </a: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- collision beyond 300 GeV CME. 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1667"/>
            <a:ext cx="5247360" cy="375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81" y="4139280"/>
            <a:ext cx="3624480" cy="271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81" y="2672701"/>
            <a:ext cx="2416320" cy="233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 rot="19470760">
            <a:off x="809057" y="3848927"/>
            <a:ext cx="4154716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F5009D"/>
                </a:solidFill>
                <a:latin typeface="Franklin Gothic Heavy" panose="020B0903020102020204" pitchFamily="34" charset="0"/>
              </a:rPr>
              <a:t>Coming Soon!</a:t>
            </a:r>
          </a:p>
          <a:p>
            <a:r>
              <a:rPr kumimoji="1" lang="en-US" altLang="ja-JP" dirty="0">
                <a:solidFill>
                  <a:srgbClr val="F5009D"/>
                </a:solidFill>
                <a:latin typeface="Franklin Gothic Heavy" panose="020B0903020102020204" pitchFamily="34" charset="0"/>
              </a:rPr>
              <a:t>(I hope)</a:t>
            </a:r>
            <a:endParaRPr kumimoji="1" lang="ja-JP" altLang="en-US" dirty="0">
              <a:solidFill>
                <a:srgbClr val="F5009D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4696466" y="1027600"/>
            <a:ext cx="4196014" cy="2883585"/>
          </a:xfrm>
          <a:prstGeom prst="round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ja-JP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34305" y="1058113"/>
            <a:ext cx="3851764" cy="2062751"/>
          </a:xfrm>
          <a:prstGeom prst="round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313094" y="3358225"/>
            <a:ext cx="3212079" cy="3239128"/>
          </a:xfrm>
          <a:prstGeom prst="round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b="23957"/>
          <a:stretch/>
        </p:blipFill>
        <p:spPr>
          <a:xfrm>
            <a:off x="471029" y="4220141"/>
            <a:ext cx="1985718" cy="1822149"/>
          </a:xfrm>
          <a:prstGeom prst="rect">
            <a:avLst/>
          </a:prstGeom>
        </p:spPr>
      </p:pic>
      <p:sp>
        <p:nvSpPr>
          <p:cNvPr id="8" name="六角形 7"/>
          <p:cNvSpPr/>
          <p:nvPr/>
        </p:nvSpPr>
        <p:spPr>
          <a:xfrm>
            <a:off x="3419872" y="2996952"/>
            <a:ext cx="2106223" cy="1830586"/>
          </a:xfrm>
          <a:prstGeom prst="hexagon">
            <a:avLst/>
          </a:prstGeom>
          <a:solidFill>
            <a:srgbClr val="FF0066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pic>
        <p:nvPicPr>
          <p:cNvPr id="17" name="図 16"/>
          <p:cNvPicPr/>
          <p:nvPr/>
        </p:nvPicPr>
        <p:blipFill>
          <a:blip r:embed="rId3"/>
          <a:stretch/>
        </p:blipFill>
        <p:spPr>
          <a:xfrm>
            <a:off x="6811080" y="899537"/>
            <a:ext cx="1980522" cy="1900149"/>
          </a:xfrm>
          <a:prstGeom prst="rect">
            <a:avLst/>
          </a:prstGeom>
          <a:ln>
            <a:noFill/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50" y="1177322"/>
            <a:ext cx="1542251" cy="1842297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875067" y="181356"/>
            <a:ext cx="7530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sz="28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The Biggest cosmological revolution since Copernicus </a:t>
            </a:r>
          </a:p>
        </p:txBody>
      </p:sp>
      <p:pic>
        <p:nvPicPr>
          <p:cNvPr id="23" name="図 12"/>
          <p:cNvPicPr/>
          <p:nvPr/>
        </p:nvPicPr>
        <p:blipFill>
          <a:blip r:embed="rId5"/>
          <a:stretch/>
        </p:blipFill>
        <p:spPr>
          <a:xfrm>
            <a:off x="2548393" y="4781350"/>
            <a:ext cx="6413346" cy="1464485"/>
          </a:xfrm>
          <a:prstGeom prst="rect">
            <a:avLst/>
          </a:prstGeom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4" name="正方形/長方形 23"/>
          <p:cNvSpPr/>
          <p:nvPr/>
        </p:nvSpPr>
        <p:spPr>
          <a:xfrm>
            <a:off x="-9067" y="1187374"/>
            <a:ext cx="58052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ja-JP" sz="24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New dimension</a:t>
            </a:r>
            <a:endParaRPr lang="en-GB" altLang="ja-JP" sz="2400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en-GB" altLang="ja-JP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Extra dimension</a:t>
            </a:r>
          </a:p>
          <a:p>
            <a:pPr algn="ctr"/>
            <a:r>
              <a:rPr lang="en-GB" altLang="ja-JP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Super-symmetry</a:t>
            </a:r>
          </a:p>
          <a:p>
            <a:pPr algn="ctr"/>
            <a:r>
              <a:rPr lang="en-GB" altLang="ja-JP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Grand Unified Theory</a:t>
            </a:r>
            <a:br>
              <a:rPr lang="en-GB" altLang="ja-JP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</a:br>
            <a:r>
              <a:rPr lang="en-GB" altLang="ja-JP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with gravity</a:t>
            </a:r>
            <a:endParaRPr lang="en-GB" altLang="ja-JP" sz="20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Franklin Gothic Demi Cond" panose="020B0706030402020204" pitchFamily="34" charset="0"/>
              <a:ea typeface="HGP創英角ｺﾞｼｯｸUB" panose="020B0900000000000000" pitchFamily="50" charset="-128"/>
            </a:endParaRPr>
          </a:p>
          <a:p>
            <a:pPr algn="ctr"/>
            <a:endParaRPr lang="en-GB" altLang="ja-JP" sz="20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Franklin Gothic Demi Cond" panose="020B0706030402020204" pitchFamily="34" charset="0"/>
              <a:ea typeface="HGP創英角ｺﾞｼｯｸUB" panose="020B0900000000000000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121553" y="1304982"/>
            <a:ext cx="7559675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ja-JP" sz="28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New Principle</a:t>
            </a:r>
          </a:p>
          <a:p>
            <a:pPr algn="ctr"/>
            <a:r>
              <a:rPr lang="en-GB" altLang="ja-JP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Multi-Universe</a:t>
            </a:r>
          </a:p>
          <a:p>
            <a:pPr algn="ctr"/>
            <a:r>
              <a:rPr lang="en-GB" altLang="ja-JP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Human principle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1411646" y="3420894"/>
            <a:ext cx="622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Bernard MT Condensed" panose="02050806060905020404" pitchFamily="18" charset="0"/>
                <a:ea typeface="HGP創英角ｺﾞｼｯｸUB" panose="020B0900000000000000" pitchFamily="50" charset="-128"/>
              </a:rPr>
              <a:t>International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Bernard MT Condensed" panose="02050806060905020404" pitchFamily="18" charset="0"/>
                <a:ea typeface="HGP創英角ｺﾞｼｯｸUB" panose="020B0900000000000000" pitchFamily="50" charset="-128"/>
              </a:rPr>
              <a:t>Linear 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Bernard MT Condensed" panose="02050806060905020404" pitchFamily="18" charset="0"/>
                <a:ea typeface="HGP創英角ｺﾞｼｯｸUB" panose="020B0900000000000000" pitchFamily="50" charset="-128"/>
              </a:rPr>
              <a:t>Collider</a:t>
            </a:r>
            <a:endParaRPr lang="ja-JP" altLang="en-US" sz="2400" dirty="0">
              <a:solidFill>
                <a:schemeClr val="bg1"/>
              </a:solidFill>
              <a:latin typeface="Bernard MT Condensed" panose="02050806060905020404" pitchFamily="18" charset="0"/>
              <a:ea typeface="HGP創英角ｺﾞｼｯｸUB" panose="020B0900000000000000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606486" y="5781488"/>
            <a:ext cx="1030133" cy="17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1232535" y="9833317"/>
            <a:ext cx="919822" cy="376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/>
          <p:cNvPicPr/>
          <p:nvPr/>
        </p:nvPicPr>
        <p:blipFill>
          <a:blip r:embed="rId6"/>
          <a:stretch/>
        </p:blipFill>
        <p:spPr>
          <a:xfrm>
            <a:off x="1767734" y="5837485"/>
            <a:ext cx="673424" cy="663521"/>
          </a:xfrm>
          <a:prstGeom prst="rect">
            <a:avLst/>
          </a:prstGeom>
          <a:ln>
            <a:noFill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95" y="2416481"/>
            <a:ext cx="1246055" cy="1714451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1446615" y="4142726"/>
            <a:ext cx="994543" cy="31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1505358" y="4328383"/>
            <a:ext cx="937317" cy="485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1253648" y="3403143"/>
            <a:ext cx="22768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ja-JP" sz="28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New particles</a:t>
            </a:r>
          </a:p>
          <a:p>
            <a:pPr algn="ctr"/>
            <a:r>
              <a:rPr lang="en-GB" altLang="ja-JP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Multi-Higgs</a:t>
            </a:r>
          </a:p>
          <a:p>
            <a:pPr algn="ctr"/>
            <a:r>
              <a:rPr lang="en-GB" altLang="ja-JP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New interactions</a:t>
            </a:r>
            <a:endParaRPr lang="en-GB" altLang="ja-JP" sz="20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Franklin Gothic Demi Cond" panose="020B0706030402020204" pitchFamily="34" charset="0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016309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043608" y="248855"/>
            <a:ext cx="7241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sz="3600" b="1" spc="-1" dirty="0">
                <a:solidFill>
                  <a:srgbClr val="F5009D"/>
                </a:solidFill>
                <a:uFill>
                  <a:solidFill>
                    <a:srgbClr val="FFFFFF"/>
                  </a:solidFill>
                </a:uFill>
                <a:latin typeface="Franklin Gothic Demi Cond" panose="020B0706030402020204" pitchFamily="34" charset="0"/>
                <a:ea typeface="HGP創英角ｺﾞｼｯｸUB" panose="020B0900000000000000" pitchFamily="50" charset="-128"/>
              </a:rPr>
              <a:t>Higgs, the last pierce of Standard Model</a:t>
            </a:r>
          </a:p>
        </p:txBody>
      </p:sp>
      <p:pic>
        <p:nvPicPr>
          <p:cNvPr id="1030" name="Picture 6" descr="http://inspirehep.net/record/1256491/files/Chapter_Theory_figs_higgs_xsec_P-08_02_1T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9805"/>
            <a:ext cx="3816424" cy="368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8964" y="1268760"/>
            <a:ext cx="4669060" cy="551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735" rIns="0" bIns="0"/>
          <a:lstStyle>
            <a:lvl1pPr marL="373063" indent="-373063"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3063" algn="l"/>
                <a:tab pos="477838" algn="l"/>
                <a:tab pos="927100" algn="l"/>
                <a:tab pos="1376363" algn="l"/>
                <a:tab pos="1825625" algn="l"/>
                <a:tab pos="2274888" algn="l"/>
                <a:tab pos="2724150" algn="l"/>
                <a:tab pos="3173413" algn="l"/>
                <a:tab pos="3622675" algn="l"/>
                <a:tab pos="4071938" algn="l"/>
                <a:tab pos="4521200" algn="l"/>
                <a:tab pos="4970463" algn="l"/>
                <a:tab pos="5419725" algn="l"/>
                <a:tab pos="5868988" algn="l"/>
                <a:tab pos="6318250" algn="l"/>
                <a:tab pos="6767513" algn="l"/>
                <a:tab pos="7216775" algn="l"/>
                <a:tab pos="7666038" algn="l"/>
                <a:tab pos="8115300" algn="l"/>
                <a:tab pos="8564563" algn="l"/>
                <a:tab pos="9013825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lnSpc>
                <a:spcPct val="96000"/>
              </a:lnSpc>
              <a:spcAft>
                <a:spcPts val="261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By the Higgs discovery, all of </a:t>
            </a:r>
            <a:b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particles in Standard model are </a:t>
            </a:r>
            <a:b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discovered. </a:t>
            </a:r>
          </a:p>
          <a:p>
            <a:pPr>
              <a:lnSpc>
                <a:spcPct val="96000"/>
              </a:lnSpc>
              <a:spcAft>
                <a:spcPts val="261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We are now in a new epoch, post </a:t>
            </a:r>
            <a:b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Higgs discovery. </a:t>
            </a:r>
          </a:p>
          <a:p>
            <a:pPr>
              <a:lnSpc>
                <a:spcPct val="96000"/>
              </a:lnSpc>
              <a:spcAft>
                <a:spcPts val="261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If we find any inconsistency </a:t>
            </a:r>
            <a:b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among particles, it is an evidence of new physics, beyond Standard model.</a:t>
            </a:r>
          </a:p>
          <a:p>
            <a:pPr>
              <a:lnSpc>
                <a:spcPct val="96000"/>
              </a:lnSpc>
              <a:spcAft>
                <a:spcPts val="261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By measuring Higgs property as </a:t>
            </a:r>
            <a:b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precise as possible, we will see an </a:t>
            </a:r>
            <a:b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evidence of BSM with high </a:t>
            </a:r>
            <a:b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probability. </a:t>
            </a:r>
          </a:p>
          <a:p>
            <a:pPr>
              <a:lnSpc>
                <a:spcPct val="96000"/>
              </a:lnSpc>
              <a:spcAft>
                <a:spcPts val="261"/>
              </a:spcAft>
              <a:buClr>
                <a:srgbClr val="5E2F00"/>
              </a:buClr>
              <a:buFont typeface="Times New Roman" panose="02020603050405020304" pitchFamily="18" charset="0"/>
              <a:buChar char="•"/>
            </a:pPr>
            <a:r>
              <a:rPr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ILC is now starting as Higgs factory. 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8AD42B9-F2F2-1E4F-807C-73939D83D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97152"/>
            <a:ext cx="2664296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61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Synchrotron Radiation Science</a:t>
            </a:r>
            <a:endParaRPr kumimoji="1" lang="ja-JP" altLang="en-US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098" name="Picture 2" descr="æ¾å°åã®çºçåç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310" y="1412776"/>
            <a:ext cx="601901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pload.wikimedia.org/wikipedia/commons/thumb/5/58/Syncrotron.png/220px-Syncrotr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36" y="5094486"/>
            <a:ext cx="2947502" cy="17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upload.wikimedia.org/wikipedia/commons/thumb/9/9f/Undulator.png/220px-Undulat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71" y="4797153"/>
            <a:ext cx="2964119" cy="187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コンテンツ プレースホルダー 3"/>
          <p:cNvSpPr>
            <a:spLocks noGrp="1"/>
          </p:cNvSpPr>
          <p:nvPr>
            <p:ph idx="10"/>
          </p:nvPr>
        </p:nvSpPr>
        <p:spPr>
          <a:xfrm>
            <a:off x="-468559" y="1392695"/>
            <a:ext cx="3816424" cy="5605989"/>
          </a:xfrm>
        </p:spPr>
        <p:txBody>
          <a:bodyPr>
            <a:normAutofit/>
          </a:bodyPr>
          <a:lstStyle/>
          <a:p>
            <a:pPr marL="62865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Electron bent by magnetic field emits photon (Synchrotron Radiation, SR)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Bright, high directivity, polarized, wide band, and pulse.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Good for material study.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90176" y="1549698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electron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99298" y="3030509"/>
            <a:ext cx="12568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Centrifugal force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96336" y="2355054"/>
            <a:ext cx="13759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Synchrotron</a:t>
            </a:r>
          </a:p>
          <a:p>
            <a:r>
              <a:rPr kumimoji="1" lang="en-US" altLang="ja-JP" dirty="0"/>
              <a:t>Radiation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91810" y="1585600"/>
            <a:ext cx="1375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Momentum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62600" y="4806281"/>
            <a:ext cx="26957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SR from bending magnet</a:t>
            </a:r>
            <a:endParaRPr kumimoji="1" lang="ja-JP" altLang="en-US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24128" y="4383085"/>
            <a:ext cx="26957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SR from </a:t>
            </a:r>
            <a:r>
              <a:rPr kumimoji="1" lang="en-US" altLang="ja-JP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undulator</a:t>
            </a:r>
            <a:r>
              <a:rPr kumimoji="1" lang="en-US" altLang="ja-JP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magnet</a:t>
            </a:r>
            <a:endParaRPr kumimoji="1" lang="ja-JP" altLang="en-US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87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24360"/>
            <a:ext cx="9144000" cy="106951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Storage Ring Light Source</a:t>
            </a:r>
            <a:b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</a:br>
            <a: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The 3</a:t>
            </a:r>
            <a:r>
              <a:rPr kumimoji="1" lang="en-US" altLang="ja-JP" baseline="30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rd</a:t>
            </a:r>
            <a: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 Generation</a:t>
            </a:r>
            <a:endParaRPr kumimoji="1" lang="ja-JP" altLang="en-US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0"/>
          </p:nvPr>
        </p:nvSpPr>
        <p:spPr>
          <a:xfrm>
            <a:off x="-32839" y="1214982"/>
            <a:ext cx="8229600" cy="573977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Components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Injector </a:t>
            </a:r>
            <a:r>
              <a:rPr kumimoji="1" lang="en-US" altLang="ja-JP" sz="2600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Linac</a:t>
            </a:r>
            <a:r>
              <a:rPr kumimoji="1" lang="ja-JP" altLang="en-US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：</a:t>
            </a: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Generates electron beam and accelerate it up to 100 MeV, typically. 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Electron Synchrotron</a:t>
            </a:r>
            <a:r>
              <a:rPr kumimoji="1" lang="ja-JP" altLang="en-US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：</a:t>
            </a: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Boost up the electron beam from 100 MeV to 3 GeV, typically.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Ring</a:t>
            </a:r>
            <a:r>
              <a:rPr kumimoji="1" lang="ja-JP" altLang="en-US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：</a:t>
            </a: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Store 3GeV electron beam and emit SR light continuously. </a:t>
            </a:r>
          </a:p>
          <a:p>
            <a:pPr marL="1028700" lvl="1">
              <a:buFont typeface="Wingdings" panose="05000000000000000000" pitchFamily="2" charset="2"/>
              <a:buChar char="l"/>
            </a:pP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Beam lines.</a:t>
            </a:r>
          </a:p>
          <a:p>
            <a:pPr marL="285750">
              <a:buFont typeface="Wingdings" panose="05000000000000000000" pitchFamily="2" charset="2"/>
              <a:buChar char="l"/>
            </a:pP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Special magnets called as </a:t>
            </a:r>
            <a:b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</a:br>
            <a:r>
              <a:rPr kumimoji="1" lang="en-US" altLang="ja-JP" sz="2600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undulator</a:t>
            </a: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for bright light. </a:t>
            </a:r>
          </a:p>
          <a:p>
            <a:pPr marL="285750">
              <a:buFont typeface="Wingdings" panose="05000000000000000000" pitchFamily="2" charset="2"/>
              <a:buChar char="l"/>
            </a:pP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Storage ring is optimized for </a:t>
            </a:r>
            <a:b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</a:br>
            <a:r>
              <a:rPr kumimoji="1" lang="en-US" altLang="ja-JP" sz="26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SR light.</a:t>
            </a:r>
            <a:endParaRPr kumimoji="1" lang="ja-JP" altLang="en-US" sz="2600" dirty="0">
              <a:solidFill>
                <a:srgbClr val="002060"/>
              </a:solidFill>
              <a:latin typeface="Franklin Gothic Demi Cond" panose="020B0706030402020204" pitchFamily="34" charset="0"/>
              <a:ea typeface="HGS明朝E" panose="02020900000000000000" pitchFamily="18" charset="-128"/>
            </a:endParaRPr>
          </a:p>
        </p:txBody>
      </p:sp>
      <p:pic>
        <p:nvPicPr>
          <p:cNvPr id="14338" name="Picture 2" descr="https://upload.wikimedia.org/wikipedia/commons/thumb/6/60/Sch%C3%A9ma_de_principe_du_synchrotron.jpg/250px-Sch%C3%A9ma_de_principe_du_synchrot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79" y="4276032"/>
            <a:ext cx="4185784" cy="261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/楕円 2">
            <a:extLst>
              <a:ext uri="{FF2B5EF4-FFF2-40B4-BE49-F238E27FC236}">
                <a16:creationId xmlns:a16="http://schemas.microsoft.com/office/drawing/2014/main" id="{AC7A4636-E4A2-8040-B15B-EC1F98ED454F}"/>
              </a:ext>
            </a:extLst>
          </p:cNvPr>
          <p:cNvSpPr/>
          <p:nvPr/>
        </p:nvSpPr>
        <p:spPr>
          <a:xfrm>
            <a:off x="6784998" y="5077940"/>
            <a:ext cx="470545" cy="50405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63369DD0-E21D-3C43-AC26-6FDDCAFA0578}"/>
              </a:ext>
            </a:extLst>
          </p:cNvPr>
          <p:cNvSpPr/>
          <p:nvPr/>
        </p:nvSpPr>
        <p:spPr>
          <a:xfrm>
            <a:off x="6876256" y="4573884"/>
            <a:ext cx="1152128" cy="87134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A79D0B58-112A-D04E-B558-4A493CD2050B}"/>
              </a:ext>
            </a:extLst>
          </p:cNvPr>
          <p:cNvSpPr/>
          <p:nvPr/>
        </p:nvSpPr>
        <p:spPr>
          <a:xfrm>
            <a:off x="5872762" y="4543466"/>
            <a:ext cx="2328165" cy="140581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A6B26B63-C7AB-4A44-8A81-624BAE3F0371}"/>
              </a:ext>
            </a:extLst>
          </p:cNvPr>
          <p:cNvSpPr/>
          <p:nvPr/>
        </p:nvSpPr>
        <p:spPr>
          <a:xfrm rot="19449781">
            <a:off x="6281740" y="6059842"/>
            <a:ext cx="1189032" cy="65523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5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69514"/>
          </a:xfrm>
        </p:spPr>
        <p:txBody>
          <a:bodyPr>
            <a:normAutofit fontScale="90000"/>
          </a:bodyPr>
          <a:lstStyle/>
          <a:p>
            <a:r>
              <a:rPr kumimoji="1" lang="en-US" altLang="ja-JP" sz="49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Free Electron Laser</a:t>
            </a:r>
            <a:br>
              <a:rPr kumimoji="1" lang="en-US" altLang="ja-JP" sz="4900" dirty="0">
                <a:solidFill>
                  <a:srgbClr val="0070C0"/>
                </a:solidFill>
                <a:latin typeface="Franklin Gothic Demi Cond" panose="020B0706030402020204" pitchFamily="34" charset="0"/>
              </a:rPr>
            </a:br>
            <a: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The 4</a:t>
            </a:r>
            <a:r>
              <a:rPr kumimoji="1" lang="en-US" altLang="ja-JP" baseline="30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th</a:t>
            </a:r>
            <a: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 generation</a:t>
            </a:r>
            <a:endParaRPr kumimoji="1" lang="ja-JP" altLang="en-US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0"/>
          </p:nvPr>
        </p:nvSpPr>
        <p:spPr>
          <a:xfrm>
            <a:off x="323528" y="2132856"/>
            <a:ext cx="8229600" cy="36004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Advanced light source beyond the 3</a:t>
            </a:r>
            <a:r>
              <a:rPr kumimoji="1" lang="en-US" altLang="ja-JP" sz="2400" baseline="300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rd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generation light source.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Keywords are coherence and short pulse.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FEL(Free Electron Laser)</a:t>
            </a:r>
            <a:r>
              <a:rPr kumimoji="1" lang="ja-JP" altLang="en-US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and ERL(Energy Recovery </a:t>
            </a:r>
            <a:r>
              <a:rPr kumimoji="1" lang="en-US" altLang="ja-JP" sz="2400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Linac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)</a:t>
            </a:r>
            <a:r>
              <a:rPr kumimoji="1" lang="ja-JP" altLang="en-US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are representative. </a:t>
            </a:r>
          </a:p>
          <a:p>
            <a:endParaRPr kumimoji="1" lang="en-US" altLang="ja-JP" sz="2400" dirty="0">
              <a:solidFill>
                <a:srgbClr val="002060"/>
              </a:solidFill>
              <a:latin typeface="Franklin Gothic Demi Cond" panose="020B0706030402020204" pitchFamily="34" charset="0"/>
              <a:ea typeface="Hiragino Maru Gothic ProN W4" panose="020F0400000000000000" pitchFamily="34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2533"/>
              </p:ext>
            </p:extLst>
          </p:nvPr>
        </p:nvGraphicFramePr>
        <p:xfrm>
          <a:off x="1524000" y="4927416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1108127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9789068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31631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</a:t>
                      </a:r>
                      <a:r>
                        <a:rPr kumimoji="1" lang="en-US" altLang="ja-JP" baseline="30000" dirty="0"/>
                        <a:t>rd</a:t>
                      </a:r>
                      <a:r>
                        <a:rPr kumimoji="1" lang="en-US" altLang="ja-JP" dirty="0"/>
                        <a:t> Generation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4</a:t>
                      </a:r>
                      <a:r>
                        <a:rPr kumimoji="1" lang="en-US" altLang="ja-JP" baseline="30000" dirty="0"/>
                        <a:t>th</a:t>
                      </a:r>
                      <a:r>
                        <a:rPr kumimoji="1" lang="en-US" altLang="ja-JP" dirty="0"/>
                        <a:t> Generation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14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Franklin Gothic Demi Cond" panose="020B0706030402020204" pitchFamily="34" charset="0"/>
                        </a:rPr>
                        <a:t>Coherence</a:t>
                      </a:r>
                      <a:endParaRPr kumimoji="1" lang="ja-JP" altLang="en-US" dirty="0">
                        <a:latin typeface="Franklin Gothic Demi Cond" panose="020B07060304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Franklin Gothic Demi Cond" panose="020B0706030402020204" pitchFamily="34" charset="0"/>
                        </a:rPr>
                        <a:t>None (partly)</a:t>
                      </a:r>
                      <a:endParaRPr kumimoji="1" lang="ja-JP" altLang="en-US" dirty="0">
                        <a:latin typeface="Franklin Gothic Demi Cond" panose="020B07060304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Franklin Gothic Demi Cond" panose="020B0706030402020204" pitchFamily="34" charset="0"/>
                        </a:rPr>
                        <a:t>Full coherence</a:t>
                      </a:r>
                      <a:endParaRPr kumimoji="1" lang="ja-JP" altLang="en-US" dirty="0">
                        <a:latin typeface="Franklin Gothic Demi Cond" panose="020B07060304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253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Franklin Gothic Demi Cond" panose="020B0706030402020204" pitchFamily="34" charset="0"/>
                        </a:rPr>
                        <a:t>Pulse</a:t>
                      </a:r>
                      <a:r>
                        <a:rPr kumimoji="1" lang="en-US" altLang="ja-JP" baseline="0" dirty="0">
                          <a:latin typeface="Franklin Gothic Demi Cond" panose="020B0706030402020204" pitchFamily="34" charset="0"/>
                        </a:rPr>
                        <a:t> length</a:t>
                      </a:r>
                      <a:endParaRPr kumimoji="1" lang="ja-JP" altLang="en-US" dirty="0">
                        <a:latin typeface="Franklin Gothic Demi Cond" panose="020B07060304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Franklin Gothic Demi Cond" panose="020B0706030402020204" pitchFamily="34" charset="0"/>
                        </a:rPr>
                        <a:t>3.0x10</a:t>
                      </a:r>
                      <a:r>
                        <a:rPr kumimoji="1" lang="en-US" altLang="ja-JP" baseline="30000" dirty="0">
                          <a:latin typeface="Franklin Gothic Demi Cond" panose="020B0706030402020204" pitchFamily="34" charset="0"/>
                        </a:rPr>
                        <a:t>-11</a:t>
                      </a:r>
                      <a:r>
                        <a:rPr kumimoji="1" lang="en-US" altLang="ja-JP" baseline="0" dirty="0">
                          <a:latin typeface="Franklin Gothic Demi Cond" panose="020B0706030402020204" pitchFamily="34" charset="0"/>
                        </a:rPr>
                        <a:t> sec</a:t>
                      </a:r>
                      <a:endParaRPr kumimoji="1" lang="ja-JP" altLang="en-US" dirty="0">
                        <a:latin typeface="Franklin Gothic Demi Cond" panose="020B07060304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Franklin Gothic Demi Cond" panose="020B0706030402020204" pitchFamily="34" charset="0"/>
                        </a:rPr>
                        <a:t>1.0x10</a:t>
                      </a:r>
                      <a:r>
                        <a:rPr kumimoji="1" lang="en-US" altLang="ja-JP" baseline="30000" dirty="0">
                          <a:latin typeface="Franklin Gothic Demi Cond" panose="020B0706030402020204" pitchFamily="34" charset="0"/>
                        </a:rPr>
                        <a:t>-13 </a:t>
                      </a:r>
                      <a:r>
                        <a:rPr kumimoji="1" lang="en-US" altLang="ja-JP" baseline="0" dirty="0">
                          <a:latin typeface="Franklin Gothic Demi Cond" panose="020B0706030402020204" pitchFamily="34" charset="0"/>
                        </a:rPr>
                        <a:t>sec</a:t>
                      </a:r>
                      <a:endParaRPr kumimoji="1" lang="ja-JP" altLang="en-US" baseline="0" dirty="0">
                        <a:latin typeface="Franklin Gothic Demi Cond" panose="020B07060304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619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0602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What is Coherence</a:t>
            </a:r>
            <a:endParaRPr kumimoji="1" lang="ja-JP" altLang="en-US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0"/>
          </p:nvPr>
        </p:nvSpPr>
        <p:spPr>
          <a:xfrm>
            <a:off x="467544" y="1196752"/>
            <a:ext cx="8229600" cy="468052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Coherence : a state of aligned phase of light.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Spatial coherence</a:t>
            </a:r>
            <a:r>
              <a:rPr kumimoji="1" lang="ja-JP" altLang="en-US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：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wave front is defined as where light phase is same.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Temporal coherence</a:t>
            </a:r>
            <a:r>
              <a:rPr kumimoji="1" lang="ja-JP" altLang="en-US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：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phase is aligned along longitudinal direction. </a:t>
            </a:r>
            <a:endParaRPr kumimoji="1" lang="ja-JP" altLang="en-US" sz="2400" dirty="0">
              <a:solidFill>
                <a:srgbClr val="002060"/>
              </a:solidFill>
              <a:latin typeface="Franklin Gothic Demi Cond" panose="020B0706030402020204" pitchFamily="34" charset="0"/>
              <a:ea typeface="Hiragino Maru Gothic ProN W4" panose="020F0400000000000000" pitchFamily="34" charset="-128"/>
            </a:endParaRPr>
          </a:p>
        </p:txBody>
      </p:sp>
      <p:pic>
        <p:nvPicPr>
          <p:cNvPr id="15362" name="Picture 2" descr="ãcoherent light source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62" y="3429000"/>
            <a:ext cx="3947233" cy="320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ãcoherent light sourc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455852" cy="28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28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178942-CD3C-E746-A784-5C774957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008" y="0"/>
            <a:ext cx="9144000" cy="1069514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rgbClr val="F5009D"/>
                </a:solidFill>
                <a:latin typeface="Britannic Bold" panose="020B0903060703020204" pitchFamily="34" charset="0"/>
              </a:rPr>
              <a:t>Dark</a:t>
            </a:r>
            <a:r>
              <a:rPr kumimoji="1" lang="ja-JP" altLang="en-US" dirty="0">
                <a:solidFill>
                  <a:srgbClr val="F5009D"/>
                </a:solidFill>
                <a:latin typeface="Britannic Bold" panose="020B0903060703020204" pitchFamily="34" charset="0"/>
              </a:rPr>
              <a:t> </a:t>
            </a:r>
            <a:r>
              <a:rPr kumimoji="1" lang="en-US" altLang="ja-JP" dirty="0">
                <a:solidFill>
                  <a:srgbClr val="F5009D"/>
                </a:solidFill>
                <a:latin typeface="Britannic Bold" panose="020B0903060703020204" pitchFamily="34" charset="0"/>
              </a:rPr>
              <a:t>Matter</a:t>
            </a:r>
            <a:endParaRPr kumimoji="1" lang="ja-JP" altLang="en-US" dirty="0">
              <a:solidFill>
                <a:srgbClr val="F5009D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82602C-826E-9F4B-8DB9-B4235CF8B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7" y="888047"/>
            <a:ext cx="6795931" cy="11905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Rounded Mgen+ 1c medium" panose="020B0502020203020207" pitchFamily="34" charset="-128"/>
              </a:rPr>
              <a:t>Invisible</a:t>
            </a:r>
            <a:r>
              <a:rPr kumimoji="1" lang="ja-JP" altLang="en-US" sz="24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Rounded Mgen+ 1c medium" panose="020B0502020203020207" pitchFamily="34" charset="-128"/>
              </a:rPr>
              <a:t>（</a:t>
            </a:r>
            <a:r>
              <a:rPr kumimoji="1" lang="en-US" altLang="ja-JP" sz="24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Rounded Mgen+ 1c medium" panose="020B0502020203020207" pitchFamily="34" charset="-128"/>
              </a:rPr>
              <a:t>no electro-magnetic interaction),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Rounded Mgen+ 1c medium" panose="020B0502020203020207" pitchFamily="34" charset="-128"/>
              </a:rPr>
              <a:t>No interaction to each other at all,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Rounded Mgen+ 1c medium" panose="020B0502020203020207" pitchFamily="34" charset="-128"/>
              </a:rPr>
              <a:t>Only gravitational interaction to matter. </a:t>
            </a:r>
            <a:endParaRPr kumimoji="1" lang="ja-JP" altLang="en-US" sz="2400" dirty="0">
              <a:solidFill>
                <a:srgbClr val="002060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  <a:cs typeface="Rounded Mgen+ 1c medium" panose="020B0502020203020207" pitchFamily="34" charset="-128"/>
            </a:endParaRPr>
          </a:p>
        </p:txBody>
      </p:sp>
      <p:pic>
        <p:nvPicPr>
          <p:cNvPr id="5" name="コンテンツ プレースホルダ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92476"/>
            <a:ext cx="3174594" cy="229414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b="17484"/>
          <a:stretch/>
        </p:blipFill>
        <p:spPr bwMode="auto">
          <a:xfrm>
            <a:off x="6516216" y="1212861"/>
            <a:ext cx="3384775" cy="212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1" y="4544235"/>
            <a:ext cx="3147211" cy="22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23" y="3357419"/>
            <a:ext cx="4464496" cy="338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499992" y="6439208"/>
            <a:ext cx="4309046" cy="30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0800" tIns="50400" rIns="100800" bIns="504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250"/>
              </a:spcBef>
              <a:buClrTx/>
              <a:buFontTx/>
              <a:buNone/>
            </a:pPr>
            <a:r>
              <a:rPr lang="en-US" altLang="ja-JP" sz="1400" dirty="0" err="1">
                <a:solidFill>
                  <a:schemeClr val="bg1"/>
                </a:solidFill>
                <a:ea typeface="SimSun" panose="02010600030101010101" pitchFamily="2" charset="-122"/>
              </a:rPr>
              <a:t>Corbelli</a:t>
            </a:r>
            <a:r>
              <a:rPr lang="en-US" altLang="ja-JP" sz="1400" dirty="0">
                <a:solidFill>
                  <a:schemeClr val="bg1"/>
                </a:solidFill>
                <a:ea typeface="SimSun" panose="02010600030101010101" pitchFamily="2" charset="-122"/>
              </a:rPr>
              <a:t> &amp; </a:t>
            </a:r>
            <a:r>
              <a:rPr lang="en-US" altLang="ja-JP" sz="1400" dirty="0" err="1">
                <a:solidFill>
                  <a:schemeClr val="bg1"/>
                </a:solidFill>
                <a:ea typeface="SimSun" panose="02010600030101010101" pitchFamily="2" charset="-122"/>
              </a:rPr>
              <a:t>Salucci</a:t>
            </a:r>
            <a:r>
              <a:rPr lang="en-US" altLang="ja-JP" sz="1400" dirty="0">
                <a:solidFill>
                  <a:schemeClr val="bg1"/>
                </a:solidFill>
                <a:ea typeface="SimSun" panose="02010600030101010101" pitchFamily="2" charset="-122"/>
              </a:rPr>
              <a:t> (2000); Bergstrom (2000)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6"/>
          <a:stretch/>
        </p:blipFill>
        <p:spPr bwMode="auto">
          <a:xfrm>
            <a:off x="3903970" y="2192476"/>
            <a:ext cx="3201735" cy="103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0392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Coherence of SR</a:t>
            </a:r>
            <a:endParaRPr kumimoji="1" lang="ja-JP" altLang="en-US" sz="48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0"/>
          </p:nvPr>
        </p:nvSpPr>
        <p:spPr>
          <a:xfrm>
            <a:off x="251520" y="1017042"/>
            <a:ext cx="8229600" cy="36004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Coherence of SR is determined by bunch length of beam (beam size in longitudinal direction), </a:t>
            </a:r>
            <a:r>
              <a:rPr kumimoji="1" lang="en-US" altLang="ja-JP" sz="2400" dirty="0" err="1">
                <a:solidFill>
                  <a:srgbClr val="002060"/>
                </a:solidFill>
                <a:latin typeface="Symbol" panose="05050102010706020507" pitchFamily="18" charset="2"/>
                <a:ea typeface="Hiragino Maru Gothic ProN W4" panose="020F0400000000000000" pitchFamily="34" charset="-128"/>
              </a:rPr>
              <a:t>s</a:t>
            </a:r>
            <a:r>
              <a:rPr kumimoji="1" lang="en-US" altLang="ja-JP" sz="2400" baseline="-25000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z</a:t>
            </a:r>
            <a:r>
              <a:rPr kumimoji="1" lang="en-US" altLang="ja-JP" sz="24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If </a:t>
            </a:r>
            <a:r>
              <a:rPr kumimoji="1" lang="en-US" altLang="ja-JP" sz="2400" dirty="0" err="1">
                <a:solidFill>
                  <a:srgbClr val="002060"/>
                </a:solidFill>
                <a:latin typeface="Symbol" panose="05050102010706020507" pitchFamily="18" charset="2"/>
                <a:ea typeface="Hiragino Maru Gothic ProN W4" panose="020F0400000000000000" pitchFamily="34" charset="-128"/>
              </a:rPr>
              <a:t>s</a:t>
            </a:r>
            <a:r>
              <a:rPr kumimoji="1" lang="en-US" altLang="ja-JP" sz="2400" baseline="-25000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z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</a:t>
            </a:r>
            <a:r>
              <a:rPr kumimoji="1" lang="en-US" altLang="ja-JP" sz="24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&gt;</a:t>
            </a:r>
            <a:r>
              <a:rPr kumimoji="1" lang="en-US" altLang="ja-JP" sz="2400" dirty="0">
                <a:solidFill>
                  <a:srgbClr val="002060"/>
                </a:solidFill>
                <a:latin typeface="Symbol" panose="05050102010706020507" pitchFamily="18" charset="2"/>
                <a:ea typeface="Hiragino Maru Gothic ProN W4" panose="020F0400000000000000" pitchFamily="34" charset="-128"/>
              </a:rPr>
              <a:t>l 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, SR is incoherent.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If </a:t>
            </a:r>
            <a:r>
              <a:rPr kumimoji="1" lang="en-US" altLang="ja-JP" sz="2400" dirty="0" err="1">
                <a:solidFill>
                  <a:srgbClr val="002060"/>
                </a:solidFill>
                <a:latin typeface="Symbol" panose="05050102010706020507" pitchFamily="18" charset="2"/>
                <a:ea typeface="Hiragino Maru Gothic ProN W4" panose="020F0400000000000000" pitchFamily="34" charset="-128"/>
              </a:rPr>
              <a:t>s</a:t>
            </a:r>
            <a:r>
              <a:rPr kumimoji="1" lang="en-US" altLang="ja-JP" sz="2400" baseline="-25000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z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</a:t>
            </a:r>
            <a:r>
              <a:rPr kumimoji="1" lang="en-US" altLang="ja-JP" sz="2400" dirty="0">
                <a:solidFill>
                  <a:srgbClr val="00206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&lt;</a:t>
            </a:r>
            <a:r>
              <a:rPr kumimoji="1" lang="en-US" altLang="ja-JP" sz="2400" dirty="0">
                <a:solidFill>
                  <a:srgbClr val="002060"/>
                </a:solidFill>
                <a:latin typeface="Symbol" panose="05050102010706020507" pitchFamily="18" charset="2"/>
                <a:ea typeface="Hiragino Maru Gothic ProN W4" panose="020F0400000000000000" pitchFamily="34" charset="-128"/>
              </a:rPr>
              <a:t>l 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, SR is coherent.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Coherent radiation : high power, phase information.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ja-JP" altLang="en-US" sz="2000" dirty="0">
              <a:solidFill>
                <a:srgbClr val="002060"/>
              </a:solidFill>
            </a:endParaRPr>
          </a:p>
        </p:txBody>
      </p:sp>
      <p:pic>
        <p:nvPicPr>
          <p:cNvPr id="16386" name="Picture 2" descr="ãcoherent radiation 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4" y="3645024"/>
            <a:ext cx="5163648" cy="291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449162" y="4548192"/>
                <a:ext cx="10362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162" y="4548192"/>
                <a:ext cx="1036246" cy="430887"/>
              </a:xfrm>
              <a:prstGeom prst="rect">
                <a:avLst/>
              </a:prstGeom>
              <a:blipFill>
                <a:blip r:embed="rId3"/>
                <a:stretch>
                  <a:fillRect l="-7317" r="-6098" b="-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463038" y="5768260"/>
                <a:ext cx="121430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038" y="5768260"/>
                <a:ext cx="1214307" cy="430887"/>
              </a:xfrm>
              <a:prstGeom prst="rect">
                <a:avLst/>
              </a:prstGeom>
              <a:blipFill>
                <a:blip r:embed="rId4"/>
                <a:stretch>
                  <a:fillRect l="-6186" r="-1031" b="-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833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FEL(Free Electron Laser)</a:t>
            </a:r>
            <a:endParaRPr kumimoji="1" lang="ja-JP" altLang="en-US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0"/>
          </p:nvPr>
        </p:nvSpPr>
        <p:spPr>
          <a:xfrm>
            <a:off x="467544" y="1196752"/>
            <a:ext cx="8229600" cy="468052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Laser by free electron.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Energy modulation by </a:t>
            </a:r>
            <a:r>
              <a:rPr kumimoji="1" lang="en-US" altLang="ja-JP" sz="2400" dirty="0" err="1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undulator</a:t>
            </a: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 radiation. 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The energy modulation is converted to intensity modulation.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Coherent radiation by the beam with the modulation : FEL</a:t>
            </a:r>
          </a:p>
        </p:txBody>
      </p:sp>
      <p:pic>
        <p:nvPicPr>
          <p:cNvPr id="17410" name="Picture 2" descr="ãSASE FEL principle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53636"/>
            <a:ext cx="5318863" cy="345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012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62</a:t>
            </a:fld>
            <a:endParaRPr lang="en-US"/>
          </a:p>
        </p:txBody>
      </p:sp>
      <p:sp>
        <p:nvSpPr>
          <p:cNvPr id="5" name="Shape 128"/>
          <p:cNvSpPr txBox="1">
            <a:spLocks/>
          </p:cNvSpPr>
          <p:nvPr/>
        </p:nvSpPr>
        <p:spPr>
          <a:xfrm>
            <a:off x="395536" y="260648"/>
            <a:ext cx="8748464" cy="648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>
              <a:defRPr sz="280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en-US" sz="4400" dirty="0">
                <a:solidFill>
                  <a:srgbClr val="263B86"/>
                </a:solidFill>
                <a:latin typeface="Franklin Gothic Demi Cond" panose="020B0706030402020204" pitchFamily="34" charset="0"/>
              </a:rPr>
              <a:t>European XFEL @ DESY, Hamburg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383" y="1621391"/>
            <a:ext cx="8735233" cy="4183873"/>
          </a:xfrm>
          <a:prstGeom prst="rect">
            <a:avLst/>
          </a:prstGeom>
          <a:ln>
            <a:noFill/>
          </a:ln>
          <a:effectLst>
            <a:softEdge rad="889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55032" y="1052736"/>
            <a:ext cx="2348179" cy="2335018"/>
            <a:chOff x="3891692" y="1125645"/>
            <a:chExt cx="2348179" cy="2742948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3891692" y="1176445"/>
              <a:ext cx="2348179" cy="26921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900" y="1523316"/>
              <a:ext cx="1911314" cy="1273849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153371" y="1125645"/>
              <a:ext cx="1846263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/>
                <a:t>Osdorfer</a:t>
              </a:r>
              <a:r>
                <a:rPr lang="en-GB" sz="2000" dirty="0"/>
                <a:t> Born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02403" y="2837541"/>
              <a:ext cx="2278465" cy="9580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17475" lvl="0">
                <a:spcBef>
                  <a:spcPts val="600"/>
                </a:spcBef>
                <a:buClr>
                  <a:srgbClr val="FD930A"/>
                </a:buClr>
                <a:buSzPct val="80000"/>
              </a:pPr>
              <a:r>
                <a:rPr lang="en-GB" sz="1400" dirty="0">
                  <a:solidFill>
                    <a:srgbClr val="000000"/>
                  </a:solidFill>
                </a:rPr>
                <a:t>Electron beam to photon </a:t>
              </a:r>
              <a:r>
                <a:rPr lang="en-GB" sz="1400" dirty="0" err="1">
                  <a:solidFill>
                    <a:srgbClr val="000000"/>
                  </a:solidFill>
                </a:rPr>
                <a:t>beamlines</a:t>
              </a:r>
              <a:endParaRPr lang="en-GB" sz="1400" dirty="0">
                <a:solidFill>
                  <a:srgbClr val="000000"/>
                </a:solidFill>
              </a:endParaRPr>
            </a:p>
            <a:p>
              <a:pPr marL="117475" lvl="0">
                <a:spcBef>
                  <a:spcPts val="600"/>
                </a:spcBef>
                <a:buClr>
                  <a:srgbClr val="FD930A"/>
                </a:buClr>
                <a:buSzPct val="80000"/>
              </a:pPr>
              <a:r>
                <a:rPr lang="en-GB" sz="1400" dirty="0" err="1">
                  <a:solidFill>
                    <a:srgbClr val="000000"/>
                  </a:solidFill>
                </a:rPr>
                <a:t>Undulator</a:t>
              </a:r>
              <a:r>
                <a:rPr lang="en-GB" sz="1400" dirty="0">
                  <a:solidFill>
                    <a:srgbClr val="000000"/>
                  </a:solidFill>
                </a:rPr>
                <a:t> systems begin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341" y="1052736"/>
            <a:ext cx="2253406" cy="2330915"/>
            <a:chOff x="175241" y="1044975"/>
            <a:chExt cx="2253406" cy="2738129"/>
          </a:xfrm>
          <a:solidFill>
            <a:schemeClr val="bg1"/>
          </a:solidFill>
        </p:grpSpPr>
        <p:sp>
          <p:nvSpPr>
            <p:cNvPr id="14" name="Rectangle 13"/>
            <p:cNvSpPr/>
            <p:nvPr/>
          </p:nvSpPr>
          <p:spPr bwMode="auto">
            <a:xfrm>
              <a:off x="200641" y="1097152"/>
              <a:ext cx="2228006" cy="268595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15" y="1458384"/>
              <a:ext cx="1845650" cy="1230086"/>
            </a:xfrm>
            <a:prstGeom prst="rect">
              <a:avLst/>
            </a:prstGeom>
            <a:grpFill/>
          </p:spPr>
        </p:pic>
        <p:sp>
          <p:nvSpPr>
            <p:cNvPr id="16" name="TextBox 15"/>
            <p:cNvSpPr txBox="1"/>
            <p:nvPr/>
          </p:nvSpPr>
          <p:spPr>
            <a:xfrm>
              <a:off x="473740" y="1044975"/>
              <a:ext cx="1676400" cy="4108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/>
                <a:t>Schenefeld</a:t>
              </a:r>
              <a:endParaRPr lang="en-GB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241" y="2788259"/>
              <a:ext cx="1701313" cy="8925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17475" lvl="0">
                <a:spcBef>
                  <a:spcPts val="600"/>
                </a:spcBef>
                <a:buClr>
                  <a:srgbClr val="FD930A"/>
                </a:buClr>
                <a:buSzPct val="80000"/>
              </a:pPr>
              <a:r>
                <a:rPr lang="en-GB" sz="1400" dirty="0">
                  <a:solidFill>
                    <a:srgbClr val="000000"/>
                  </a:solidFill>
                </a:rPr>
                <a:t>Experiment hall</a:t>
              </a:r>
            </a:p>
            <a:p>
              <a:pPr marL="117475">
                <a:spcBef>
                  <a:spcPts val="600"/>
                </a:spcBef>
                <a:buClr>
                  <a:srgbClr val="FD930A"/>
                </a:buClr>
                <a:buSzPct val="80000"/>
              </a:pPr>
              <a:r>
                <a:rPr lang="en-GB" sz="1400" dirty="0">
                  <a:solidFill>
                    <a:srgbClr val="000000"/>
                  </a:solidFill>
                </a:rPr>
                <a:t>Laboratories</a:t>
              </a:r>
            </a:p>
            <a:p>
              <a:pPr marL="117475" lvl="0">
                <a:spcBef>
                  <a:spcPts val="600"/>
                </a:spcBef>
                <a:buClr>
                  <a:srgbClr val="FD930A"/>
                </a:buClr>
                <a:buSzPct val="80000"/>
              </a:pPr>
              <a:r>
                <a:rPr lang="en-GB" sz="1400" dirty="0">
                  <a:solidFill>
                    <a:srgbClr val="000000"/>
                  </a:solidFill>
                </a:rPr>
                <a:t>Offices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77184" y="1052736"/>
            <a:ext cx="2344741" cy="2341064"/>
            <a:chOff x="6548409" y="1520867"/>
            <a:chExt cx="2344741" cy="2750051"/>
          </a:xfrm>
          <a:solidFill>
            <a:schemeClr val="bg1"/>
          </a:solidFill>
        </p:grpSpPr>
        <p:sp>
          <p:nvSpPr>
            <p:cNvPr id="19" name="Rectangle 18"/>
            <p:cNvSpPr/>
            <p:nvPr/>
          </p:nvSpPr>
          <p:spPr bwMode="auto">
            <a:xfrm>
              <a:off x="6561734" y="1576739"/>
              <a:ext cx="2331416" cy="269417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69060" y="1520867"/>
              <a:ext cx="2224089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DESY-</a:t>
              </a:r>
              <a:r>
                <a:rPr lang="en-GB" sz="2000" dirty="0" err="1"/>
                <a:t>Bahrenfeld</a:t>
              </a:r>
              <a:endParaRPr lang="en-GB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48409" y="3282541"/>
              <a:ext cx="2240761" cy="8156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17475" lvl="0">
                <a:spcBef>
                  <a:spcPts val="600"/>
                </a:spcBef>
                <a:buClr>
                  <a:srgbClr val="FD930A"/>
                </a:buClr>
                <a:buSzPct val="80000"/>
              </a:pPr>
              <a:r>
                <a:rPr lang="en-GB" sz="1400" dirty="0">
                  <a:solidFill>
                    <a:srgbClr val="000000"/>
                  </a:solidFill>
                </a:rPr>
                <a:t>Electron source</a:t>
              </a:r>
            </a:p>
            <a:p>
              <a:pPr marL="117475" lvl="0">
                <a:spcBef>
                  <a:spcPts val="600"/>
                </a:spcBef>
                <a:buClr>
                  <a:srgbClr val="FD930A"/>
                </a:buClr>
                <a:buSzPct val="80000"/>
              </a:pPr>
              <a:r>
                <a:rPr lang="en-GB" sz="1400" dirty="0">
                  <a:solidFill>
                    <a:srgbClr val="000000"/>
                  </a:solidFill>
                </a:rPr>
                <a:t>Linear accelerator begins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71099" y="1924729"/>
              <a:ext cx="1912682" cy="127476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Rectangle 15"/>
          <p:cNvSpPr txBox="1">
            <a:spLocks noChangeAspect="1" noChangeArrowheads="1"/>
          </p:cNvSpPr>
          <p:nvPr/>
        </p:nvSpPr>
        <p:spPr bwMode="auto">
          <a:xfrm>
            <a:off x="122074" y="4456660"/>
            <a:ext cx="2909811" cy="236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lvl="1" indent="0">
              <a:buClr>
                <a:schemeClr val="accent2"/>
              </a:buClr>
              <a:buSzPct val="100000"/>
              <a:buNone/>
            </a:pPr>
            <a:r>
              <a:rPr lang="de-DE" sz="1800" b="1" dirty="0">
                <a:solidFill>
                  <a:srgbClr val="FD930A"/>
                </a:solidFill>
                <a:latin typeface="+mj-lt"/>
                <a:sym typeface="Wingdings" charset="0"/>
              </a:rPr>
              <a:t>FEL Parameters</a:t>
            </a:r>
            <a:endParaRPr lang="en-GB" sz="18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00000"/>
              <a:buNone/>
            </a:pPr>
            <a:r>
              <a:rPr lang="en-GB" sz="17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Baseline photon energy </a:t>
            </a:r>
          </a:p>
          <a:p>
            <a:pPr marL="0" lvl="1" indent="0" algn="r">
              <a:buClr>
                <a:schemeClr val="accent2"/>
              </a:buClr>
              <a:buSzPct val="100000"/>
              <a:buNone/>
            </a:pPr>
            <a:r>
              <a:rPr lang="en-GB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0.4–20  keV</a:t>
            </a:r>
          </a:p>
          <a:p>
            <a:pPr marL="0" lvl="1" indent="0">
              <a:buClr>
                <a:schemeClr val="accent2"/>
              </a:buClr>
              <a:buSzPct val="100000"/>
              <a:buNone/>
            </a:pPr>
            <a:r>
              <a:rPr lang="en-GB" sz="17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Pulse duration    </a:t>
            </a:r>
            <a:r>
              <a:rPr lang="en-GB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&lt; 100 fs</a:t>
            </a:r>
          </a:p>
          <a:p>
            <a:pPr marL="0" lvl="1" indent="0">
              <a:buClr>
                <a:schemeClr val="accent2"/>
              </a:buClr>
              <a:buSzPct val="100000"/>
              <a:buNone/>
            </a:pPr>
            <a:r>
              <a:rPr lang="en-GB" sz="17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Pulse energy     </a:t>
            </a:r>
            <a:r>
              <a:rPr lang="en-GB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a few </a:t>
            </a:r>
            <a:r>
              <a:rPr lang="en-GB" sz="17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mJ</a:t>
            </a:r>
            <a:endParaRPr lang="en-GB" sz="17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00000"/>
              <a:buNone/>
            </a:pPr>
            <a:r>
              <a:rPr lang="en-GB" sz="17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Superconducting </a:t>
            </a:r>
            <a:r>
              <a:rPr lang="en-GB" sz="17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linac</a:t>
            </a:r>
            <a:endParaRPr lang="en-GB" sz="1700" b="1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 algn="r">
              <a:buClr>
                <a:schemeClr val="accent2"/>
              </a:buClr>
              <a:buSzPct val="100000"/>
              <a:buNone/>
            </a:pPr>
            <a:r>
              <a:rPr lang="en-GB" sz="1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14 – 17 </a:t>
            </a:r>
            <a:r>
              <a:rPr lang="en-GB" sz="17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GeV</a:t>
            </a:r>
            <a:endParaRPr lang="en-GB" sz="17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6198" y="4219986"/>
            <a:ext cx="1724525" cy="769441"/>
          </a:xfrm>
          <a:prstGeom prst="rect">
            <a:avLst/>
          </a:prstGeom>
        </p:spPr>
        <p:txBody>
          <a:bodyPr wrap="square" lIns="72000">
            <a:sp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00090">
                    <a:alpha val="50000"/>
                  </a:srgbClr>
                </a:solidFill>
              </a:rPr>
              <a:t>DESY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000090">
                    <a:alpha val="50000"/>
                  </a:srgbClr>
                </a:solidFill>
              </a:rPr>
              <a:t>Campus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2001708" y="3962247"/>
            <a:ext cx="4873119" cy="2374586"/>
          </a:xfrm>
          <a:prstGeom prst="straightConnector1">
            <a:avLst/>
          </a:prstGeom>
          <a:noFill/>
          <a:ln w="76200" cap="flat" cmpd="sng" algn="ctr">
            <a:solidFill>
              <a:srgbClr val="000090">
                <a:alpha val="50000"/>
              </a:srgb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2981155" y="4977367"/>
            <a:ext cx="2259263" cy="430887"/>
          </a:xfrm>
          <a:prstGeom prst="rect">
            <a:avLst/>
          </a:prstGeom>
          <a:scene3d>
            <a:camera prst="orthographicFront">
              <a:rot lat="0" lon="0" rev="201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00090">
                    <a:alpha val="50000"/>
                  </a:srgbClr>
                </a:solidFill>
              </a:rPr>
              <a:t>3400 m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203848" y="6091472"/>
            <a:ext cx="52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5009D"/>
                </a:solidFill>
                <a:latin typeface="Franklin Gothic Heavy" panose="020B0903020102020204" pitchFamily="34" charset="0"/>
                <a:ea typeface="Hiragino Maru Gothic ProN W4" panose="020F0400000000000000" pitchFamily="34" charset="-128"/>
              </a:rPr>
              <a:t>Technology spin off of ILC</a:t>
            </a:r>
            <a:endParaRPr kumimoji="1" lang="ja-JP" altLang="en-US" sz="3200" b="1" dirty="0">
              <a:solidFill>
                <a:srgbClr val="F5009D"/>
              </a:solidFill>
              <a:latin typeface="Franklin Gothic Heavy" panose="020B0903020102020204" pitchFamily="34" charset="0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297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5898339" cy="5243863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Science of condensed matter &amp; materials</a:t>
            </a: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Understand the cause of out-standing materials properties, in particular in dynamic behaviour </a:t>
            </a:r>
          </a:p>
          <a:p>
            <a:pPr>
              <a:buFont typeface="Wingdings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Develop new &amp; better materials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Ultrafast photochemistry &amp; energy research</a:t>
            </a:r>
          </a:p>
          <a:p>
            <a:pPr>
              <a:buFont typeface="Wingdings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‚Look‘ and understand how chemistry works on the atomic level</a:t>
            </a:r>
          </a:p>
          <a:p>
            <a:pPr>
              <a:buFont typeface="Wingdings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Develop better chemistry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Structure of large biomolecules, complexes &amp; cells </a:t>
            </a:r>
          </a:p>
          <a:p>
            <a:pPr marL="448809" lvl="1" indent="-342900">
              <a:buFont typeface="Wingdings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Determine function of biological systems through solving their 3D spatial structure</a:t>
            </a:r>
          </a:p>
          <a:p>
            <a:pPr marL="448809" lvl="1" indent="-342900">
              <a:buFont typeface="Wingdings" charset="2"/>
              <a:buChar char="§"/>
            </a:pPr>
            <a:r>
              <a:rPr lang="en-GB" sz="2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Develop new treatments &amp; drugs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665788" y="4149080"/>
            <a:ext cx="2370708" cy="1589334"/>
            <a:chOff x="7340521" y="1460503"/>
            <a:chExt cx="2614828" cy="1584645"/>
          </a:xfrm>
          <a:noFill/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0522" y="1460503"/>
              <a:ext cx="2608025" cy="15846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7340522" y="2782606"/>
              <a:ext cx="373035" cy="26030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9697977" y="2784845"/>
              <a:ext cx="255404" cy="26030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9834945" y="2520833"/>
              <a:ext cx="117631" cy="26030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9871557" y="2260530"/>
              <a:ext cx="83792" cy="26177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9892220" y="1939931"/>
              <a:ext cx="56398" cy="3316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37" name="Rectangle 13"/>
            <p:cNvSpPr>
              <a:spLocks noChangeArrowheads="1"/>
            </p:cNvSpPr>
            <p:nvPr/>
          </p:nvSpPr>
          <p:spPr bwMode="auto">
            <a:xfrm>
              <a:off x="9755181" y="2720839"/>
              <a:ext cx="83792" cy="11103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38" name="Rectangle 14"/>
            <p:cNvSpPr>
              <a:spLocks noChangeArrowheads="1"/>
            </p:cNvSpPr>
            <p:nvPr/>
          </p:nvSpPr>
          <p:spPr bwMode="auto">
            <a:xfrm>
              <a:off x="7558059" y="2916434"/>
              <a:ext cx="310997" cy="126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7340522" y="2256118"/>
              <a:ext cx="68484" cy="46325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40" name="Rectangle 16"/>
            <p:cNvSpPr>
              <a:spLocks noChangeArrowheads="1"/>
            </p:cNvSpPr>
            <p:nvPr/>
          </p:nvSpPr>
          <p:spPr bwMode="auto">
            <a:xfrm>
              <a:off x="7340522" y="1930372"/>
              <a:ext cx="107156" cy="15221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  <p:sp>
          <p:nvSpPr>
            <p:cNvPr id="41" name="Rectangle 17"/>
            <p:cNvSpPr>
              <a:spLocks noChangeArrowheads="1"/>
            </p:cNvSpPr>
            <p:nvPr/>
          </p:nvSpPr>
          <p:spPr bwMode="auto">
            <a:xfrm>
              <a:off x="7340521" y="2735546"/>
              <a:ext cx="122465" cy="15221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261748"/>
                </a:solidFill>
              </a:endParaRPr>
            </a:p>
          </p:txBody>
        </p:sp>
      </p:grpSp>
      <p:sp>
        <p:nvSpPr>
          <p:cNvPr id="20" name="Shape 128"/>
          <p:cNvSpPr txBox="1">
            <a:spLocks/>
          </p:cNvSpPr>
          <p:nvPr/>
        </p:nvSpPr>
        <p:spPr>
          <a:xfrm>
            <a:off x="395536" y="260648"/>
            <a:ext cx="8748464" cy="648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80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en-US" sz="4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Key Science Goals</a:t>
            </a:r>
          </a:p>
        </p:txBody>
      </p:sp>
      <p:pic>
        <p:nvPicPr>
          <p:cNvPr id="19" name="Picture 20" descr="photosynthesi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304" y="2492896"/>
            <a:ext cx="1511000" cy="188738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030" y="980728"/>
            <a:ext cx="2063474" cy="204751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3" descr="hard-disc-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733" y="1209937"/>
            <a:ext cx="1708484" cy="113660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00B0F0"/>
                </a:solidFill>
              </a:rPr>
              <a:t>Heavy Ion Factory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r>
              <a:rPr kumimoji="1" lang="en-US" altLang="ja-JP" sz="3600" dirty="0">
                <a:solidFill>
                  <a:srgbClr val="00B0F0"/>
                </a:solidFill>
              </a:rPr>
              <a:t>where elements come from?</a:t>
            </a:r>
            <a:endParaRPr kumimoji="1" lang="ja-JP" altLang="en-US" sz="3600" dirty="0">
              <a:solidFill>
                <a:srgbClr val="00B0F0"/>
              </a:solidFill>
            </a:endParaRPr>
          </a:p>
        </p:txBody>
      </p:sp>
      <p:pic>
        <p:nvPicPr>
          <p:cNvPr id="27650" name="Picture 2" descr="ãFAIR GSI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26801"/>
            <a:ext cx="4032448" cy="29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ãFAIR QGPãã®ç»åæ¤ç´¢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290" y="4417087"/>
            <a:ext cx="3120281" cy="23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www.sinra.jp/2005-03-09/suto/pub-web/img-web/05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22389" r="13943" b="4847"/>
          <a:stretch/>
        </p:blipFill>
        <p:spPr bwMode="auto">
          <a:xfrm>
            <a:off x="1843373" y="1700808"/>
            <a:ext cx="3168352" cy="235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%E3%81%9F%E3%81%BE%E3%81%AD%E3%81%8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26" y="3155498"/>
            <a:ext cx="3905473" cy="128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011725" y="1312317"/>
            <a:ext cx="4141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Starting from hydrogen.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Light elements are synthesized in </a:t>
            </a:r>
            <a:b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</a:br>
            <a: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QGP</a:t>
            </a:r>
            <a:r>
              <a:rPr kumimoji="1" lang="ja-JP" altLang="en-US" sz="2000">
                <a:latin typeface="Franklin Gothic Demi Cond" panose="020B0706030402020204" pitchFamily="34" charset="0"/>
                <a:ea typeface="HGS明朝E" panose="02020900000000000000" pitchFamily="18" charset="-128"/>
              </a:rPr>
              <a:t> </a:t>
            </a:r>
            <a: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phase.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Heavy elements are synthesized by </a:t>
            </a:r>
            <a:b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</a:br>
            <a: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nuclear interactions in super-nova, </a:t>
            </a:r>
            <a:b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</a:br>
            <a:r>
              <a:rPr kumimoji="1" lang="en-US" altLang="ja-JP" sz="2000" dirty="0">
                <a:latin typeface="Franklin Gothic Demi Cond" panose="020B0706030402020204" pitchFamily="34" charset="0"/>
                <a:ea typeface="HGS明朝E" panose="02020900000000000000" pitchFamily="18" charset="-128"/>
              </a:rPr>
              <a:t>etc. </a:t>
            </a:r>
            <a:endParaRPr kumimoji="1" lang="ja-JP" altLang="en-US" sz="2000" dirty="0">
              <a:latin typeface="Franklin Gothic Demi Cond" panose="020B0706030402020204" pitchFamily="34" charset="0"/>
              <a:ea typeface="HGS明朝E" panose="02020900000000000000" pitchFamily="18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735579" y="1224333"/>
            <a:ext cx="3383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Study for element synthesis</a:t>
            </a:r>
          </a:p>
        </p:txBody>
      </p:sp>
    </p:spTree>
    <p:extLst>
      <p:ext uri="{BB962C8B-B14F-4D97-AF65-F5344CB8AC3E}">
        <p14:creationId xmlns:p14="http://schemas.microsoft.com/office/powerpoint/2010/main" val="3468937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B0F0"/>
                </a:solidFill>
              </a:rPr>
              <a:t>Spallation Neutron Source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18434" name="Picture 2" descr="https://upload.wikimedia.org/wikipedia/en/b/b7/Sns-facility-de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99" y="4653136"/>
            <a:ext cx="394900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spallation neutron sourc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222" y="1056895"/>
            <a:ext cx="4954834" cy="21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ãJPARC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2865"/>
            <a:ext cx="3328936" cy="24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europeanspallationsource.se/sites/default/files/styles/landscape/public/images/media/2018-07/2018-06-26_ESS_OrthoGeo_External%20Use_2.jpg?itok=RBIw_XW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21" y="2500522"/>
            <a:ext cx="2891683" cy="207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9694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SNS Experimental Hall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0"/>
          </p:nvPr>
        </p:nvSpPr>
        <p:spPr>
          <a:xfrm>
            <a:off x="4348064" y="1069514"/>
            <a:ext cx="4795935" cy="414786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2MW proton beam on Hg (Mercury) target for pulse neutron beam.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Demi Cond" panose="020B0706030402020204" pitchFamily="34" charset="0"/>
                <a:ea typeface="HGS明朝E" panose="02020900000000000000" pitchFamily="18" charset="-128"/>
              </a:rPr>
              <a:t>Experimental beam lines surround the target.</a:t>
            </a:r>
            <a:endParaRPr kumimoji="1" lang="ja-JP" altLang="en-US" sz="2400" dirty="0">
              <a:solidFill>
                <a:srgbClr val="002060"/>
              </a:solidFill>
              <a:latin typeface="Franklin Gothic Demi Cond" panose="020B0706030402020204" pitchFamily="34" charset="0"/>
              <a:ea typeface="HGS明朝E" panose="02020900000000000000" pitchFamily="18" charset="-128"/>
            </a:endParaRPr>
          </a:p>
        </p:txBody>
      </p:sp>
      <p:pic>
        <p:nvPicPr>
          <p:cNvPr id="5" name="Picture 5" descr="N:\Users\xad\docs\tes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4" y="1069514"/>
            <a:ext cx="3944619" cy="23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3" y="3645024"/>
            <a:ext cx="3923928" cy="2939022"/>
          </a:xfrm>
          <a:prstGeom prst="rect">
            <a:avLst/>
          </a:prstGeom>
        </p:spPr>
      </p:pic>
      <p:pic>
        <p:nvPicPr>
          <p:cNvPr id="32774" name="Picture 6" descr="ãä¸­æ§å­æ£ä¹±å®é¨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91" y="4162424"/>
            <a:ext cx="378142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593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871201" y="533161"/>
            <a:ext cx="8163360" cy="109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7256161" y="3657961"/>
            <a:ext cx="1503360" cy="45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180105" y="3219211"/>
            <a:ext cx="3967619" cy="3307137"/>
            <a:chOff x="-81" y="3654"/>
            <a:chExt cx="4199" cy="3500"/>
          </a:xfrm>
        </p:grpSpPr>
        <p:pic>
          <p:nvPicPr>
            <p:cNvPr id="7475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" y="4677"/>
              <a:ext cx="4053" cy="2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4757" name="Text Box 5"/>
            <p:cNvSpPr txBox="1">
              <a:spLocks noChangeArrowheads="1"/>
            </p:cNvSpPr>
            <p:nvPr/>
          </p:nvSpPr>
          <p:spPr bwMode="auto">
            <a:xfrm>
              <a:off x="65" y="3654"/>
              <a:ext cx="4053" cy="2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33"/>
            </a:p>
          </p:txBody>
        </p:sp>
      </p:grp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910081" y="31398"/>
            <a:ext cx="7849440" cy="10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3991" b="1" dirty="0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erif" pitchFamily="16" charset="0"/>
              </a:rPr>
              <a:t>Medical Application</a:t>
            </a:r>
          </a:p>
          <a:p>
            <a:pPr algn="ctr" eaLnBrk="1" hangingPunct="1">
              <a:lnSpc>
                <a:spcPct val="96000"/>
              </a:lnSpc>
              <a:buClrTx/>
              <a:buFontTx/>
              <a:buNone/>
            </a:pPr>
            <a:r>
              <a:rPr lang="en-US" altLang="ja-JP" sz="2800" b="1" dirty="0">
                <a:solidFill>
                  <a:srgbClr val="0084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erif" pitchFamily="16" charset="0"/>
              </a:rPr>
              <a:t>Cancer Therapy</a:t>
            </a: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3796481" y="1192565"/>
            <a:ext cx="5231995" cy="162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128" tIns="46697" rIns="90128" bIns="46697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ja-JP" sz="1996" b="1" dirty="0">
                <a:solidFill>
                  <a:srgbClr val="00000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X-ray : Compact, absorption dose is flat. </a:t>
            </a:r>
          </a:p>
          <a:p>
            <a:pPr>
              <a:buClrTx/>
              <a:buFontTx/>
              <a:buNone/>
            </a:pPr>
            <a:r>
              <a:rPr lang="en-US" altLang="ja-JP" sz="1996" b="1" dirty="0">
                <a:solidFill>
                  <a:srgbClr val="00000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Proton : Huge,  absorption dose is concentrated </a:t>
            </a:r>
            <a:br>
              <a:rPr lang="en-US" altLang="ja-JP" sz="1996" b="1" dirty="0">
                <a:solidFill>
                  <a:srgbClr val="00000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</a:br>
            <a:r>
              <a:rPr lang="en-US" altLang="ja-JP" sz="1996" b="1" dirty="0">
                <a:solidFill>
                  <a:srgbClr val="00000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(Bragg peak).</a:t>
            </a:r>
          </a:p>
          <a:p>
            <a:pPr>
              <a:buClrTx/>
              <a:buFontTx/>
              <a:buNone/>
            </a:pPr>
            <a:r>
              <a:rPr lang="en-US" altLang="ja-JP" sz="1996" b="1" dirty="0">
                <a:solidFill>
                  <a:srgbClr val="00000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Carbon : Huge, absorption dose is concentrated (Bragg peak), biological effects are not well known.  </a:t>
            </a:r>
          </a:p>
        </p:txBody>
      </p:sp>
      <p:pic>
        <p:nvPicPr>
          <p:cNvPr id="21506" name="Picture 2" descr="ãcancer therapy radiation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45041"/>
            <a:ext cx="3528392" cy="238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6D83EC-D65B-EF40-9C31-5E24C0A5B30E}"/>
              </a:ext>
            </a:extLst>
          </p:cNvPr>
          <p:cNvSpPr txBox="1"/>
          <p:nvPr/>
        </p:nvSpPr>
        <p:spPr>
          <a:xfrm>
            <a:off x="414964" y="3060789"/>
            <a:ext cx="143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5009D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X-ray</a:t>
            </a:r>
            <a:endParaRPr kumimoji="1" lang="ja-JP" altLang="en-US" sz="2400" b="1" dirty="0">
              <a:solidFill>
                <a:srgbClr val="F5009D"/>
              </a:solidFill>
              <a:latin typeface="Franklin Gothic Demi Cond" panose="020B0706030402020204" pitchFamily="34" charset="0"/>
              <a:ea typeface="Hiragino Maru Gothic ProN W4" panose="020F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2B9A9D0-4009-A74C-934F-95A891AF0B00}"/>
              </a:ext>
            </a:extLst>
          </p:cNvPr>
          <p:cNvSpPr txBox="1"/>
          <p:nvPr/>
        </p:nvSpPr>
        <p:spPr>
          <a:xfrm>
            <a:off x="2275115" y="6295516"/>
            <a:ext cx="2062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5009D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Proton/Carbon</a:t>
            </a:r>
            <a:endParaRPr kumimoji="1" lang="ja-JP" altLang="en-US" sz="2400" b="1" dirty="0">
              <a:solidFill>
                <a:srgbClr val="F5009D"/>
              </a:solidFill>
              <a:latin typeface="Franklin Gothic Demi Cond" panose="020B0706030402020204" pitchFamily="34" charset="0"/>
              <a:ea typeface="Hiragino Maru Gothic ProN W4" panose="020F0400000000000000" pitchFamily="34" charset="-128"/>
            </a:endParaRPr>
          </a:p>
        </p:txBody>
      </p:sp>
      <p:pic>
        <p:nvPicPr>
          <p:cNvPr id="33794" name="Picture 2" descr="ãäººéãã®ç»åæ¤ç´¢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79" y="5917997"/>
            <a:ext cx="329760" cy="2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ãbragg peakãã®ç»åæ¤ç´¢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81" y="2924822"/>
            <a:ext cx="4017289" cy="246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ãä¸æ¬¡åç§å°ãã®ç»åæ¤ç´¢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31" y="3971384"/>
            <a:ext cx="3820817" cy="269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52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ãpositron emission tomography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952"/>
            <a:ext cx="4853544" cy="36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P</a:t>
            </a:r>
            <a:r>
              <a:rPr kumimoji="1" lang="en-US" altLang="ja-JP" sz="2000" dirty="0">
                <a:solidFill>
                  <a:srgbClr val="0070C0"/>
                </a:solidFill>
              </a:rPr>
              <a:t>ositron</a:t>
            </a:r>
            <a:r>
              <a:rPr kumimoji="1" lang="en-US" altLang="ja-JP" dirty="0">
                <a:solidFill>
                  <a:srgbClr val="0070C0"/>
                </a:solidFill>
              </a:rPr>
              <a:t> E</a:t>
            </a:r>
            <a:r>
              <a:rPr kumimoji="1" lang="en-US" altLang="ja-JP" sz="2200" dirty="0">
                <a:solidFill>
                  <a:srgbClr val="0070C0"/>
                </a:solidFill>
              </a:rPr>
              <a:t>mission</a:t>
            </a:r>
            <a:r>
              <a:rPr kumimoji="1" lang="en-US" altLang="ja-JP" dirty="0">
                <a:solidFill>
                  <a:srgbClr val="0070C0"/>
                </a:solidFill>
              </a:rPr>
              <a:t> T</a:t>
            </a:r>
            <a:r>
              <a:rPr kumimoji="1" lang="en-US" altLang="ja-JP" sz="2000" dirty="0">
                <a:solidFill>
                  <a:srgbClr val="0070C0"/>
                </a:solidFill>
              </a:rPr>
              <a:t>omography</a:t>
            </a:r>
            <a:br>
              <a:rPr kumimoji="1" lang="en-US" altLang="ja-JP" sz="2000" dirty="0">
                <a:solidFill>
                  <a:srgbClr val="0070C0"/>
                </a:solidFill>
              </a:rPr>
            </a:br>
            <a:r>
              <a:rPr kumimoji="1" lang="en-US" altLang="ja-JP" sz="2000" dirty="0">
                <a:solidFill>
                  <a:srgbClr val="0070C0"/>
                </a:solidFill>
              </a:rPr>
              <a:t>Medical Diagnosis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pic>
        <p:nvPicPr>
          <p:cNvPr id="26628" name="Picture 4" descr="ãradio isotope acceleratorãã®ç»åæ¤ç´¢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5" b="13936"/>
          <a:stretch/>
        </p:blipFill>
        <p:spPr bwMode="auto">
          <a:xfrm>
            <a:off x="1642188" y="1412776"/>
            <a:ext cx="5884704" cy="202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32" y="3905008"/>
            <a:ext cx="2079308" cy="27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4420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</a:t>
            </a:r>
            <a:r>
              <a:rPr kumimoji="1" lang="en-US" altLang="ja-JP" sz="2400" dirty="0">
                <a:solidFill>
                  <a:srgbClr val="0070C0"/>
                </a:solidFill>
              </a:rPr>
              <a:t>oron</a:t>
            </a:r>
            <a:r>
              <a:rPr kumimoji="1" lang="en-US" altLang="ja-JP" dirty="0">
                <a:solidFill>
                  <a:srgbClr val="0070C0"/>
                </a:solidFill>
              </a:rPr>
              <a:t> N</a:t>
            </a:r>
            <a:r>
              <a:rPr kumimoji="1" lang="en-US" altLang="ja-JP" sz="2400" dirty="0">
                <a:solidFill>
                  <a:srgbClr val="0070C0"/>
                </a:solidFill>
              </a:rPr>
              <a:t>eutron</a:t>
            </a:r>
            <a:r>
              <a:rPr kumimoji="1" lang="en-US" altLang="ja-JP" dirty="0">
                <a:solidFill>
                  <a:srgbClr val="0070C0"/>
                </a:solidFill>
              </a:rPr>
              <a:t> C</a:t>
            </a:r>
            <a:r>
              <a:rPr kumimoji="1" lang="en-US" altLang="ja-JP" sz="2400" dirty="0">
                <a:solidFill>
                  <a:srgbClr val="0070C0"/>
                </a:solidFill>
              </a:rPr>
              <a:t>apture</a:t>
            </a:r>
            <a:r>
              <a:rPr kumimoji="1" lang="en-US" altLang="ja-JP" dirty="0">
                <a:solidFill>
                  <a:srgbClr val="0070C0"/>
                </a:solidFill>
              </a:rPr>
              <a:t> T</a:t>
            </a:r>
            <a:r>
              <a:rPr kumimoji="1" lang="en-US" altLang="ja-JP" sz="2400" dirty="0">
                <a:solidFill>
                  <a:srgbClr val="0070C0"/>
                </a:solidFill>
              </a:rPr>
              <a:t>herapy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pic>
        <p:nvPicPr>
          <p:cNvPr id="19458" name="Picture 2" descr="ãBNCT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121" y="1900432"/>
            <a:ext cx="649996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4701673"/>
            <a:ext cx="6460793" cy="20086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020272" y="4797152"/>
            <a:ext cx="1440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Neutron beam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80112" y="6361583"/>
            <a:ext cx="1584176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Neutron generator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80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01D4CF3-61E7-6541-8D02-9119243403E1}"/>
              </a:ext>
            </a:extLst>
          </p:cNvPr>
          <p:cNvSpPr/>
          <p:nvPr/>
        </p:nvSpPr>
        <p:spPr>
          <a:xfrm>
            <a:off x="-2" y="-3864"/>
            <a:ext cx="9144001" cy="58091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宇宙の成分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29F5472-1912-DE47-90A7-C65983B8D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688215"/>
            <a:ext cx="6516216" cy="61697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C53B448-1653-054E-91A3-A5DEB5D4C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064"/>
            <a:ext cx="4042854" cy="285293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A89305-FABD-E840-87E8-4DE1C23D9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4624"/>
            <a:ext cx="4283528" cy="237626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01D4CF3-61E7-6541-8D02-9119243403E1}"/>
              </a:ext>
            </a:extLst>
          </p:cNvPr>
          <p:cNvSpPr/>
          <p:nvPr/>
        </p:nvSpPr>
        <p:spPr>
          <a:xfrm>
            <a:off x="4042854" y="5805264"/>
            <a:ext cx="463360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Cosmological Fraction</a:t>
            </a:r>
            <a:endParaRPr kumimoji="1" lang="ja-JP" altLang="en-US" sz="3600" dirty="0">
              <a:latin typeface="Franklin Gothic Demi Cond" panose="020B0706030402020204" pitchFamily="34" charset="0"/>
              <a:ea typeface="Hiragino Maru Gothic ProN W4" panose="020F0400000000000000" pitchFamily="34" charset="-128"/>
            </a:endParaRPr>
          </a:p>
        </p:txBody>
      </p:sp>
      <p:pic>
        <p:nvPicPr>
          <p:cNvPr id="32770" name="Picture 2" descr="ãdark forceãã®ç»åæ¤ç´¢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67" y="17230"/>
            <a:ext cx="2644533" cy="211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225922" y="4293096"/>
            <a:ext cx="105760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Accelerated </a:t>
            </a:r>
          </a:p>
          <a:p>
            <a:r>
              <a:rPr kumimoji="1" lang="en-US" altLang="ja-JP" sz="14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expansion</a:t>
            </a:r>
            <a:endParaRPr kumimoji="1" lang="ja-JP" altLang="en-US" sz="1400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27783" y="6184699"/>
            <a:ext cx="12241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Inflation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140310" y="6484705"/>
            <a:ext cx="9749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Big Bang</a:t>
            </a:r>
            <a:endParaRPr kumimoji="1" lang="ja-JP" altLang="en-US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4005063"/>
            <a:ext cx="5040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594079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7644" y="58417"/>
            <a:ext cx="7524328" cy="1069514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Humanities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34818" name="Picture 2" descr="http://www.rist.or.jp/atomica/data/pict/08/08040101/0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19" y="1363987"/>
            <a:ext cx="1636004" cy="197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596752" y="982627"/>
            <a:ext cx="3846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Non-destructive inspection</a:t>
            </a:r>
            <a:endParaRPr kumimoji="1" lang="ja-JP" altLang="en-US" sz="28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61" y="1466731"/>
            <a:ext cx="2759079" cy="236172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43439" y="268966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X-ray imaging</a:t>
            </a:r>
            <a:endParaRPr kumimoji="1" lang="ja-JP" altLang="en-US" dirty="0">
              <a:solidFill>
                <a:srgbClr val="00B0F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12184" y="338064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THz imaging</a:t>
            </a:r>
            <a:endParaRPr kumimoji="1" lang="ja-JP" altLang="en-US" dirty="0">
              <a:solidFill>
                <a:srgbClr val="00B0F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34820" name="Picture 4" descr="http://www.iaa-ams.co.jp/img_tchnlgy/ams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37" y="4142874"/>
            <a:ext cx="3587174" cy="241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s://mag.japaaan.com/wp-content/uploads/2018/05/butsuz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86" y="1368183"/>
            <a:ext cx="2419898" cy="128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404041" y="3104327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Neutron radiography</a:t>
            </a:r>
            <a:endParaRPr kumimoji="1" lang="ja-JP" altLang="en-US" dirty="0">
              <a:solidFill>
                <a:srgbClr val="00B0F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63688" y="4026289"/>
            <a:ext cx="2214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AMS for dating</a:t>
            </a:r>
            <a:endParaRPr kumimoji="1" lang="ja-JP" altLang="en-US" sz="28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96752" y="4573747"/>
            <a:ext cx="38666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aseline="30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14</a:t>
            </a: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C is generated by cosmic ray in air.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When we lived, fraction of </a:t>
            </a:r>
            <a:r>
              <a:rPr kumimoji="1" lang="en-US" altLang="ja-JP" baseline="30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14</a:t>
            </a: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C </a:t>
            </a:r>
            <a:b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and </a:t>
            </a:r>
            <a:r>
              <a:rPr kumimoji="1" lang="en-US" altLang="ja-JP" baseline="30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12</a:t>
            </a: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C is constant.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When we stop respiration, </a:t>
            </a:r>
            <a:r>
              <a:rPr kumimoji="1" lang="en-US" altLang="ja-JP" baseline="30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14</a:t>
            </a: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C </a:t>
            </a:r>
            <a:b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decays (half life 5000 years).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The fraction can be measured precisely </a:t>
            </a:r>
            <a:b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</a:br>
            <a:r>
              <a:rPr kumimoji="1" lang="en-US" altLang="ja-JP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with Accelerator Mass Spectrometer.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ja-JP" altLang="en-US" sz="28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177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EA3E1EB-4ADC-E340-8305-DBEB242F1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9114"/>
            <a:ext cx="7914456" cy="58962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A18656F-F3B2-2B40-836B-FBBB42582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38" y="0"/>
            <a:ext cx="2355489" cy="17728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93295DB-9C8A-C74C-96C3-6DFD96D4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288"/>
            <a:ext cx="9144000" cy="1069514"/>
          </a:xfrm>
        </p:spPr>
        <p:txBody>
          <a:bodyPr>
            <a:noAutofit/>
          </a:bodyPr>
          <a:lstStyle/>
          <a:p>
            <a:r>
              <a:rPr lang="en-US" altLang="ja-JP" sz="3200" dirty="0">
                <a:solidFill>
                  <a:srgbClr val="F5009D"/>
                </a:solidFill>
                <a:latin typeface="Franklin Gothic Demi Cond" panose="020B0706030402020204" pitchFamily="34" charset="0"/>
              </a:rPr>
              <a:t>Technology Big Ban </a:t>
            </a:r>
            <a:br>
              <a:rPr lang="en-US" altLang="ja-JP" sz="3200" dirty="0">
                <a:solidFill>
                  <a:srgbClr val="F5009D"/>
                </a:solidFill>
                <a:latin typeface="Franklin Gothic Demi Cond" panose="020B0706030402020204" pitchFamily="34" charset="0"/>
              </a:rPr>
            </a:br>
            <a:r>
              <a:rPr lang="en-US" altLang="ja-JP" sz="3200" dirty="0">
                <a:solidFill>
                  <a:srgbClr val="F5009D"/>
                </a:solidFill>
                <a:latin typeface="Franklin Gothic Demi Cond" panose="020B0706030402020204" pitchFamily="34" charset="0"/>
              </a:rPr>
              <a:t>by Accelerator</a:t>
            </a:r>
            <a:endParaRPr kumimoji="1" lang="ja-JP" altLang="en-US" sz="3200" dirty="0">
              <a:solidFill>
                <a:srgbClr val="F5009D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99992" y="1331476"/>
            <a:ext cx="1296144" cy="369332"/>
          </a:xfrm>
          <a:prstGeom prst="rect">
            <a:avLst/>
          </a:prstGeom>
          <a:solidFill>
            <a:srgbClr val="00A17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Accelerator</a:t>
            </a:r>
            <a:endParaRPr kumimoji="1" lang="ja-JP" alt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27784" y="3356992"/>
            <a:ext cx="806287" cy="369332"/>
          </a:xfrm>
          <a:prstGeom prst="rect">
            <a:avLst/>
          </a:prstGeom>
          <a:solidFill>
            <a:srgbClr val="03A7A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Franklin Gothic Demi Cond" panose="020B0706030402020204" pitchFamily="34" charset="0"/>
              </a:rPr>
              <a:t>Health</a:t>
            </a:r>
            <a:endParaRPr kumimoji="1" lang="ja-JP" altLang="en-US" dirty="0">
              <a:latin typeface="Franklin Gothic Demi Cond" panose="020B07060304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33665" y="3372381"/>
            <a:ext cx="878295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Franklin Gothic Demi Cond" panose="020B0706030402020204" pitchFamily="34" charset="0"/>
              </a:rPr>
              <a:t>Material</a:t>
            </a:r>
            <a:endParaRPr kumimoji="1" lang="ja-JP" altLang="en-US" sz="1600" dirty="0">
              <a:latin typeface="Franklin Gothic Demi Cond" panose="020B07060304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16016" y="3276273"/>
            <a:ext cx="800982" cy="584775"/>
          </a:xfrm>
          <a:prstGeom prst="rect">
            <a:avLst/>
          </a:prstGeom>
          <a:solidFill>
            <a:srgbClr val="D0DC97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>
                <a:latin typeface="Franklin Gothic Demi Cond" panose="020B0706030402020204" pitchFamily="34" charset="0"/>
              </a:rPr>
              <a:t>Agricul</a:t>
            </a:r>
            <a:r>
              <a:rPr kumimoji="1" lang="en-US" altLang="ja-JP" sz="1600" dirty="0">
                <a:latin typeface="Franklin Gothic Demi Cond" panose="020B0706030402020204" pitchFamily="34" charset="0"/>
              </a:rPr>
              <a:t>-</a:t>
            </a:r>
            <a:br>
              <a:rPr kumimoji="1" lang="en-US" altLang="ja-JP" sz="1600" dirty="0">
                <a:latin typeface="Franklin Gothic Demi Cond" panose="020B0706030402020204" pitchFamily="34" charset="0"/>
              </a:rPr>
            </a:br>
            <a:r>
              <a:rPr kumimoji="1" lang="en-US" altLang="ja-JP" sz="1600" dirty="0" err="1">
                <a:latin typeface="Franklin Gothic Demi Cond" panose="020B0706030402020204" pitchFamily="34" charset="0"/>
              </a:rPr>
              <a:t>ture</a:t>
            </a:r>
            <a:endParaRPr kumimoji="1" lang="ja-JP" altLang="en-US" sz="1600" dirty="0">
              <a:latin typeface="Franklin Gothic Demi Cond" panose="020B07060304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96136" y="3356992"/>
            <a:ext cx="942663" cy="338554"/>
          </a:xfrm>
          <a:prstGeom prst="rect">
            <a:avLst/>
          </a:prstGeom>
          <a:solidFill>
            <a:srgbClr val="8ABD4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Franklin Gothic Demi Cond" panose="020B0706030402020204" pitchFamily="34" charset="0"/>
              </a:rPr>
              <a:t>Security</a:t>
            </a:r>
            <a:endParaRPr kumimoji="1" lang="ja-JP" altLang="en-US" sz="1600" dirty="0">
              <a:latin typeface="Franklin Gothic Demi Cond" panose="020B07060304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95540" y="3276273"/>
            <a:ext cx="942663" cy="584775"/>
          </a:xfrm>
          <a:prstGeom prst="rect">
            <a:avLst/>
          </a:prstGeom>
          <a:solidFill>
            <a:srgbClr val="CBB4A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>
                <a:latin typeface="Franklin Gothic Demi Cond" panose="020B0706030402020204" pitchFamily="34" charset="0"/>
              </a:rPr>
              <a:t>Humani</a:t>
            </a:r>
            <a:r>
              <a:rPr kumimoji="1" lang="en-US" altLang="ja-JP" sz="1600" dirty="0">
                <a:latin typeface="Franklin Gothic Demi Cond" panose="020B0706030402020204" pitchFamily="34" charset="0"/>
              </a:rPr>
              <a:t>-</a:t>
            </a:r>
            <a:br>
              <a:rPr kumimoji="1" lang="en-US" altLang="ja-JP" sz="1600" dirty="0">
                <a:latin typeface="Franklin Gothic Demi Cond" panose="020B0706030402020204" pitchFamily="34" charset="0"/>
              </a:rPr>
            </a:br>
            <a:r>
              <a:rPr kumimoji="1" lang="en-US" altLang="ja-JP" sz="1600" dirty="0">
                <a:latin typeface="Franklin Gothic Demi Cond" panose="020B0706030402020204" pitchFamily="34" charset="0"/>
              </a:rPr>
              <a:t>ties</a:t>
            </a:r>
            <a:endParaRPr kumimoji="1" lang="ja-JP" altLang="en-US" sz="1600" dirty="0">
              <a:latin typeface="Franklin Gothic Demi Cond" panose="020B07060304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27196" y="3249270"/>
            <a:ext cx="942663" cy="584775"/>
          </a:xfrm>
          <a:prstGeom prst="rect">
            <a:avLst/>
          </a:prstGeom>
          <a:solidFill>
            <a:srgbClr val="0085B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Franklin Gothic Demi Cond" panose="020B0706030402020204" pitchFamily="34" charset="0"/>
              </a:rPr>
              <a:t>Environ-</a:t>
            </a:r>
            <a:r>
              <a:rPr kumimoji="1" lang="en-US" altLang="ja-JP" sz="1600" dirty="0" err="1">
                <a:latin typeface="Franklin Gothic Demi Cond" panose="020B0706030402020204" pitchFamily="34" charset="0"/>
              </a:rPr>
              <a:t>ment</a:t>
            </a:r>
            <a:endParaRPr kumimoji="1" lang="ja-JP" altLang="en-US" sz="1600" dirty="0">
              <a:latin typeface="Franklin Gothic Demi Cond" panose="020B07060304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455571" y="5013176"/>
            <a:ext cx="6364901" cy="179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55776" y="499573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PET CT scan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04043" y="4941168"/>
            <a:ext cx="754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tire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62933" y="4954352"/>
            <a:ext cx="87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Breeding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40821" y="4954352"/>
            <a:ext cx="99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inspection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332710" y="6146140"/>
            <a:ext cx="6364901" cy="179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77691" y="4941168"/>
            <a:ext cx="99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inspection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752475" y="6077882"/>
            <a:ext cx="99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dating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799538" y="6119220"/>
            <a:ext cx="125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photosynthesis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775142" y="4954352"/>
            <a:ext cx="125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RI treatment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638410" y="6104370"/>
            <a:ext cx="1064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Security ins.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50162" y="6146140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Material </a:t>
            </a:r>
            <a:br>
              <a:rPr kumimoji="1" lang="en-US" altLang="ja-JP" sz="1400" dirty="0"/>
            </a:br>
            <a:r>
              <a:rPr kumimoji="1" lang="en-US" altLang="ja-JP" sz="1400" dirty="0"/>
              <a:t>synthesis</a:t>
            </a:r>
            <a:endParaRPr kumimoji="1"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55776" y="6146140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Radiation </a:t>
            </a:r>
          </a:p>
          <a:p>
            <a:r>
              <a:rPr kumimoji="1" lang="en-US" altLang="ja-JP" sz="1400" dirty="0"/>
              <a:t>therapy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638381" y="6141272"/>
            <a:ext cx="1064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Franklin Gothic Demi Cond" panose="020B0706030402020204" pitchFamily="34" charset="0"/>
              </a:rPr>
              <a:t>Pest cont.</a:t>
            </a:r>
            <a:endParaRPr kumimoji="1" lang="ja-JP" altLang="en-US" sz="14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728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5009D"/>
                </a:solidFill>
              </a:rPr>
              <a:t>Summary</a:t>
            </a:r>
            <a:endParaRPr kumimoji="1" lang="ja-JP" altLang="en-US" dirty="0">
              <a:solidFill>
                <a:srgbClr val="F5009D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0"/>
          </p:nvPr>
        </p:nvSpPr>
        <p:spPr>
          <a:xfrm>
            <a:off x="1907704" y="1196752"/>
            <a:ext cx="6840760" cy="4176464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Heavy" panose="020B0903020102020204" pitchFamily="34" charset="0"/>
                <a:ea typeface="Hiragino Maru Gothic ProN W4" panose="020F0400000000000000" pitchFamily="34" charset="-128"/>
              </a:rPr>
              <a:t>Accelerator has been a driving force for scientific studies. 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ja-JP" sz="2400" dirty="0">
                <a:solidFill>
                  <a:srgbClr val="002060"/>
                </a:solidFill>
                <a:latin typeface="Franklin Gothic Heavy" panose="020B0903020102020204" pitchFamily="34" charset="0"/>
                <a:ea typeface="Hiragino Maru Gothic ProN W4" panose="020F0400000000000000" pitchFamily="34" charset="-128"/>
              </a:rPr>
              <a:t>Starting from nuclear/particle physics, the fields are now expanded to many scientific subjects , industrial, and medical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63040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E26C2C-F6D8-1744-A57F-E4D6D0E6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-27384"/>
            <a:ext cx="7524328" cy="1069514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5009D"/>
                </a:solidFill>
                <a:latin typeface="Britannic Bold" panose="020B0903060703020204" pitchFamily="34" charset="0"/>
              </a:rPr>
              <a:t>Approach to New Frontier</a:t>
            </a:r>
            <a:endParaRPr kumimoji="1" lang="ja-JP" altLang="en-US">
              <a:solidFill>
                <a:srgbClr val="F5009D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40D4220-89B5-E148-8DEB-E33C9267E9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781436" y="1387042"/>
            <a:ext cx="7200800" cy="48245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Discovery a new object.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Discovery a new fine structure of known objects.</a:t>
            </a:r>
            <a:endParaRPr kumimoji="1" lang="ja-JP" altLang="en-US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92BAA54-8F55-D24E-AFD1-1A976E8C0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6"/>
          <a:stretch/>
        </p:blipFill>
        <p:spPr>
          <a:xfrm>
            <a:off x="1619672" y="3356992"/>
            <a:ext cx="1911194" cy="302433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7480796-1D44-2246-96F7-F50ABF98B0FC}"/>
              </a:ext>
            </a:extLst>
          </p:cNvPr>
          <p:cNvSpPr/>
          <p:nvPr/>
        </p:nvSpPr>
        <p:spPr>
          <a:xfrm>
            <a:off x="5381836" y="655649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/>
              <a:t>http://www.technex.co.jp/tinycafe/discovery02.html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435D38C-D539-2343-9952-11125D32F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00" y="2996952"/>
            <a:ext cx="2145680" cy="21456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514AC8C-ABBE-BA43-BC33-15F7F5CB2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55" y="4653136"/>
            <a:ext cx="258494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3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537863" y="55082"/>
            <a:ext cx="7524328" cy="1069514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ja-JP" dirty="0">
                <a:solidFill>
                  <a:srgbClr val="0070C0"/>
                </a:solidFill>
                <a:latin typeface="Britannic Bold" panose="020B0903060703020204" pitchFamily="34" charset="0"/>
                <a:ea typeface="HGS明朝E" panose="02020900000000000000" pitchFamily="18" charset="-128"/>
              </a:rPr>
              <a:t>How to Approach New Particles?</a:t>
            </a:r>
            <a:endParaRPr lang="ja-JP" altLang="ja-JP" dirty="0">
              <a:solidFill>
                <a:srgbClr val="0070C0"/>
              </a:solidFill>
              <a:latin typeface="Britannic Bold" panose="020B0903060703020204" pitchFamily="34" charset="0"/>
              <a:ea typeface="HGS明朝E" panose="02020900000000000000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/>
              <p:cNvSpPr>
                <a:spLocks noGrp="1"/>
              </p:cNvSpPr>
              <p:nvPr>
                <p:ph idx="10"/>
              </p:nvPr>
            </p:nvSpPr>
            <p:spPr>
              <a:xfrm>
                <a:off x="1300286" y="1056283"/>
                <a:ext cx="7710857" cy="4147865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400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  <a:t>Vacuum contains every particles, including dark matter.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400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  <a:t>After pair-creation of particle and anti-particle pair, they are annihilated immediately by energy conservation. </a:t>
                </a:r>
                <a:br>
                  <a:rPr kumimoji="1" lang="en-US" altLang="ja-JP" sz="2400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</a:br>
                <a:r>
                  <a:rPr kumimoji="1" lang="en-US" altLang="ja-JP" sz="2400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HGS明朝E" panose="02020900000000000000" pitchFamily="18" charset="-128"/>
                      </a:rPr>
                      <m:t>𝜏</m:t>
                    </m:r>
                    <m:r>
                      <a:rPr kumimoji="1" lang="en-US" altLang="ja-JP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HGS明朝E" panose="02020900000000000000" pitchFamily="18" charset="-128"/>
                      </a:rPr>
                      <m:t>≤</m:t>
                    </m:r>
                    <m:r>
                      <a:rPr kumimoji="1" lang="en-US" altLang="ja-JP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HGS明朝E" panose="02020900000000000000" pitchFamily="18" charset="-128"/>
                      </a:rPr>
                      <m:t>h</m:t>
                    </m:r>
                    <m:r>
                      <a:rPr kumimoji="1" lang="en-US" altLang="ja-JP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HGS明朝E" panose="02020900000000000000" pitchFamily="18" charset="-128"/>
                      </a:rPr>
                      <m:t>/(2</m:t>
                    </m:r>
                    <m:r>
                      <a:rPr kumimoji="1" lang="en-US" altLang="ja-JP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HGS明朝E" panose="02020900000000000000" pitchFamily="18" charset="-128"/>
                      </a:rPr>
                      <m:t>𝑀</m:t>
                    </m:r>
                    <m:sSup>
                      <m:sSupPr>
                        <m:ctrlPr>
                          <a:rPr kumimoji="1" lang="en-US" altLang="ja-JP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HGS明朝E" panose="02020900000000000000" pitchFamily="18" charset="-128"/>
                          </a:rPr>
                        </m:ctrlPr>
                      </m:sSupPr>
                      <m:e>
                        <m:r>
                          <a:rPr kumimoji="1" lang="en-US" altLang="ja-JP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HGS明朝E" panose="02020900000000000000" pitchFamily="18" charset="-128"/>
                          </a:rPr>
                          <m:t>𝑐</m:t>
                        </m:r>
                      </m:e>
                      <m:sup>
                        <m:r>
                          <a:rPr kumimoji="1" lang="en-US" altLang="ja-JP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HGS明朝E" panose="02020900000000000000" pitchFamily="18" charset="-128"/>
                          </a:rPr>
                          <m:t>2</m:t>
                        </m:r>
                      </m:sup>
                    </m:sSup>
                    <m:r>
                      <a:rPr kumimoji="1" lang="en-US" altLang="ja-JP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HGS明朝E" panose="02020900000000000000" pitchFamily="18" charset="-128"/>
                      </a:rPr>
                      <m:t>)</m:t>
                    </m:r>
                  </m:oMath>
                </a14:m>
                <a:endParaRPr kumimoji="1" lang="en-US" altLang="ja-JP" sz="2400" dirty="0">
                  <a:solidFill>
                    <a:srgbClr val="002060"/>
                  </a:solidFill>
                  <a:latin typeface="Franklin Gothic Demi Cond" panose="020B0706030402020204" pitchFamily="34" charset="0"/>
                  <a:ea typeface="HGS明朝E" panose="02020900000000000000" pitchFamily="18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400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  <a:t>If enough energy </a:t>
                </a:r>
                <a:r>
                  <a:rPr kumimoji="1" lang="en-US" altLang="ja-JP" sz="2400" i="1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  <a:t>E&gt;2Mc</a:t>
                </a:r>
                <a:r>
                  <a:rPr kumimoji="1" lang="en-US" altLang="ja-JP" sz="2400" i="1" baseline="30000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  <a:t>2</a:t>
                </a:r>
                <a:r>
                  <a:rPr kumimoji="1" lang="en-US" altLang="ja-JP" sz="2400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  <a:t> is provided, the particles are materialized.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400" dirty="0">
                    <a:solidFill>
                      <a:srgbClr val="002060"/>
                    </a:solidFill>
                    <a:latin typeface="Franklin Gothic Demi Cond" panose="020B0706030402020204" pitchFamily="34" charset="0"/>
                    <a:ea typeface="HGS明朝E" panose="02020900000000000000" pitchFamily="18" charset="-128"/>
                  </a:rPr>
                  <a:t>Larger energy can generate more heavy particles. </a:t>
                </a:r>
                <a:endParaRPr kumimoji="1" lang="ja-JP" altLang="en-US" sz="2800" dirty="0">
                  <a:solidFill>
                    <a:srgbClr val="F5009D"/>
                  </a:solidFill>
                </a:endParaRPr>
              </a:p>
            </p:txBody>
          </p:sp>
        </mc:Choice>
        <mc:Fallback xmlns="">
          <p:sp>
            <p:nvSpPr>
              <p:cNvPr id="2" name="コンテンツ プレースホルダー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300286" y="1056283"/>
                <a:ext cx="7710857" cy="4147865"/>
              </a:xfrm>
              <a:blipFill>
                <a:blip r:embed="rId3"/>
                <a:stretch>
                  <a:fillRect t="-9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22" name="Freeform 14"/>
          <p:cNvSpPr>
            <a:spLocks noChangeArrowheads="1"/>
          </p:cNvSpPr>
          <p:nvPr/>
        </p:nvSpPr>
        <p:spPr bwMode="auto">
          <a:xfrm>
            <a:off x="6935681" y="5404049"/>
            <a:ext cx="2075462" cy="568753"/>
          </a:xfrm>
          <a:custGeom>
            <a:avLst/>
            <a:gdLst>
              <a:gd name="T0" fmla="*/ 0 w 6501"/>
              <a:gd name="T1" fmla="*/ 3001 h 3002"/>
              <a:gd name="T2" fmla="*/ 4000 w 6501"/>
              <a:gd name="T3" fmla="*/ 1 h 3002"/>
              <a:gd name="T4" fmla="*/ 6500 w 6501"/>
              <a:gd name="T5" fmla="*/ 1 h 3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01" h="3002">
                <a:moveTo>
                  <a:pt x="0" y="3001"/>
                </a:moveTo>
                <a:cubicBezTo>
                  <a:pt x="0" y="500"/>
                  <a:pt x="2500" y="0"/>
                  <a:pt x="4000" y="1"/>
                </a:cubicBezTo>
                <a:lnTo>
                  <a:pt x="6500" y="1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3023" name="Freeform 15"/>
          <p:cNvSpPr>
            <a:spLocks noChangeArrowheads="1"/>
          </p:cNvSpPr>
          <p:nvPr/>
        </p:nvSpPr>
        <p:spPr bwMode="auto">
          <a:xfrm>
            <a:off x="6936277" y="6001239"/>
            <a:ext cx="2075461" cy="568753"/>
          </a:xfrm>
          <a:custGeom>
            <a:avLst/>
            <a:gdLst>
              <a:gd name="T0" fmla="*/ 0 w 6501"/>
              <a:gd name="T1" fmla="*/ 0 h 3001"/>
              <a:gd name="T2" fmla="*/ 4000 w 6501"/>
              <a:gd name="T3" fmla="*/ 3000 h 3001"/>
              <a:gd name="T4" fmla="*/ 6500 w 6501"/>
              <a:gd name="T5" fmla="*/ 3000 h 3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01" h="3001">
                <a:moveTo>
                  <a:pt x="0" y="0"/>
                </a:moveTo>
                <a:cubicBezTo>
                  <a:pt x="0" y="2499"/>
                  <a:pt x="2499" y="2999"/>
                  <a:pt x="4000" y="3000"/>
                </a:cubicBezTo>
                <a:lnTo>
                  <a:pt x="6500" y="300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sp>
        <p:nvSpPr>
          <p:cNvPr id="43025" name="Freeform 17"/>
          <p:cNvSpPr>
            <a:spLocks noChangeArrowheads="1"/>
          </p:cNvSpPr>
          <p:nvPr/>
        </p:nvSpPr>
        <p:spPr bwMode="auto">
          <a:xfrm flipH="1">
            <a:off x="5140063" y="4411377"/>
            <a:ext cx="1680940" cy="1314324"/>
          </a:xfrm>
          <a:custGeom>
            <a:avLst/>
            <a:gdLst>
              <a:gd name="T0" fmla="*/ 640 w 640"/>
              <a:gd name="T1" fmla="*/ 233 h 861"/>
              <a:gd name="T2" fmla="*/ 221 w 640"/>
              <a:gd name="T3" fmla="*/ 293 h 861"/>
              <a:gd name="T4" fmla="*/ 506 w 640"/>
              <a:gd name="T5" fmla="*/ 12 h 861"/>
              <a:gd name="T6" fmla="*/ 367 w 640"/>
              <a:gd name="T7" fmla="*/ 0 h 861"/>
              <a:gd name="T8" fmla="*/ 29 w 640"/>
              <a:gd name="T9" fmla="*/ 406 h 861"/>
              <a:gd name="T10" fmla="*/ 431 w 640"/>
              <a:gd name="T11" fmla="*/ 347 h 861"/>
              <a:gd name="T12" fmla="*/ 145 w 640"/>
              <a:gd name="T13" fmla="*/ 645 h 861"/>
              <a:gd name="T14" fmla="*/ 99 w 640"/>
              <a:gd name="T15" fmla="*/ 520 h 861"/>
              <a:gd name="T16" fmla="*/ 0 w 640"/>
              <a:gd name="T17" fmla="*/ 861 h 861"/>
              <a:gd name="T18" fmla="*/ 326 w 640"/>
              <a:gd name="T19" fmla="*/ 765 h 861"/>
              <a:gd name="T20" fmla="*/ 209 w 640"/>
              <a:gd name="T21" fmla="*/ 711 h 861"/>
              <a:gd name="T22" fmla="*/ 640 w 640"/>
              <a:gd name="T23" fmla="*/ 233 h 861"/>
              <a:gd name="T24" fmla="*/ 640 w 640"/>
              <a:gd name="T25" fmla="*/ 233 h 861"/>
              <a:gd name="T26" fmla="*/ 257 w 640"/>
              <a:gd name="T27" fmla="*/ 295 h 861"/>
              <a:gd name="T28" fmla="*/ 414 w 640"/>
              <a:gd name="T29" fmla="*/ 566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close/>
              </a:path>
            </a:pathLst>
          </a:custGeom>
          <a:solidFill>
            <a:srgbClr val="FFFF00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6173864" y="4193353"/>
            <a:ext cx="849317" cy="37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r>
              <a:rPr lang="en-US" altLang="ja-JP" sz="2177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Energy</a:t>
            </a:r>
          </a:p>
        </p:txBody>
      </p:sp>
      <p:sp>
        <p:nvSpPr>
          <p:cNvPr id="43027" name="AutoShape 19"/>
          <p:cNvSpPr>
            <a:spLocks noChangeArrowheads="1"/>
          </p:cNvSpPr>
          <p:nvPr/>
        </p:nvSpPr>
        <p:spPr bwMode="auto">
          <a:xfrm rot="16200000">
            <a:off x="8047691" y="6482723"/>
            <a:ext cx="93677" cy="15780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sz="1633"/>
          </a:p>
        </p:txBody>
      </p:sp>
      <p:sp>
        <p:nvSpPr>
          <p:cNvPr id="43028" name="AutoShape 20"/>
          <p:cNvSpPr>
            <a:spLocks noChangeArrowheads="1"/>
          </p:cNvSpPr>
          <p:nvPr/>
        </p:nvSpPr>
        <p:spPr bwMode="auto">
          <a:xfrm rot="5400000">
            <a:off x="8050509" y="5324308"/>
            <a:ext cx="93677" cy="15780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sz="1633"/>
          </a:p>
        </p:txBody>
      </p:sp>
      <p:grpSp>
        <p:nvGrpSpPr>
          <p:cNvPr id="3" name="グループ化 2"/>
          <p:cNvGrpSpPr/>
          <p:nvPr/>
        </p:nvGrpSpPr>
        <p:grpSpPr>
          <a:xfrm>
            <a:off x="1703697" y="5440017"/>
            <a:ext cx="2729150" cy="1085777"/>
            <a:chOff x="1703697" y="5440017"/>
            <a:chExt cx="2729150" cy="1085777"/>
          </a:xfrm>
        </p:grpSpPr>
        <p:sp>
          <p:nvSpPr>
            <p:cNvPr id="43011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43017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5" name="直線コネクタ 4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直線コネクタ 27"/>
          <p:cNvCxnSpPr/>
          <p:nvPr/>
        </p:nvCxnSpPr>
        <p:spPr>
          <a:xfrm flipV="1">
            <a:off x="6273003" y="5983986"/>
            <a:ext cx="656281" cy="1419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>
            <a:off x="1830706" y="4915419"/>
            <a:ext cx="869086" cy="345761"/>
            <a:chOff x="1703697" y="5440017"/>
            <a:chExt cx="2729150" cy="1085777"/>
          </a:xfrm>
        </p:grpSpPr>
        <p:sp>
          <p:nvSpPr>
            <p:cNvPr id="23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24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25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29" name="直線コネクタ 28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グループ化 30"/>
          <p:cNvGrpSpPr/>
          <p:nvPr/>
        </p:nvGrpSpPr>
        <p:grpSpPr>
          <a:xfrm>
            <a:off x="2699792" y="4569658"/>
            <a:ext cx="869086" cy="345761"/>
            <a:chOff x="1703697" y="5440017"/>
            <a:chExt cx="2729150" cy="1085777"/>
          </a:xfrm>
        </p:grpSpPr>
        <p:sp>
          <p:nvSpPr>
            <p:cNvPr id="32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グループ化 36"/>
          <p:cNvGrpSpPr/>
          <p:nvPr/>
        </p:nvGrpSpPr>
        <p:grpSpPr>
          <a:xfrm>
            <a:off x="1949500" y="4131763"/>
            <a:ext cx="869086" cy="345761"/>
            <a:chOff x="1703697" y="5440017"/>
            <a:chExt cx="2729150" cy="1085777"/>
          </a:xfrm>
        </p:grpSpPr>
        <p:sp>
          <p:nvSpPr>
            <p:cNvPr id="38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39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40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41" name="直線コネクタ 40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グループ化 42"/>
          <p:cNvGrpSpPr/>
          <p:nvPr/>
        </p:nvGrpSpPr>
        <p:grpSpPr>
          <a:xfrm>
            <a:off x="3220875" y="4141535"/>
            <a:ext cx="869086" cy="345761"/>
            <a:chOff x="1703697" y="5440017"/>
            <a:chExt cx="2729150" cy="1085777"/>
          </a:xfrm>
        </p:grpSpPr>
        <p:sp>
          <p:nvSpPr>
            <p:cNvPr id="44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45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46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47" name="直線コネクタ 46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グループ化 48"/>
          <p:cNvGrpSpPr/>
          <p:nvPr/>
        </p:nvGrpSpPr>
        <p:grpSpPr>
          <a:xfrm>
            <a:off x="3729596" y="5135834"/>
            <a:ext cx="869086" cy="345761"/>
            <a:chOff x="1703697" y="5440017"/>
            <a:chExt cx="2729150" cy="1085777"/>
          </a:xfrm>
        </p:grpSpPr>
        <p:sp>
          <p:nvSpPr>
            <p:cNvPr id="50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51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52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53" name="直線コネクタ 52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グループ化 54"/>
          <p:cNvGrpSpPr/>
          <p:nvPr/>
        </p:nvGrpSpPr>
        <p:grpSpPr>
          <a:xfrm>
            <a:off x="4167840" y="6341907"/>
            <a:ext cx="869086" cy="345761"/>
            <a:chOff x="1703697" y="5440017"/>
            <a:chExt cx="2729150" cy="1085777"/>
          </a:xfrm>
        </p:grpSpPr>
        <p:sp>
          <p:nvSpPr>
            <p:cNvPr id="56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57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58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59" name="直線コネクタ 58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グループ化 60"/>
          <p:cNvGrpSpPr/>
          <p:nvPr/>
        </p:nvGrpSpPr>
        <p:grpSpPr>
          <a:xfrm>
            <a:off x="1726211" y="6314620"/>
            <a:ext cx="869086" cy="345761"/>
            <a:chOff x="1703697" y="5440017"/>
            <a:chExt cx="2729150" cy="1085777"/>
          </a:xfrm>
        </p:grpSpPr>
        <p:sp>
          <p:nvSpPr>
            <p:cNvPr id="62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63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64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65" name="直線コネクタ 64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グループ化 66"/>
          <p:cNvGrpSpPr/>
          <p:nvPr/>
        </p:nvGrpSpPr>
        <p:grpSpPr>
          <a:xfrm>
            <a:off x="4248758" y="4451054"/>
            <a:ext cx="869086" cy="345761"/>
            <a:chOff x="1703697" y="5440017"/>
            <a:chExt cx="2729150" cy="1085777"/>
          </a:xfrm>
        </p:grpSpPr>
        <p:sp>
          <p:nvSpPr>
            <p:cNvPr id="68" name="Oval 3"/>
            <p:cNvSpPr>
              <a:spLocks noChangeArrowheads="1"/>
            </p:cNvSpPr>
            <p:nvPr/>
          </p:nvSpPr>
          <p:spPr bwMode="auto">
            <a:xfrm>
              <a:off x="2359703" y="5542673"/>
              <a:ext cx="1440384" cy="900000"/>
            </a:xfrm>
            <a:prstGeom prst="ellipse">
              <a:avLst/>
            </a:prstGeom>
            <a:noFill/>
            <a:ln w="36000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69" name="AutoShape 9"/>
            <p:cNvSpPr>
              <a:spLocks noChangeArrowheads="1"/>
            </p:cNvSpPr>
            <p:nvPr/>
          </p:nvSpPr>
          <p:spPr bwMode="auto">
            <a:xfrm rot="5400000">
              <a:off x="3027024" y="5440017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sp>
          <p:nvSpPr>
            <p:cNvPr id="70" name="AutoShape 10"/>
            <p:cNvSpPr>
              <a:spLocks noChangeArrowheads="1"/>
            </p:cNvSpPr>
            <p:nvPr/>
          </p:nvSpPr>
          <p:spPr bwMode="auto">
            <a:xfrm rot="16200000">
              <a:off x="2969120" y="6363074"/>
              <a:ext cx="162720" cy="1627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1633"/>
            </a:p>
          </p:txBody>
        </p:sp>
        <p:cxnSp>
          <p:nvCxnSpPr>
            <p:cNvPr id="71" name="直線コネクタ 70"/>
            <p:cNvCxnSpPr/>
            <p:nvPr/>
          </p:nvCxnSpPr>
          <p:spPr>
            <a:xfrm flipV="1">
              <a:off x="1703697" y="6012655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V="1">
              <a:off x="3776566" y="6000172"/>
              <a:ext cx="656281" cy="141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3" name="Text Box 18"/>
          <p:cNvSpPr txBox="1">
            <a:spLocks noChangeArrowheads="1"/>
          </p:cNvSpPr>
          <p:nvPr/>
        </p:nvSpPr>
        <p:spPr bwMode="auto">
          <a:xfrm>
            <a:off x="2670528" y="5087592"/>
            <a:ext cx="971755" cy="32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r>
              <a:rPr lang="en-US" altLang="ja-JP" sz="18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particle</a:t>
            </a:r>
          </a:p>
        </p:txBody>
      </p:sp>
      <p:sp>
        <p:nvSpPr>
          <p:cNvPr id="74" name="Text Box 18"/>
          <p:cNvSpPr txBox="1">
            <a:spLocks noChangeArrowheads="1"/>
          </p:cNvSpPr>
          <p:nvPr/>
        </p:nvSpPr>
        <p:spPr bwMode="auto">
          <a:xfrm>
            <a:off x="2627784" y="6487719"/>
            <a:ext cx="971755" cy="32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r>
              <a:rPr lang="en-US" altLang="ja-JP" sz="18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Anti-particle</a:t>
            </a:r>
          </a:p>
        </p:txBody>
      </p:sp>
    </p:spTree>
    <p:extLst>
      <p:ext uri="{BB962C8B-B14F-4D97-AF65-F5344CB8AC3E}">
        <p14:creationId xmlns:p14="http://schemas.microsoft.com/office/powerpoint/2010/main" val="63480856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22639</TotalTime>
  <Words>2738</Words>
  <Application>Microsoft Macintosh PowerPoint</Application>
  <PresentationFormat>画面に合わせる (4:3)</PresentationFormat>
  <Paragraphs>591</Paragraphs>
  <Slides>72</Slides>
  <Notes>33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72</vt:i4>
      </vt:variant>
    </vt:vector>
  </HeadingPairs>
  <TitlesOfParts>
    <vt:vector size="106" baseType="lpstr">
      <vt:lpstr>Century Schoolbook L</vt:lpstr>
      <vt:lpstr>Elephant</vt:lpstr>
      <vt:lpstr>HG-MinchoL-Sun</vt:lpstr>
      <vt:lpstr>HGP創英角ｺﾞｼｯｸUB</vt:lpstr>
      <vt:lpstr>HGP明朝E</vt:lpstr>
      <vt:lpstr>HGS明朝E</vt:lpstr>
      <vt:lpstr>HG創英角ｺﾞｼｯｸUB</vt:lpstr>
      <vt:lpstr>HG明朝E</vt:lpstr>
      <vt:lpstr>Hiragino Kaku Gothic Std W8</vt:lpstr>
      <vt:lpstr>Hiragino Kaku Gothic StdN W8</vt:lpstr>
      <vt:lpstr>Hiragino Maru Gothic ProN</vt:lpstr>
      <vt:lpstr>Hiragino Maru Gothic ProN W4</vt:lpstr>
      <vt:lpstr>Luxi Serif</vt:lpstr>
      <vt:lpstr>맑은 고딕</vt:lpstr>
      <vt:lpstr>ＭＳ Ｐゴシック</vt:lpstr>
      <vt:lpstr>Rounded Mgen+ 1c bold</vt:lpstr>
      <vt:lpstr>Rounded Mgen+ 1c medium</vt:lpstr>
      <vt:lpstr>Rounded Mgen+ 2p heavy</vt:lpstr>
      <vt:lpstr>SimSun</vt:lpstr>
      <vt:lpstr>メイリオ</vt:lpstr>
      <vt:lpstr>游ゴシック</vt:lpstr>
      <vt:lpstr>Arial</vt:lpstr>
      <vt:lpstr>Arial Black</vt:lpstr>
      <vt:lpstr>Bernard MT Condensed</vt:lpstr>
      <vt:lpstr>Britannic Bold</vt:lpstr>
      <vt:lpstr>Calibri</vt:lpstr>
      <vt:lpstr>Cambria Math</vt:lpstr>
      <vt:lpstr>Franklin Gothic Demi Cond</vt:lpstr>
      <vt:lpstr>Franklin Gothic Heavy</vt:lpstr>
      <vt:lpstr>Impact</vt:lpstr>
      <vt:lpstr>Symbol</vt:lpstr>
      <vt:lpstr>Times New Roman</vt:lpstr>
      <vt:lpstr>Wingdings</vt:lpstr>
      <vt:lpstr>Custom Design</vt:lpstr>
      <vt:lpstr>PowerPoint プレゼンテーション</vt:lpstr>
      <vt:lpstr>講義の目的</vt:lpstr>
      <vt:lpstr>講義の概要</vt:lpstr>
      <vt:lpstr>PowerPoint プレゼンテーション</vt:lpstr>
      <vt:lpstr>Mystery of Universe</vt:lpstr>
      <vt:lpstr>Dark Matter</vt:lpstr>
      <vt:lpstr>PowerPoint プレゼンテーション</vt:lpstr>
      <vt:lpstr>Approach to New Frontier</vt:lpstr>
      <vt:lpstr>How to Approach New Particles?</vt:lpstr>
      <vt:lpstr>How to Approach a fine Structure?</vt:lpstr>
      <vt:lpstr>Particle Accelerator</vt:lpstr>
      <vt:lpstr>Where is the new physics?</vt:lpstr>
      <vt:lpstr>Who is this?</vt:lpstr>
      <vt:lpstr>What is matter?</vt:lpstr>
      <vt:lpstr>PowerPoint プレゼンテーション</vt:lpstr>
      <vt:lpstr>PowerPoint プレゼンテーション</vt:lpstr>
      <vt:lpstr>Accelerator  in Modern Science</vt:lpstr>
      <vt:lpstr>High Energy Physics A powerful driving force for the accelerator development</vt:lpstr>
      <vt:lpstr>Particle discovery</vt:lpstr>
      <vt:lpstr>After the development of particle accelerator, most of the new particles were discovered with accelerators.</vt:lpstr>
      <vt:lpstr>PowerPoint プレゼンテーション</vt:lpstr>
      <vt:lpstr>Energy Frontier DC accelerator </vt:lpstr>
      <vt:lpstr>PowerPoint プレゼンテーション</vt:lpstr>
      <vt:lpstr>PowerPoint プレゼンテーション</vt:lpstr>
      <vt:lpstr>PowerPoint プレゼンテーション</vt:lpstr>
      <vt:lpstr>AC（RF） Accelerator</vt:lpstr>
      <vt:lpstr>Cyclotron</vt:lpstr>
      <vt:lpstr>PowerPoint プレゼンテーション</vt:lpstr>
      <vt:lpstr>PowerPoint プレゼンテーション</vt:lpstr>
      <vt:lpstr>PowerPoint プレゼンテーション</vt:lpstr>
      <vt:lpstr>Synchrotron</vt:lpstr>
      <vt:lpstr>PowerPoint プレゼンテーション</vt:lpstr>
      <vt:lpstr>Linac (Linear Accelerator)</vt:lpstr>
      <vt:lpstr>Synchronization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Ring Collider</vt:lpstr>
      <vt:lpstr>PowerPoint プレゼンテーション</vt:lpstr>
      <vt:lpstr>PowerPoint プレゼンテーション</vt:lpstr>
      <vt:lpstr>消費電力比較</vt:lpstr>
      <vt:lpstr>Large Electron Positron collider</vt:lpstr>
      <vt:lpstr>Higgs Hunting at LEP</vt:lpstr>
      <vt:lpstr>PowerPoint プレゼンテーション</vt:lpstr>
      <vt:lpstr>PowerPoint プレゼンテーション</vt:lpstr>
      <vt:lpstr>PowerPoint プレゼンテーション</vt:lpstr>
      <vt:lpstr>Synchrotron Radiation Science</vt:lpstr>
      <vt:lpstr>Storage Ring Light Source The 3rd Generation</vt:lpstr>
      <vt:lpstr>Free Electron Laser The 4th generation</vt:lpstr>
      <vt:lpstr>What is Coherence</vt:lpstr>
      <vt:lpstr>Coherence of SR</vt:lpstr>
      <vt:lpstr>FEL(Free Electron Laser)</vt:lpstr>
      <vt:lpstr>PowerPoint プレゼンテーション</vt:lpstr>
      <vt:lpstr>PowerPoint プレゼンテーション</vt:lpstr>
      <vt:lpstr>Heavy Ion Factory where elements come from?</vt:lpstr>
      <vt:lpstr>Spallation Neutron Source</vt:lpstr>
      <vt:lpstr>SNS Experimental Hall</vt:lpstr>
      <vt:lpstr>PowerPoint プレゼンテーション</vt:lpstr>
      <vt:lpstr>Positron Emission Tomography Medical Diagnosis</vt:lpstr>
      <vt:lpstr>Boron Neutron Capture Therapy</vt:lpstr>
      <vt:lpstr>Humanities</vt:lpstr>
      <vt:lpstr>Technology Big Ban  by Accelerator</vt:lpstr>
      <vt:lpstr>Summary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栗木　雅夫</cp:lastModifiedBy>
  <cp:revision>280</cp:revision>
  <cp:lastPrinted>2018-11-20T05:50:57Z</cp:lastPrinted>
  <dcterms:created xsi:type="dcterms:W3CDTF">2014-04-01T16:35:38Z</dcterms:created>
  <dcterms:modified xsi:type="dcterms:W3CDTF">2022-05-11T04:43:29Z</dcterms:modified>
</cp:coreProperties>
</file>