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2"/>
  </p:notesMasterIdLst>
  <p:sldIdLst>
    <p:sldId id="414" r:id="rId2"/>
    <p:sldId id="417" r:id="rId3"/>
    <p:sldId id="361" r:id="rId4"/>
    <p:sldId id="419" r:id="rId5"/>
    <p:sldId id="420" r:id="rId6"/>
    <p:sldId id="421" r:id="rId7"/>
    <p:sldId id="422" r:id="rId8"/>
    <p:sldId id="423" r:id="rId9"/>
    <p:sldId id="424" r:id="rId10"/>
    <p:sldId id="425" r:id="rId11"/>
    <p:sldId id="426" r:id="rId12"/>
    <p:sldId id="539" r:id="rId13"/>
    <p:sldId id="427" r:id="rId14"/>
    <p:sldId id="540" r:id="rId15"/>
    <p:sldId id="428" r:id="rId16"/>
    <p:sldId id="429" r:id="rId17"/>
    <p:sldId id="430" r:id="rId18"/>
    <p:sldId id="431" r:id="rId19"/>
    <p:sldId id="432" r:id="rId20"/>
    <p:sldId id="437" r:id="rId21"/>
    <p:sldId id="541" r:id="rId22"/>
    <p:sldId id="438" r:id="rId23"/>
    <p:sldId id="363" r:id="rId24"/>
    <p:sldId id="439" r:id="rId25"/>
    <p:sldId id="440" r:id="rId26"/>
    <p:sldId id="441" r:id="rId27"/>
    <p:sldId id="442" r:id="rId28"/>
    <p:sldId id="443" r:id="rId29"/>
    <p:sldId id="444" r:id="rId30"/>
    <p:sldId id="445" r:id="rId31"/>
    <p:sldId id="448" r:id="rId32"/>
    <p:sldId id="449" r:id="rId33"/>
    <p:sldId id="505" r:id="rId34"/>
    <p:sldId id="504" r:id="rId35"/>
    <p:sldId id="446" r:id="rId36"/>
    <p:sldId id="447" r:id="rId37"/>
    <p:sldId id="451" r:id="rId38"/>
    <p:sldId id="452" r:id="rId39"/>
    <p:sldId id="506" r:id="rId40"/>
    <p:sldId id="507" r:id="rId41"/>
    <p:sldId id="509" r:id="rId42"/>
    <p:sldId id="511" r:id="rId43"/>
    <p:sldId id="512" r:id="rId44"/>
    <p:sldId id="510" r:id="rId45"/>
    <p:sldId id="513" r:id="rId46"/>
    <p:sldId id="455" r:id="rId47"/>
    <p:sldId id="456" r:id="rId48"/>
    <p:sldId id="508" r:id="rId49"/>
    <p:sldId id="457" r:id="rId50"/>
    <p:sldId id="458" r:id="rId51"/>
    <p:sldId id="459" r:id="rId52"/>
    <p:sldId id="460" r:id="rId53"/>
    <p:sldId id="461" r:id="rId54"/>
    <p:sldId id="514" r:id="rId55"/>
    <p:sldId id="515" r:id="rId56"/>
    <p:sldId id="516" r:id="rId57"/>
    <p:sldId id="517" r:id="rId58"/>
    <p:sldId id="518" r:id="rId59"/>
    <p:sldId id="519" r:id="rId60"/>
    <p:sldId id="520" r:id="rId61"/>
    <p:sldId id="521" r:id="rId62"/>
    <p:sldId id="522" r:id="rId63"/>
    <p:sldId id="523" r:id="rId64"/>
    <p:sldId id="463" r:id="rId65"/>
    <p:sldId id="464" r:id="rId66"/>
    <p:sldId id="465" r:id="rId67"/>
    <p:sldId id="467" r:id="rId68"/>
    <p:sldId id="468" r:id="rId69"/>
    <p:sldId id="469" r:id="rId70"/>
    <p:sldId id="470" r:id="rId71"/>
    <p:sldId id="476" r:id="rId72"/>
    <p:sldId id="477" r:id="rId73"/>
    <p:sldId id="530" r:id="rId74"/>
    <p:sldId id="531" r:id="rId75"/>
    <p:sldId id="478" r:id="rId76"/>
    <p:sldId id="479" r:id="rId77"/>
    <p:sldId id="480" r:id="rId78"/>
    <p:sldId id="532" r:id="rId79"/>
    <p:sldId id="533" r:id="rId80"/>
    <p:sldId id="534" r:id="rId81"/>
    <p:sldId id="525" r:id="rId82"/>
    <p:sldId id="535" r:id="rId83"/>
    <p:sldId id="536" r:id="rId84"/>
    <p:sldId id="537" r:id="rId85"/>
    <p:sldId id="538" r:id="rId86"/>
    <p:sldId id="481" r:id="rId87"/>
    <p:sldId id="482" r:id="rId88"/>
    <p:sldId id="484" r:id="rId89"/>
    <p:sldId id="485" r:id="rId90"/>
    <p:sldId id="486" r:id="rId91"/>
    <p:sldId id="487" r:id="rId92"/>
    <p:sldId id="488" r:id="rId93"/>
    <p:sldId id="489" r:id="rId94"/>
    <p:sldId id="490" r:id="rId95"/>
    <p:sldId id="491" r:id="rId96"/>
    <p:sldId id="492" r:id="rId97"/>
    <p:sldId id="493" r:id="rId98"/>
    <p:sldId id="494" r:id="rId99"/>
    <p:sldId id="495" r:id="rId100"/>
    <p:sldId id="496" r:id="rId10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09D"/>
    <a:srgbClr val="0000FF"/>
    <a:srgbClr val="FFFFFF"/>
    <a:srgbClr val="00A174"/>
    <a:srgbClr val="0085BF"/>
    <a:srgbClr val="CBB4A2"/>
    <a:srgbClr val="8ABD4E"/>
    <a:srgbClr val="D0DC97"/>
    <a:srgbClr val="03A7AE"/>
    <a:srgbClr val="E35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47" autoAdjust="0"/>
    <p:restoredTop sz="92403"/>
  </p:normalViewPr>
  <p:slideViewPr>
    <p:cSldViewPr>
      <p:cViewPr varScale="1">
        <p:scale>
          <a:sx n="89" d="100"/>
          <a:sy n="89" d="100"/>
        </p:scale>
        <p:origin x="2048"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image" Target="../media/image119.emf"/><Relationship Id="rId4" Type="http://schemas.openxmlformats.org/officeDocument/2006/relationships/image" Target="../media/image12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image" Target="../media/image1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emf"/><Relationship Id="rId4" Type="http://schemas.openxmlformats.org/officeDocument/2006/relationships/image" Target="../media/image1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image" Target="../media/image134.emf"/><Relationship Id="rId5" Type="http://schemas.openxmlformats.org/officeDocument/2006/relationships/image" Target="../media/image138.emf"/><Relationship Id="rId4" Type="http://schemas.openxmlformats.org/officeDocument/2006/relationships/image" Target="../media/image13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image" Target="../media/image1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3.emf"/><Relationship Id="rId1" Type="http://schemas.openxmlformats.org/officeDocument/2006/relationships/image" Target="../media/image142.emf"/><Relationship Id="rId6" Type="http://schemas.openxmlformats.org/officeDocument/2006/relationships/image" Target="../media/image147.emf"/><Relationship Id="rId5" Type="http://schemas.openxmlformats.org/officeDocument/2006/relationships/image" Target="../media/image146.emf"/><Relationship Id="rId4" Type="http://schemas.openxmlformats.org/officeDocument/2006/relationships/image" Target="../media/image14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image" Target="../media/image147.emf"/><Relationship Id="rId1" Type="http://schemas.openxmlformats.org/officeDocument/2006/relationships/image" Target="../media/image146.emf"/><Relationship Id="rId6" Type="http://schemas.openxmlformats.org/officeDocument/2006/relationships/image" Target="../media/image151.emf"/><Relationship Id="rId5" Type="http://schemas.openxmlformats.org/officeDocument/2006/relationships/image" Target="../media/image150.emf"/><Relationship Id="rId4" Type="http://schemas.openxmlformats.org/officeDocument/2006/relationships/image" Target="../media/image14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53.emf"/><Relationship Id="rId1" Type="http://schemas.openxmlformats.org/officeDocument/2006/relationships/image" Target="../media/image152.emf"/><Relationship Id="rId5" Type="http://schemas.openxmlformats.org/officeDocument/2006/relationships/image" Target="../media/image151.emf"/><Relationship Id="rId4" Type="http://schemas.openxmlformats.org/officeDocument/2006/relationships/image" Target="../media/image1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5" Type="http://schemas.openxmlformats.org/officeDocument/2006/relationships/image" Target="../media/image31.emf"/><Relationship Id="rId4"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image" Target="../media/image102.emf"/><Relationship Id="rId5" Type="http://schemas.openxmlformats.org/officeDocument/2006/relationships/image" Target="../media/image106.emf"/><Relationship Id="rId4" Type="http://schemas.openxmlformats.org/officeDocument/2006/relationships/image" Target="../media/image10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3E4B4-86FD-48DC-AEF5-A56F0AFB35BF}" type="datetimeFigureOut">
              <a:rPr kumimoji="1" lang="ja-JP" altLang="en-US" smtClean="0"/>
              <a:t>2021/5/18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42F66-3E56-492D-92D7-9C4FCE6919FC}" type="slidenum">
              <a:rPr kumimoji="1" lang="ja-JP" altLang="en-US" smtClean="0"/>
              <a:t>‹#›</a:t>
            </a:fld>
            <a:endParaRPr kumimoji="1" lang="ja-JP" altLang="en-US"/>
          </a:p>
        </p:txBody>
      </p:sp>
    </p:spTree>
    <p:extLst>
      <p:ext uri="{BB962C8B-B14F-4D97-AF65-F5344CB8AC3E}">
        <p14:creationId xmlns:p14="http://schemas.microsoft.com/office/powerpoint/2010/main" val="22632585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7F6E38B-9EA7-4241-BED6-0DC8CF8A056F}" type="slidenum">
              <a:rPr lang="en-US" altLang="ja-JP"/>
              <a:pPr/>
              <a:t>3</a:t>
            </a:fld>
            <a:endParaRPr lang="en-US" altLang="ja-JP"/>
          </a:p>
        </p:txBody>
      </p:sp>
      <p:sp>
        <p:nvSpPr>
          <p:cNvPr id="614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45134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0C9078-DE5B-4B6F-A52E-236147CA50BF}" type="slidenum">
              <a:rPr lang="en-US" altLang="ja-JP"/>
              <a:pPr/>
              <a:t>37</a:t>
            </a:fld>
            <a:endParaRPr lang="en-US" altLang="ja-JP"/>
          </a:p>
        </p:txBody>
      </p:sp>
      <p:sp>
        <p:nvSpPr>
          <p:cNvPr id="696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424900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0C9078-DE5B-4B6F-A52E-236147CA50BF}" type="slidenum">
              <a:rPr lang="en-US" altLang="ja-JP"/>
              <a:pPr/>
              <a:t>38</a:t>
            </a:fld>
            <a:endParaRPr lang="en-US" altLang="ja-JP"/>
          </a:p>
        </p:txBody>
      </p:sp>
      <p:sp>
        <p:nvSpPr>
          <p:cNvPr id="696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426326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42F66-3E56-492D-92D7-9C4FCE6919FC}" type="slidenum">
              <a:rPr kumimoji="1" lang="ja-JP" altLang="en-US" smtClean="0"/>
              <a:t>42</a:t>
            </a:fld>
            <a:endParaRPr kumimoji="1" lang="ja-JP" altLang="en-US"/>
          </a:p>
        </p:txBody>
      </p:sp>
    </p:spTree>
    <p:extLst>
      <p:ext uri="{BB962C8B-B14F-4D97-AF65-F5344CB8AC3E}">
        <p14:creationId xmlns:p14="http://schemas.microsoft.com/office/powerpoint/2010/main" val="33781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42F66-3E56-492D-92D7-9C4FCE6919FC}" type="slidenum">
              <a:rPr kumimoji="1" lang="ja-JP" altLang="en-US" smtClean="0"/>
              <a:t>45</a:t>
            </a:fld>
            <a:endParaRPr kumimoji="1" lang="ja-JP" altLang="en-US"/>
          </a:p>
        </p:txBody>
      </p:sp>
    </p:spTree>
    <p:extLst>
      <p:ext uri="{BB962C8B-B14F-4D97-AF65-F5344CB8AC3E}">
        <p14:creationId xmlns:p14="http://schemas.microsoft.com/office/powerpoint/2010/main" val="3948264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BEDB65-ABAA-413D-B65A-A39E0E6E5E1E}" type="slidenum">
              <a:rPr lang="en-US" altLang="ja-JP"/>
              <a:pPr/>
              <a:t>46</a:t>
            </a:fld>
            <a:endParaRPr lang="en-US" altLang="ja-JP"/>
          </a:p>
        </p:txBody>
      </p:sp>
      <p:sp>
        <p:nvSpPr>
          <p:cNvPr id="727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38006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A8DF35-CFEF-43EB-B738-E07710FD1E8B}" type="slidenum">
              <a:rPr lang="en-US" altLang="ja-JP"/>
              <a:pPr/>
              <a:t>47</a:t>
            </a:fld>
            <a:endParaRPr lang="en-US" altLang="ja-JP"/>
          </a:p>
        </p:txBody>
      </p:sp>
      <p:sp>
        <p:nvSpPr>
          <p:cNvPr id="737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extLst>
      <p:ext uri="{BB962C8B-B14F-4D97-AF65-F5344CB8AC3E}">
        <p14:creationId xmlns:p14="http://schemas.microsoft.com/office/powerpoint/2010/main" val="265119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E4BE933-4DEC-461F-8283-116589CE72D6}" type="slidenum">
              <a:rPr lang="en-US" altLang="ja-JP"/>
              <a:pPr/>
              <a:t>49</a:t>
            </a:fld>
            <a:endParaRPr lang="en-US" altLang="ja-JP"/>
          </a:p>
        </p:txBody>
      </p:sp>
      <p:sp>
        <p:nvSpPr>
          <p:cNvPr id="747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893728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BFE9DF-F88C-4CB9-A2EF-4CA4D3D41F1C}" type="slidenum">
              <a:rPr lang="en-US" altLang="ja-JP"/>
              <a:pPr/>
              <a:t>50</a:t>
            </a:fld>
            <a:endParaRPr lang="en-US" altLang="ja-JP"/>
          </a:p>
        </p:txBody>
      </p:sp>
      <p:sp>
        <p:nvSpPr>
          <p:cNvPr id="757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178582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2546797-D676-429A-A3AA-AD06A7719EF9}" type="slidenum">
              <a:rPr lang="en-US" altLang="ja-JP"/>
              <a:pPr/>
              <a:t>51</a:t>
            </a:fld>
            <a:endParaRPr lang="en-US" altLang="ja-JP"/>
          </a:p>
        </p:txBody>
      </p:sp>
      <p:sp>
        <p:nvSpPr>
          <p:cNvPr id="768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32135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C36A6F5-CAEE-4F85-AE11-3C66FF82917C}" type="slidenum">
              <a:rPr lang="en-US" altLang="ja-JP"/>
              <a:pPr/>
              <a:t>52</a:t>
            </a:fld>
            <a:endParaRPr lang="en-US" altLang="ja-JP"/>
          </a:p>
        </p:txBody>
      </p:sp>
      <p:sp>
        <p:nvSpPr>
          <p:cNvPr id="778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23700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EAFFBA-6198-407A-8878-96574C0C3BB4}" type="slidenum">
              <a:rPr lang="en-US" altLang="ja-JP"/>
              <a:pPr/>
              <a:t>23</a:t>
            </a:fld>
            <a:endParaRPr lang="en-US" altLang="ja-JP"/>
          </a:p>
        </p:txBody>
      </p:sp>
      <p:sp>
        <p:nvSpPr>
          <p:cNvPr id="634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798847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8FE39C-21CB-45C9-9C6A-073AFA71488E}" type="slidenum">
              <a:rPr lang="en-US" altLang="ja-JP"/>
              <a:pPr/>
              <a:t>53</a:t>
            </a:fld>
            <a:endParaRPr lang="en-US" altLang="ja-JP"/>
          </a:p>
        </p:txBody>
      </p:sp>
      <p:sp>
        <p:nvSpPr>
          <p:cNvPr id="788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600556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CA622F4-0437-4ED4-A868-FD926BBFD720}" type="slidenum">
              <a:rPr lang="en-US" altLang="ja-JP"/>
              <a:pPr/>
              <a:t>64</a:t>
            </a:fld>
            <a:endParaRPr lang="en-US" altLang="ja-JP"/>
          </a:p>
        </p:txBody>
      </p:sp>
      <p:sp>
        <p:nvSpPr>
          <p:cNvPr id="808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835551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2612A4-C84E-4850-867C-ED832B39A8D6}" type="slidenum">
              <a:rPr lang="en-US" altLang="ja-JP"/>
              <a:pPr/>
              <a:t>65</a:t>
            </a:fld>
            <a:endParaRPr lang="en-US" altLang="ja-JP"/>
          </a:p>
        </p:txBody>
      </p:sp>
      <p:sp>
        <p:nvSpPr>
          <p:cNvPr id="819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149868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17565AF-F62E-41F6-A5DE-5FCE2F73A534}" type="slidenum">
              <a:rPr lang="en-US" altLang="ja-JP"/>
              <a:pPr/>
              <a:t>66</a:t>
            </a:fld>
            <a:endParaRPr lang="en-US" altLang="ja-JP"/>
          </a:p>
        </p:txBody>
      </p:sp>
      <p:sp>
        <p:nvSpPr>
          <p:cNvPr id="829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extLst>
      <p:ext uri="{BB962C8B-B14F-4D97-AF65-F5344CB8AC3E}">
        <p14:creationId xmlns:p14="http://schemas.microsoft.com/office/powerpoint/2010/main" val="1794068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8808F7-9D49-483C-B8E3-630883D83BC5}" type="slidenum">
              <a:rPr lang="en-US" altLang="ja-JP"/>
              <a:pPr/>
              <a:t>67</a:t>
            </a:fld>
            <a:endParaRPr lang="en-US" altLang="ja-JP"/>
          </a:p>
        </p:txBody>
      </p:sp>
      <p:sp>
        <p:nvSpPr>
          <p:cNvPr id="849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1498590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9BD6549-0AA3-4CEA-9EA7-2F6ED2F881C7}" type="slidenum">
              <a:rPr lang="en-US" altLang="ja-JP"/>
              <a:pPr/>
              <a:t>68</a:t>
            </a:fld>
            <a:endParaRPr lang="en-US" altLang="ja-JP"/>
          </a:p>
        </p:txBody>
      </p:sp>
      <p:sp>
        <p:nvSpPr>
          <p:cNvPr id="860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981264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BCD4A8-E295-46BD-AFB6-6D724F642BBA}" type="slidenum">
              <a:rPr lang="en-US" altLang="ja-JP"/>
              <a:pPr/>
              <a:t>69</a:t>
            </a:fld>
            <a:endParaRPr lang="en-US" altLang="ja-JP"/>
          </a:p>
        </p:txBody>
      </p:sp>
      <p:sp>
        <p:nvSpPr>
          <p:cNvPr id="870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812294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19F158-0921-467B-9662-048E272F4A78}" type="slidenum">
              <a:rPr lang="en-US" altLang="ja-JP"/>
              <a:pPr/>
              <a:t>70</a:t>
            </a:fld>
            <a:endParaRPr lang="en-US" altLang="ja-JP"/>
          </a:p>
        </p:txBody>
      </p:sp>
      <p:sp>
        <p:nvSpPr>
          <p:cNvPr id="880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933199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2CD262F-994F-42C5-92C4-C1930D559792}" type="slidenum">
              <a:rPr lang="en-US" altLang="ja-JP"/>
              <a:pPr/>
              <a:t>71</a:t>
            </a:fld>
            <a:endParaRPr lang="en-US" altLang="ja-JP"/>
          </a:p>
        </p:txBody>
      </p:sp>
      <p:sp>
        <p:nvSpPr>
          <p:cNvPr id="942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01274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9E1EA0C-726B-4A52-A210-BAA8242FA100}" type="slidenum">
              <a:rPr lang="en-US" altLang="ja-JP"/>
              <a:pPr/>
              <a:t>72</a:t>
            </a:fld>
            <a:endParaRPr lang="en-US" altLang="ja-JP"/>
          </a:p>
        </p:txBody>
      </p:sp>
      <p:sp>
        <p:nvSpPr>
          <p:cNvPr id="952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04526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42F66-3E56-492D-92D7-9C4FCE6919FC}" type="slidenum">
              <a:rPr kumimoji="1" lang="ja-JP" altLang="en-US" smtClean="0"/>
              <a:t>26</a:t>
            </a:fld>
            <a:endParaRPr kumimoji="1" lang="ja-JP" altLang="en-US"/>
          </a:p>
        </p:txBody>
      </p:sp>
    </p:spTree>
    <p:extLst>
      <p:ext uri="{BB962C8B-B14F-4D97-AF65-F5344CB8AC3E}">
        <p14:creationId xmlns:p14="http://schemas.microsoft.com/office/powerpoint/2010/main" val="23727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B5CC20C-133C-410D-B255-E2E08A11A66F}" type="slidenum">
              <a:rPr lang="en-US" altLang="ja-JP"/>
              <a:pPr/>
              <a:t>75</a:t>
            </a:fld>
            <a:endParaRPr lang="en-US" altLang="ja-JP"/>
          </a:p>
        </p:txBody>
      </p:sp>
      <p:sp>
        <p:nvSpPr>
          <p:cNvPr id="962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1412307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9E8569C-E77A-4AA4-95E4-50A1714D6E46}" type="slidenum">
              <a:rPr lang="en-US" altLang="ja-JP"/>
              <a:pPr/>
              <a:t>76</a:t>
            </a:fld>
            <a:endParaRPr lang="en-US" altLang="ja-JP"/>
          </a:p>
        </p:txBody>
      </p:sp>
      <p:sp>
        <p:nvSpPr>
          <p:cNvPr id="972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103085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049C492-FE53-4B5E-8CC0-38B38F0B72C1}" type="slidenum">
              <a:rPr lang="en-US" altLang="ja-JP"/>
              <a:pPr/>
              <a:t>77</a:t>
            </a:fld>
            <a:endParaRPr lang="en-US" altLang="ja-JP"/>
          </a:p>
        </p:txBody>
      </p:sp>
      <p:sp>
        <p:nvSpPr>
          <p:cNvPr id="983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799719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FC5050-2F7A-41C6-8C9B-8ABCAE1514DD}" type="slidenum">
              <a:rPr lang="en-US" altLang="ja-JP"/>
              <a:pPr/>
              <a:t>81</a:t>
            </a:fld>
            <a:endParaRPr lang="en-US" altLang="ja-JP"/>
          </a:p>
        </p:txBody>
      </p:sp>
      <p:sp>
        <p:nvSpPr>
          <p:cNvPr id="901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972134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ECFAAD-EB86-4CA8-A7ED-301EC0BACAD0}" type="slidenum">
              <a:rPr lang="en-US" altLang="ja-JP"/>
              <a:pPr/>
              <a:t>86</a:t>
            </a:fld>
            <a:endParaRPr lang="en-US" altLang="ja-JP"/>
          </a:p>
        </p:txBody>
      </p:sp>
      <p:sp>
        <p:nvSpPr>
          <p:cNvPr id="993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430735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60B7AC1-CF3A-4816-AAC9-CE385ADF1E31}" type="slidenum">
              <a:rPr lang="en-US" altLang="ja-JP"/>
              <a:pPr/>
              <a:t>87</a:t>
            </a:fld>
            <a:endParaRPr lang="en-US" altLang="ja-JP"/>
          </a:p>
        </p:txBody>
      </p:sp>
      <p:sp>
        <p:nvSpPr>
          <p:cNvPr id="1003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632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8D7A6F-F8F5-4A36-A985-93E695CBAFF0}" type="slidenum">
              <a:rPr lang="en-US" altLang="ja-JP"/>
              <a:pPr/>
              <a:t>88</a:t>
            </a:fld>
            <a:endParaRPr lang="en-US" altLang="ja-JP"/>
          </a:p>
        </p:txBody>
      </p:sp>
      <p:sp>
        <p:nvSpPr>
          <p:cNvPr id="1024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06769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071C9B-1950-4C6D-A0E3-A4360B464626}" type="slidenum">
              <a:rPr lang="en-US" altLang="ja-JP"/>
              <a:pPr/>
              <a:t>89</a:t>
            </a:fld>
            <a:endParaRPr lang="en-US" altLang="ja-JP"/>
          </a:p>
        </p:txBody>
      </p:sp>
      <p:sp>
        <p:nvSpPr>
          <p:cNvPr id="1034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1675423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2342F20-956D-4AB4-AD57-FAC8870FFE9C}" type="slidenum">
              <a:rPr lang="en-US" altLang="ja-JP"/>
              <a:pPr/>
              <a:t>90</a:t>
            </a:fld>
            <a:endParaRPr lang="en-US" altLang="ja-JP"/>
          </a:p>
        </p:txBody>
      </p:sp>
      <p:sp>
        <p:nvSpPr>
          <p:cNvPr id="1044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105913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BA7CDD9-85C4-4447-A8FD-3D04F99C72B6}" type="slidenum">
              <a:rPr lang="en-US" altLang="ja-JP"/>
              <a:pPr/>
              <a:t>91</a:t>
            </a:fld>
            <a:endParaRPr lang="en-US" altLang="ja-JP"/>
          </a:p>
        </p:txBody>
      </p:sp>
      <p:sp>
        <p:nvSpPr>
          <p:cNvPr id="1054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113753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51F730-F81A-49E8-9558-EA54468B02E6}" type="slidenum">
              <a:rPr lang="en-US" altLang="ja-JP"/>
              <a:pPr/>
              <a:t>31</a:t>
            </a:fld>
            <a:endParaRPr lang="en-US" altLang="ja-JP"/>
          </a:p>
        </p:txBody>
      </p:sp>
      <p:sp>
        <p:nvSpPr>
          <p:cNvPr id="665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546845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126AC9-4F3F-4CA2-AAD8-7F9CE462F340}" type="slidenum">
              <a:rPr lang="en-US" altLang="ja-JP"/>
              <a:pPr/>
              <a:t>92</a:t>
            </a:fld>
            <a:endParaRPr lang="en-US" altLang="ja-JP"/>
          </a:p>
        </p:txBody>
      </p:sp>
      <p:sp>
        <p:nvSpPr>
          <p:cNvPr id="1064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039626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2FE3050-0FC8-4470-8D29-AB0F83FBF91B}" type="slidenum">
              <a:rPr lang="en-US" altLang="ja-JP"/>
              <a:pPr/>
              <a:t>93</a:t>
            </a:fld>
            <a:endParaRPr lang="en-US" altLang="ja-JP"/>
          </a:p>
        </p:txBody>
      </p:sp>
      <p:sp>
        <p:nvSpPr>
          <p:cNvPr id="1075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727898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525FF9-C252-4242-A557-DE8AC275B358}" type="slidenum">
              <a:rPr lang="en-US" altLang="ja-JP"/>
              <a:pPr/>
              <a:t>94</a:t>
            </a:fld>
            <a:endParaRPr lang="en-US" altLang="ja-JP"/>
          </a:p>
        </p:txBody>
      </p:sp>
      <p:sp>
        <p:nvSpPr>
          <p:cNvPr id="1085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113937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0580F8C-31E1-4E10-806C-A329EE0BF496}" type="slidenum">
              <a:rPr lang="en-US" altLang="ja-JP"/>
              <a:pPr/>
              <a:t>95</a:t>
            </a:fld>
            <a:endParaRPr lang="en-US" altLang="ja-JP"/>
          </a:p>
        </p:txBody>
      </p:sp>
      <p:sp>
        <p:nvSpPr>
          <p:cNvPr id="1095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1723269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013690-F933-47C1-BF08-16AA676D0230}" type="slidenum">
              <a:rPr lang="en-US" altLang="ja-JP"/>
              <a:pPr/>
              <a:t>96</a:t>
            </a:fld>
            <a:endParaRPr lang="en-US" altLang="ja-JP"/>
          </a:p>
        </p:txBody>
      </p:sp>
      <p:sp>
        <p:nvSpPr>
          <p:cNvPr id="1105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extLst>
      <p:ext uri="{BB962C8B-B14F-4D97-AF65-F5344CB8AC3E}">
        <p14:creationId xmlns:p14="http://schemas.microsoft.com/office/powerpoint/2010/main" val="2374729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1B2E51-DE98-4123-962F-DC521EED8F38}" type="slidenum">
              <a:rPr lang="en-US" altLang="ja-JP"/>
              <a:pPr/>
              <a:t>97</a:t>
            </a:fld>
            <a:endParaRPr lang="en-US" altLang="ja-JP"/>
          </a:p>
        </p:txBody>
      </p:sp>
      <p:sp>
        <p:nvSpPr>
          <p:cNvPr id="1116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307464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769162B-D798-4D12-A5E2-FB9065FFFE80}" type="slidenum">
              <a:rPr lang="en-US" altLang="ja-JP"/>
              <a:pPr/>
              <a:t>98</a:t>
            </a:fld>
            <a:endParaRPr lang="en-US" altLang="ja-JP"/>
          </a:p>
        </p:txBody>
      </p:sp>
      <p:sp>
        <p:nvSpPr>
          <p:cNvPr id="1126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956258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4C03DF-F047-49C3-88C6-2802DF460E3D}" type="slidenum">
              <a:rPr lang="en-US" altLang="ja-JP"/>
              <a:pPr/>
              <a:t>99</a:t>
            </a:fld>
            <a:endParaRPr lang="en-US" altLang="ja-JP"/>
          </a:p>
        </p:txBody>
      </p:sp>
      <p:sp>
        <p:nvSpPr>
          <p:cNvPr id="1136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790000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FFE103-461C-4CB2-98F2-AF6C27E3D8CF}" type="slidenum">
              <a:rPr lang="en-US" altLang="ja-JP"/>
              <a:pPr/>
              <a:t>100</a:t>
            </a:fld>
            <a:endParaRPr lang="en-US" altLang="ja-JP"/>
          </a:p>
        </p:txBody>
      </p:sp>
      <p:sp>
        <p:nvSpPr>
          <p:cNvPr id="1146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17044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8C2631-0343-4945-BB94-FB8AF7F6B017}" type="slidenum">
              <a:rPr lang="en-US" altLang="ja-JP"/>
              <a:pPr/>
              <a:t>32</a:t>
            </a:fld>
            <a:endParaRPr lang="en-US" altLang="ja-JP"/>
          </a:p>
        </p:txBody>
      </p:sp>
      <p:sp>
        <p:nvSpPr>
          <p:cNvPr id="675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297928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8A56C1-7415-4731-8F3B-B3B98C727222}" type="slidenum">
              <a:rPr lang="en-US" altLang="ja-JP"/>
              <a:pPr/>
              <a:t>33</a:t>
            </a:fld>
            <a:endParaRPr lang="en-US" altLang="ja-JP"/>
          </a:p>
        </p:txBody>
      </p:sp>
      <p:sp>
        <p:nvSpPr>
          <p:cNvPr id="624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53037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0EEC7F-C6B9-45A0-B4CB-1DD440021991}" type="slidenum">
              <a:rPr lang="en-US" altLang="ja-JP"/>
              <a:pPr/>
              <a:t>34</a:t>
            </a:fld>
            <a:endParaRPr lang="en-US" altLang="ja-JP"/>
          </a:p>
        </p:txBody>
      </p:sp>
      <p:sp>
        <p:nvSpPr>
          <p:cNvPr id="686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97369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7CBD1C-D1D1-4C5B-9576-F2B4244E1393}" type="slidenum">
              <a:rPr lang="en-US" altLang="ja-JP"/>
              <a:pPr/>
              <a:t>35</a:t>
            </a:fld>
            <a:endParaRPr lang="en-US" altLang="ja-JP"/>
          </a:p>
        </p:txBody>
      </p:sp>
      <p:sp>
        <p:nvSpPr>
          <p:cNvPr id="645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55792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71B024-25AA-42F2-B6BB-7DFB6BD3F953}" type="slidenum">
              <a:rPr lang="en-US" altLang="ja-JP"/>
              <a:pPr/>
              <a:t>36</a:t>
            </a:fld>
            <a:endParaRPr lang="en-US" altLang="ja-JP"/>
          </a:p>
        </p:txBody>
      </p:sp>
      <p:sp>
        <p:nvSpPr>
          <p:cNvPr id="655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extLst>
      <p:ext uri="{BB962C8B-B14F-4D97-AF65-F5344CB8AC3E}">
        <p14:creationId xmlns:p14="http://schemas.microsoft.com/office/powerpoint/2010/main" val="31359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40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5/18/21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5/18/21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5/18/21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5/18/21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 Id="rId9"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1.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4.emf"/><Relationship Id="rId4" Type="http://schemas.openxmlformats.org/officeDocument/2006/relationships/oleObject" Target="../embeddings/oleObject7.bin"/><Relationship Id="rId9" Type="http://schemas.openxmlformats.org/officeDocument/2006/relationships/image" Target="../media/image26.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28.emf"/><Relationship Id="rId12"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oleObject" Target="../embeddings/oleObject14.bin"/><Relationship Id="rId5" Type="http://schemas.openxmlformats.org/officeDocument/2006/relationships/image" Target="../media/image27.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9.emf"/><Relationship Id="rId14" Type="http://schemas.openxmlformats.org/officeDocument/2006/relationships/image" Target="../media/image31.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67.png"/><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4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4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emf"/><Relationship Id="rId4" Type="http://schemas.openxmlformats.org/officeDocument/2006/relationships/image" Target="../media/image59.emf"/></Relationships>
</file>

<file path=ppt/slides/_rels/slide48.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95.png"/><Relationship Id="rId2"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64.emf"/><Relationship Id="rId4" Type="http://schemas.openxmlformats.org/officeDocument/2006/relationships/image" Target="../media/image63.emf"/></Relationships>
</file>

<file path=ppt/slides/_rels/slide4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8.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67.emf"/><Relationship Id="rId4" Type="http://schemas.openxmlformats.org/officeDocument/2006/relationships/oleObject" Target="../embeddings/oleObject17.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5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 Id="rId4" Type="http://schemas.openxmlformats.org/officeDocument/2006/relationships/image" Target="../media/image73.emf"/></Relationships>
</file>

<file path=ppt/slides/_rels/slide5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74.emf"/><Relationship Id="rId1" Type="http://schemas.openxmlformats.org/officeDocument/2006/relationships/slideLayout" Target="../slideLayouts/slideLayout2.xml"/><Relationship Id="rId5" Type="http://schemas.openxmlformats.org/officeDocument/2006/relationships/image" Target="../media/image76.emf"/><Relationship Id="rId4" Type="http://schemas.openxmlformats.org/officeDocument/2006/relationships/image" Target="../media/image75.emf"/></Relationships>
</file>

<file path=ppt/slides/_rels/slide5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2.xml"/><Relationship Id="rId5" Type="http://schemas.openxmlformats.org/officeDocument/2006/relationships/image" Target="../media/image81.emf"/><Relationship Id="rId4" Type="http://schemas.openxmlformats.org/officeDocument/2006/relationships/image" Target="../media/image80.emf"/></Relationships>
</file>

<file path=ppt/slides/_rels/slide5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81.emf"/></Relationships>
</file>

<file path=ppt/slides/_rels/slide5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 Id="rId5" Type="http://schemas.openxmlformats.org/officeDocument/2006/relationships/image" Target="../media/image94.emf"/><Relationship Id="rId4" Type="http://schemas.openxmlformats.org/officeDocument/2006/relationships/image" Target="../media/image93.emf"/></Relationships>
</file>

<file path=ppt/slides/_rels/slide6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2.xml"/><Relationship Id="rId5" Type="http://schemas.openxmlformats.org/officeDocument/2006/relationships/image" Target="../media/image98.emf"/><Relationship Id="rId4" Type="http://schemas.openxmlformats.org/officeDocument/2006/relationships/image" Target="../media/image97.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2.xml"/><Relationship Id="rId7" Type="http://schemas.openxmlformats.org/officeDocument/2006/relationships/image" Target="../media/image100.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99.emf"/><Relationship Id="rId4" Type="http://schemas.openxmlformats.org/officeDocument/2006/relationships/oleObject" Target="../embeddings/oleObject19.bin"/><Relationship Id="rId9" Type="http://schemas.openxmlformats.org/officeDocument/2006/relationships/image" Target="../media/image101.e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06.emf"/><Relationship Id="rId3" Type="http://schemas.openxmlformats.org/officeDocument/2006/relationships/notesSlide" Target="../notesSlides/notesSlide23.xml"/><Relationship Id="rId7" Type="http://schemas.openxmlformats.org/officeDocument/2006/relationships/image" Target="../media/image103.e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105.emf"/><Relationship Id="rId5" Type="http://schemas.openxmlformats.org/officeDocument/2006/relationships/image" Target="../media/image102.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04.emf"/><Relationship Id="rId14" Type="http://schemas.openxmlformats.org/officeDocument/2006/relationships/image" Target="../media/image10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8.emf"/><Relationship Id="rId4" Type="http://schemas.openxmlformats.org/officeDocument/2006/relationships/oleObject" Target="../embeddings/oleObject27.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26.xml"/><Relationship Id="rId7" Type="http://schemas.openxmlformats.org/officeDocument/2006/relationships/image" Target="../media/image11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109.emf"/><Relationship Id="rId4" Type="http://schemas.openxmlformats.org/officeDocument/2006/relationships/oleObject" Target="../embeddings/oleObject28.bin"/><Relationship Id="rId9" Type="http://schemas.openxmlformats.org/officeDocument/2006/relationships/image" Target="../media/image111.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1.emf"/><Relationship Id="rId7" Type="http://schemas.openxmlformats.org/officeDocument/2006/relationships/image" Target="../media/image1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86.emf"/><Relationship Id="rId4" Type="http://schemas.openxmlformats.org/officeDocument/2006/relationships/image" Target="../media/image85.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slides/_rels/slide73.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18.emf"/><Relationship Id="rId4" Type="http://schemas.openxmlformats.org/officeDocument/2006/relationships/image" Target="../media/image117.emf"/></Relationships>
</file>

<file path=ppt/slides/_rels/slide7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30.xml"/><Relationship Id="rId7" Type="http://schemas.openxmlformats.org/officeDocument/2006/relationships/image" Target="../media/image12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122.emf"/><Relationship Id="rId5" Type="http://schemas.openxmlformats.org/officeDocument/2006/relationships/image" Target="../media/image119.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121.e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31.xml"/><Relationship Id="rId7"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image" Target="../media/image123.emf"/><Relationship Id="rId4" Type="http://schemas.openxmlformats.org/officeDocument/2006/relationships/oleObject" Target="../embeddings/oleObject35.bin"/><Relationship Id="rId9" Type="http://schemas.openxmlformats.org/officeDocument/2006/relationships/image" Target="../media/image125.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6.png"/><Relationship Id="rId4" Type="http://schemas.openxmlformats.org/officeDocument/2006/relationships/image" Target="../media/image145.png"/></Relationships>
</file>

<file path=ppt/slides/_rels/slide8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8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7.gif"/><Relationship Id="rId5" Type="http://schemas.openxmlformats.org/officeDocument/2006/relationships/image" Target="../media/image126.emf"/><Relationship Id="rId4" Type="http://schemas.openxmlformats.org/officeDocument/2006/relationships/oleObject" Target="../embeddings/oleObject38.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37.xml"/><Relationship Id="rId7" Type="http://schemas.openxmlformats.org/officeDocument/2006/relationships/image" Target="../media/image12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0.bin"/><Relationship Id="rId11" Type="http://schemas.openxmlformats.org/officeDocument/2006/relationships/image" Target="../media/image131.emf"/><Relationship Id="rId5" Type="http://schemas.openxmlformats.org/officeDocument/2006/relationships/image" Target="../media/image128.e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130.e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32.emf"/><Relationship Id="rId4" Type="http://schemas.openxmlformats.org/officeDocument/2006/relationships/oleObject" Target="../embeddings/oleObject43.bin"/></Relationships>
</file>

<file path=ppt/slides/_rels/slide9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33.emf"/><Relationship Id="rId4" Type="http://schemas.openxmlformats.org/officeDocument/2006/relationships/oleObject" Target="../embeddings/oleObject44.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138.emf"/><Relationship Id="rId3" Type="http://schemas.openxmlformats.org/officeDocument/2006/relationships/notesSlide" Target="../notesSlides/notesSlide42.xml"/><Relationship Id="rId7" Type="http://schemas.openxmlformats.org/officeDocument/2006/relationships/image" Target="../media/image135.emf"/><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6.bin"/><Relationship Id="rId11" Type="http://schemas.openxmlformats.org/officeDocument/2006/relationships/image" Target="../media/image137.emf"/><Relationship Id="rId5" Type="http://schemas.openxmlformats.org/officeDocument/2006/relationships/image" Target="../media/image134.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136.emf"/></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43.xml"/><Relationship Id="rId7" Type="http://schemas.openxmlformats.org/officeDocument/2006/relationships/image" Target="../media/image140.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1.bin"/><Relationship Id="rId5" Type="http://schemas.openxmlformats.org/officeDocument/2006/relationships/image" Target="../media/image139.emf"/><Relationship Id="rId4" Type="http://schemas.openxmlformats.org/officeDocument/2006/relationships/oleObject" Target="../embeddings/oleObject50.bin"/><Relationship Id="rId9" Type="http://schemas.openxmlformats.org/officeDocument/2006/relationships/image" Target="../media/image141.emf"/></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146.emf"/><Relationship Id="rId3" Type="http://schemas.openxmlformats.org/officeDocument/2006/relationships/notesSlide" Target="../notesSlides/notesSlide44.xml"/><Relationship Id="rId7" Type="http://schemas.openxmlformats.org/officeDocument/2006/relationships/image" Target="../media/image143.emf"/><Relationship Id="rId12"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4.bin"/><Relationship Id="rId11" Type="http://schemas.openxmlformats.org/officeDocument/2006/relationships/image" Target="../media/image145.emf"/><Relationship Id="rId5" Type="http://schemas.openxmlformats.org/officeDocument/2006/relationships/image" Target="../media/image142.emf"/><Relationship Id="rId15" Type="http://schemas.openxmlformats.org/officeDocument/2006/relationships/image" Target="../media/image147.e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144.emf"/><Relationship Id="rId14" Type="http://schemas.openxmlformats.org/officeDocument/2006/relationships/oleObject" Target="../embeddings/oleObject58.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150.emf"/><Relationship Id="rId3" Type="http://schemas.openxmlformats.org/officeDocument/2006/relationships/notesSlide" Target="../notesSlides/notesSlide45.xml"/><Relationship Id="rId7" Type="http://schemas.openxmlformats.org/officeDocument/2006/relationships/image" Target="../media/image147.emf"/><Relationship Id="rId12"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0.bin"/><Relationship Id="rId11" Type="http://schemas.openxmlformats.org/officeDocument/2006/relationships/image" Target="../media/image149.emf"/><Relationship Id="rId5" Type="http://schemas.openxmlformats.org/officeDocument/2006/relationships/image" Target="../media/image146.emf"/><Relationship Id="rId15" Type="http://schemas.openxmlformats.org/officeDocument/2006/relationships/image" Target="../media/image151.e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148.emf"/><Relationship Id="rId14" Type="http://schemas.openxmlformats.org/officeDocument/2006/relationships/oleObject" Target="../embeddings/oleObject64.bin"/></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151.emf"/><Relationship Id="rId3" Type="http://schemas.openxmlformats.org/officeDocument/2006/relationships/notesSlide" Target="../notesSlides/notesSlide46.xml"/><Relationship Id="rId7" Type="http://schemas.openxmlformats.org/officeDocument/2006/relationships/image" Target="../media/image153.emf"/><Relationship Id="rId12"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66.bin"/><Relationship Id="rId11" Type="http://schemas.openxmlformats.org/officeDocument/2006/relationships/image" Target="../media/image155.emf"/><Relationship Id="rId5" Type="http://schemas.openxmlformats.org/officeDocument/2006/relationships/image" Target="../media/image152.e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154.e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56.emf"/><Relationship Id="rId4" Type="http://schemas.openxmlformats.org/officeDocument/2006/relationships/oleObject" Target="../embeddings/oleObject6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34970"/>
            <a:ext cx="8123669" cy="1015663"/>
          </a:xfrm>
          <a:prstGeom prst="rect">
            <a:avLst/>
          </a:prstGeom>
          <a:noFill/>
        </p:spPr>
        <p:txBody>
          <a:bodyPr wrap="square">
            <a:spAutoFit/>
          </a:bodyPr>
          <a:lstStyle/>
          <a:p>
            <a:pPr fontAlgn="auto">
              <a:spcBef>
                <a:spcPts val="0"/>
              </a:spcBef>
              <a:spcAft>
                <a:spcPts val="0"/>
              </a:spcAft>
              <a:defRPr/>
            </a:pPr>
            <a:r>
              <a:rPr kumimoji="0" lang="en-US" altLang="ja-JP" sz="2400" dirty="0">
                <a:solidFill>
                  <a:srgbClr val="002060"/>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Masao KURIKI</a:t>
            </a:r>
          </a:p>
          <a:p>
            <a:pPr fontAlgn="auto">
              <a:spcBef>
                <a:spcPts val="0"/>
              </a:spcBef>
              <a:spcAft>
                <a:spcPts val="0"/>
              </a:spcAft>
              <a:defRPr/>
            </a:pPr>
            <a:r>
              <a:rPr lang="en-US" altLang="ja-JP" dirty="0">
                <a:solidFill>
                  <a:srgbClr val="002060"/>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Graduate School of Advanced Sciences of Matter,</a:t>
            </a:r>
          </a:p>
          <a:p>
            <a:pPr fontAlgn="auto">
              <a:spcBef>
                <a:spcPts val="0"/>
              </a:spcBef>
              <a:spcAft>
                <a:spcPts val="0"/>
              </a:spcAft>
              <a:defRPr/>
            </a:pPr>
            <a:r>
              <a:rPr kumimoji="0" lang="en-US" altLang="ja-JP" dirty="0">
                <a:solidFill>
                  <a:srgbClr val="002060"/>
                </a:solidFill>
                <a:latin typeface="Rounded Mgen+ 1c medium" panose="020B0502020203020207" pitchFamily="34" charset="-128"/>
                <a:ea typeface="Rounded Mgen+ 1c medium" panose="020B0502020203020207" pitchFamily="34" charset="-128"/>
                <a:cs typeface="Rounded Mgen+ 1c medium" panose="020B0502020203020207" pitchFamily="34" charset="-128"/>
              </a:rPr>
              <a:t>Hiroshima University</a:t>
            </a:r>
          </a:p>
        </p:txBody>
      </p:sp>
      <p:sp>
        <p:nvSpPr>
          <p:cNvPr id="5" name="TextBox 1"/>
          <p:cNvSpPr txBox="1">
            <a:spLocks noChangeArrowheads="1"/>
          </p:cNvSpPr>
          <p:nvPr/>
        </p:nvSpPr>
        <p:spPr bwMode="auto">
          <a:xfrm>
            <a:off x="539552" y="548680"/>
            <a:ext cx="7776864" cy="1938992"/>
          </a:xfrm>
          <a:prstGeom prst="rect">
            <a:avLst/>
          </a:prstGeom>
          <a:noFill/>
          <a:ln w="9525">
            <a:noFill/>
            <a:miter lim="800000"/>
            <a:headEnd/>
            <a:tailEnd/>
          </a:ln>
        </p:spPr>
        <p:txBody>
          <a:bodyPr wrap="square">
            <a:spAutoFit/>
          </a:bodyPr>
          <a:lstStyle/>
          <a:p>
            <a:r>
              <a:rPr lang="ja-JP" altLang="en-US" dirty="0">
                <a:latin typeface="Rounded Mgen+ 2p heavy" panose="020B0802020203020207" pitchFamily="50" charset="-128"/>
                <a:ea typeface="Rounded Mgen+ 2p heavy" panose="020B0802020203020207" pitchFamily="50" charset="-128"/>
                <a:cs typeface="Rounded Mgen+ 2p heavy" panose="020B0802020203020207" pitchFamily="50" charset="-128"/>
              </a:rPr>
              <a:t>大阪市立大学</a:t>
            </a:r>
            <a:endParaRPr lang="en-US" altLang="ja-JP" dirty="0">
              <a:latin typeface="Rounded Mgen+ 2p heavy" panose="020B0802020203020207" pitchFamily="50" charset="-128"/>
              <a:ea typeface="Rounded Mgen+ 2p heavy" panose="020B0802020203020207" pitchFamily="50" charset="-128"/>
              <a:cs typeface="Rounded Mgen+ 2p heavy" panose="020B0802020203020207" pitchFamily="50" charset="-128"/>
            </a:endParaRPr>
          </a:p>
          <a:p>
            <a:r>
              <a:rPr lang="zh-TW" altLang="en-US" dirty="0">
                <a:latin typeface="Rounded Mgen+ 2p heavy" panose="020B0802020203020207" pitchFamily="50" charset="-128"/>
                <a:ea typeface="Rounded Mgen+ 2p heavy" panose="020B0802020203020207" pitchFamily="50" charset="-128"/>
                <a:cs typeface="Rounded Mgen+ 2p heavy" panose="020B0802020203020207" pitchFamily="50" charset="-128"/>
              </a:rPr>
              <a:t>粒子物理学特別講義</a:t>
            </a:r>
            <a:r>
              <a:rPr lang="en-US" altLang="zh-TW" dirty="0">
                <a:latin typeface="Rounded Mgen+ 2p heavy" panose="020B0802020203020207" pitchFamily="50" charset="-128"/>
                <a:ea typeface="Rounded Mgen+ 2p heavy" panose="020B0802020203020207" pitchFamily="50" charset="-128"/>
                <a:cs typeface="Rounded Mgen+ 2p heavy" panose="020B0802020203020207" pitchFamily="50" charset="-128"/>
              </a:rPr>
              <a:t>Ⅱ</a:t>
            </a:r>
          </a:p>
          <a:p>
            <a:r>
              <a:rPr lang="ja-JP" altLang="en-US" sz="2800" dirty="0">
                <a:solidFill>
                  <a:srgbClr val="F5009D"/>
                </a:solidFill>
                <a:latin typeface="Rounded Mgen+ 2p heavy" panose="020B0802020203020207" pitchFamily="50" charset="-128"/>
                <a:ea typeface="Rounded Mgen+ 2p heavy" panose="020B0802020203020207" pitchFamily="50" charset="-128"/>
                <a:cs typeface="Rounded Mgen+ 2p heavy" panose="020B0802020203020207" pitchFamily="50" charset="-128"/>
              </a:rPr>
              <a:t>加速器設計の原理と構成要素</a:t>
            </a:r>
            <a:endParaRPr lang="en-US" altLang="ja-JP" sz="2800" dirty="0">
              <a:solidFill>
                <a:srgbClr val="F5009D"/>
              </a:solidFill>
              <a:latin typeface="Rounded Mgen+ 2p heavy" panose="020B0802020203020207" pitchFamily="50" charset="-128"/>
              <a:ea typeface="Rounded Mgen+ 2p heavy" panose="020B0802020203020207" pitchFamily="50" charset="-128"/>
              <a:cs typeface="Rounded Mgen+ 2p heavy" panose="020B0802020203020207" pitchFamily="50" charset="-128"/>
            </a:endParaRPr>
          </a:p>
          <a:p>
            <a:endParaRPr lang="en-US" altLang="ja-JP" sz="2800" dirty="0">
              <a:solidFill>
                <a:srgbClr val="F5009D"/>
              </a:solidFill>
              <a:latin typeface="Rounded Mgen+ 2p heavy" panose="020B0802020203020207" pitchFamily="50" charset="-128"/>
              <a:ea typeface="Rounded Mgen+ 2p heavy" panose="020B0802020203020207" pitchFamily="50" charset="-128"/>
              <a:cs typeface="Rounded Mgen+ 2p heavy" panose="020B0802020203020207" pitchFamily="50" charset="-128"/>
            </a:endParaRPr>
          </a:p>
          <a:p>
            <a:r>
              <a:rPr lang="en-US" altLang="ja-JP" sz="2800" dirty="0">
                <a:solidFill>
                  <a:srgbClr val="F5009D"/>
                </a:solidFill>
                <a:latin typeface="Rounded Mgen+ 2p heavy" panose="020B0802020203020207" pitchFamily="50" charset="-128"/>
                <a:ea typeface="Rounded Mgen+ 2p heavy" panose="020B0802020203020207" pitchFamily="50" charset="-128"/>
                <a:cs typeface="Rounded Mgen+ 2p heavy" panose="020B0802020203020207" pitchFamily="50" charset="-128"/>
              </a:rPr>
              <a:t>2. Beam Dynamics</a:t>
            </a:r>
          </a:p>
        </p:txBody>
      </p:sp>
      <p:sp>
        <p:nvSpPr>
          <p:cNvPr id="7" name="TextBox 6">
            <a:hlinkClick r:id="rId2"/>
          </p:cNvPr>
          <p:cNvSpPr txBox="1"/>
          <p:nvPr/>
        </p:nvSpPr>
        <p:spPr>
          <a:xfrm>
            <a:off x="539552" y="6597932"/>
            <a:ext cx="8604448" cy="215444"/>
          </a:xfrm>
          <a:prstGeom prst="rect">
            <a:avLst/>
          </a:prstGeom>
          <a:noFill/>
        </p:spPr>
        <p:txBody>
          <a:bodyPr wrap="square" rtlCol="0">
            <a:spAutoFit/>
          </a:bodyPr>
          <a:lstStyle/>
          <a:p>
            <a:r>
              <a:rPr lang="en-US" altLang="ko-KR" sz="800" dirty="0">
                <a:solidFill>
                  <a:schemeClr val="bg1"/>
                </a:solidFill>
                <a:latin typeface="Arial" pitchFamily="34" charset="0"/>
                <a:cs typeface="Arial" pitchFamily="34" charset="0"/>
              </a:rPr>
              <a:t>ALLPPT.com _ Free PowerPoint Templates, Diagrams and Charts</a:t>
            </a:r>
            <a:endParaRPr lang="ko-KR" altLang="en-US" sz="800" dirty="0">
              <a:solidFill>
                <a:schemeClr val="bg1"/>
              </a:solidFill>
              <a:latin typeface="Arial" pitchFamily="34" charset="0"/>
              <a:cs typeface="Arial" pitchFamily="34" charset="0"/>
            </a:endParaRPr>
          </a:p>
        </p:txBody>
      </p:sp>
      <p:grpSp>
        <p:nvGrpSpPr>
          <p:cNvPr id="17" name="Group 16"/>
          <p:cNvGrpSpPr/>
          <p:nvPr/>
        </p:nvGrpSpPr>
        <p:grpSpPr>
          <a:xfrm>
            <a:off x="631438" y="6153909"/>
            <a:ext cx="1110013" cy="272795"/>
            <a:chOff x="3275856" y="1242391"/>
            <a:chExt cx="1656184" cy="407020"/>
          </a:xfrm>
        </p:grpSpPr>
        <p:sp>
          <p:nvSpPr>
            <p:cNvPr id="18" name="Rounded Rectangle 17"/>
            <p:cNvSpPr/>
            <p:nvPr/>
          </p:nvSpPr>
          <p:spPr>
            <a:xfrm>
              <a:off x="3275856" y="1242391"/>
              <a:ext cx="1656184" cy="407020"/>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Picture 2" descr="E:\002-KIMS BUSINESS\007-01-ALLPPT.com\011-ALLPPT-LOGO\allppt-logo-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009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電磁場中での粒子の運動</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DF482B5-133B-674B-B7BB-9ECDBA44E013}"/>
                  </a:ext>
                </a:extLst>
              </p:cNvPr>
              <p:cNvSpPr txBox="1"/>
              <p:nvPr/>
            </p:nvSpPr>
            <p:spPr>
              <a:xfrm>
                <a:off x="683568" y="1556792"/>
                <a:ext cx="7488832" cy="5513048"/>
              </a:xfrm>
              <a:prstGeom prst="rect">
                <a:avLst/>
              </a:prstGeom>
              <a:noFill/>
            </p:spPr>
            <p:txBody>
              <a:bodyPr wrap="square" rtlCol="0">
                <a:spAutoFit/>
              </a:bodyPr>
              <a:lstStyle/>
              <a:p>
                <a:pPr>
                  <a:spcBef>
                    <a:spcPts val="1200"/>
                  </a:spcBef>
                  <a:spcAft>
                    <a:spcPts val="1200"/>
                  </a:spcAft>
                </a:pPr>
                <a:r>
                  <a:rPr kumimoji="1" lang="ja-JP" altLang="en-US" sz="2400">
                    <a:latin typeface="Cambria Math" panose="02040503050406030204" pitchFamily="18" charset="0"/>
                    <a:ea typeface="Rounded Mgen+ 1c heavy" panose="020B0502020203020207" pitchFamily="34" charset="-128"/>
                    <a:cs typeface="Rounded Mgen+ 1c heavy" panose="020B0502020203020207" pitchFamily="34" charset="-128"/>
                  </a:rPr>
                  <a:t>電磁場中では粒子はローレンツ力を受ける</a:t>
                </a:r>
                <a:endParaRPr kumimoji="1" lang="en-US" altLang="ja-JP" sz="2400" dirty="0">
                  <a:latin typeface="Cambria Math" panose="02040503050406030204" pitchFamily="18" charset="0"/>
                  <a:ea typeface="Rounded Mgen+ 1c heavy" panose="020B0502020203020207" pitchFamily="34" charset="-128"/>
                  <a:cs typeface="Rounded Mgen+ 1c heavy" panose="020B0502020203020207" pitchFamily="34" charset="-128"/>
                </a:endParaRPr>
              </a:p>
              <a:p>
                <a:pPr algn="ctr">
                  <a:spcBef>
                    <a:spcPts val="1200"/>
                  </a:spcBef>
                  <a:spcAft>
                    <a:spcPts val="1200"/>
                  </a:spcAft>
                </a:pPr>
                <a14:m>
                  <m:oMathPara xmlns:m="http://schemas.openxmlformats.org/officeDocument/2006/math">
                    <m:oMathParaPr>
                      <m:jc m:val="centerGroup"/>
                    </m:oMathParaPr>
                    <m:oMath xmlns:m="http://schemas.openxmlformats.org/officeDocument/2006/math">
                      <m:acc>
                        <m:accPr>
                          <m:chr m:val="⃗"/>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𝐹</m:t>
                          </m:r>
                        </m:e>
                      </m:acc>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𝑞</m:t>
                      </m:r>
                      <m:acc>
                        <m:accPr>
                          <m:chr m:val="⃗"/>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acc>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𝑞𝑐</m:t>
                      </m:r>
                      <m:acc>
                        <m:accPr>
                          <m:chr m:val="⃗"/>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acc>
                        <m:accPr>
                          <m:chr m:val="⃗"/>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𝐵</m:t>
                          </m:r>
                        </m:e>
                      </m:acc>
                    </m:oMath>
                  </m:oMathPara>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spcBef>
                    <a:spcPts val="1200"/>
                  </a:spcBef>
                  <a:spcAft>
                    <a:spcPts val="1200"/>
                  </a:spcAft>
                </a:pPr>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運動量変化は力積なので、</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lgn="ctr">
                  <a:spcBef>
                    <a:spcPts val="1200"/>
                  </a:spcBef>
                  <a:spcAft>
                    <a:spcPts val="1200"/>
                  </a:spcAft>
                </a:pPr>
                <a14:m>
                  <m:oMath xmlns:m="http://schemas.openxmlformats.org/officeDocument/2006/math">
                    <m:f>
                      <m:f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m:t>
                        </m:r>
                        <m:acc>
                          <m:accPr>
                            <m:chr m:val="⃗"/>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acc>
                      </m:num>
                      <m:den>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𝑑𝑡</m:t>
                        </m:r>
                      </m:den>
                    </m:f>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f>
                      <m:f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m:t>
                        </m:r>
                      </m:num>
                      <m:den>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𝑑𝑡</m:t>
                        </m:r>
                      </m:den>
                    </m:f>
                    <m:d>
                      <m:d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𝑚𝑐</m:t>
                        </m:r>
                      </m:e>
                    </m:d>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oMath>
                </a14:m>
                <a:r>
                  <a:rPr kumimoji="1" lang="en-US" altLang="ja-JP" sz="2400" dirty="0">
                    <a:solidFill>
                      <a:srgbClr val="00B0F0"/>
                    </a:solidFill>
                    <a:ea typeface="Rounded Mgen+ 1c heavy" panose="020B0502020203020207" pitchFamily="34" charset="-128"/>
                    <a:cs typeface="Rounded Mgen+ 1c heavy" panose="020B0502020203020207" pitchFamily="34" charset="-128"/>
                  </a:rPr>
                  <a:t> </a:t>
                </a:r>
                <a14:m>
                  <m:oMath xmlns:m="http://schemas.openxmlformats.org/officeDocument/2006/math">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𝑞</m:t>
                    </m:r>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acc>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𝑞𝑐</m:t>
                    </m:r>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acc>
                      <m:accPr>
                        <m:chr m:val="⃗"/>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𝐵</m:t>
                        </m:r>
                      </m:e>
                    </m:acc>
                  </m:oMath>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spcBef>
                    <a:spcPts val="1200"/>
                  </a:spcBef>
                  <a:spcAft>
                    <a:spcPts val="1200"/>
                  </a:spcAft>
                </a:pPr>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微分公式を用いて</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spcBef>
                    <a:spcPts val="1200"/>
                  </a:spcBef>
                  <a:spcAft>
                    <a:spcPts val="1200"/>
                  </a:spcAft>
                </a:pPr>
                <a14:m>
                  <m:oMath xmlns:m="http://schemas.openxmlformats.org/officeDocument/2006/math">
                    <m:f>
                      <m:f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m:t>
                        </m:r>
                      </m:num>
                      <m:den>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𝑑𝑡</m:t>
                        </m:r>
                      </m:den>
                    </m:f>
                    <m:d>
                      <m:d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acc>
                          <m:accPr>
                            <m:chr m:val="⃗"/>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𝑚𝑐</m:t>
                        </m:r>
                      </m:e>
                    </m:d>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𝑚𝑐</m:t>
                    </m:r>
                    <m:d>
                      <m:d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f>
                          <m:fPr>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fPr>
                          <m:num>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num>
                          <m:den>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𝑑𝑡</m:t>
                            </m:r>
                          </m:den>
                        </m:f>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f>
                          <m:f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fPr>
                          <m:num>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m:t>
                            </m:r>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num>
                          <m:den>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𝑑𝑡</m:t>
                            </m:r>
                          </m:den>
                        </m:f>
                      </m:e>
                    </m:d>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oMath>
                </a14:m>
                <a:r>
                  <a:rPr kumimoji="1" lang="en-US" altLang="ja-JP" sz="2400" dirty="0">
                    <a:solidFill>
                      <a:srgbClr val="00B0F0"/>
                    </a:solidFill>
                    <a:ea typeface="Rounded Mgen+ 1c heavy" panose="020B0502020203020207" pitchFamily="34" charset="-128"/>
                    <a:cs typeface="Rounded Mgen+ 1c heavy" panose="020B0502020203020207" pitchFamily="34" charset="-128"/>
                  </a:rPr>
                  <a:t> </a:t>
                </a:r>
                <a14:m>
                  <m:oMath xmlns:m="http://schemas.openxmlformats.org/officeDocument/2006/math">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𝑚𝑐</m:t>
                    </m:r>
                    <m:d>
                      <m:d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3</m:t>
                            </m:r>
                          </m:sup>
                        </m:sSup>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f>
                          <m:f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fPr>
                          <m:num>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m:t>
                            </m:r>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num>
                          <m:den>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𝑑𝑡</m:t>
                            </m:r>
                          </m:den>
                        </m:f>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f>
                          <m:f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fPr>
                          <m:num>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m:t>
                            </m:r>
                            <m:acc>
                              <m:accPr>
                                <m:chr m:val="⃗"/>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num>
                          <m:den>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𝑑𝑡</m:t>
                            </m:r>
                          </m:den>
                        </m:f>
                      </m:e>
                    </m:d>
                  </m:oMath>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spcBef>
                    <a:spcPts val="1200"/>
                  </a:spcBef>
                  <a:spcAft>
                    <a:spcPts val="1200"/>
                  </a:spcAft>
                </a:pP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ja-JP" altLang="en-US" sz="2400" b="1">
                  <a:latin typeface="Rounded Mgen+ 1c heavy" panose="020B0502020203020207" pitchFamily="34" charset="-128"/>
                  <a:ea typeface="Rounded Mgen+ 1c heavy" panose="020B0502020203020207" pitchFamily="34" charset="-128"/>
                  <a:cs typeface="Rounded Mgen+ 1c heavy" panose="020B0502020203020207" pitchFamily="34" charset="-128"/>
                </a:endParaRPr>
              </a:p>
            </p:txBody>
          </p:sp>
        </mc:Choice>
        <mc:Fallback xmlns="">
          <p:sp>
            <p:nvSpPr>
              <p:cNvPr id="5" name="テキスト ボックス 4">
                <a:extLst>
                  <a:ext uri="{FF2B5EF4-FFF2-40B4-BE49-F238E27FC236}">
                    <a16:creationId xmlns:a16="http://schemas.microsoft.com/office/drawing/2014/main" id="{3DF482B5-133B-674B-B7BB-9ECDBA44E013}"/>
                  </a:ext>
                </a:extLst>
              </p:cNvPr>
              <p:cNvSpPr txBox="1">
                <a:spLocks noRot="1" noChangeAspect="1" noMove="1" noResize="1" noEditPoints="1" noAdjustHandles="1" noChangeArrowheads="1" noChangeShapeType="1" noTextEdit="1"/>
              </p:cNvSpPr>
              <p:nvPr/>
            </p:nvSpPr>
            <p:spPr>
              <a:xfrm>
                <a:off x="683568" y="1556792"/>
                <a:ext cx="7488832" cy="5513048"/>
              </a:xfrm>
              <a:prstGeom prst="rect">
                <a:avLst/>
              </a:prstGeom>
              <a:blipFill>
                <a:blip r:embed="rId2"/>
                <a:stretch>
                  <a:fillRect l="-1186" t="-92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453479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idx="12"/>
          </p:nvPr>
        </p:nvSpPr>
        <p:spPr/>
        <p:txBody>
          <a:bodyPr/>
          <a:lstStyle/>
          <a:p>
            <a:fld id="{DDB3D647-E065-4610-9211-FCD18788C3AF}" type="slidenum">
              <a:rPr lang="en-US" altLang="ja-JP"/>
              <a:pPr/>
              <a:t>100</a:t>
            </a:fld>
            <a:endParaRPr lang="en-US" altLang="ja-JP"/>
          </a:p>
        </p:txBody>
      </p:sp>
      <p:sp>
        <p:nvSpPr>
          <p:cNvPr id="58369"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まとめ</a:t>
            </a:r>
          </a:p>
        </p:txBody>
      </p:sp>
      <p:sp>
        <p:nvSpPr>
          <p:cNvPr id="58370" name="Rectangle 2"/>
          <p:cNvSpPr>
            <a:spLocks noGrp="1" noChangeArrowheads="1"/>
          </p:cNvSpPr>
          <p:nvPr>
            <p:ph type="body" idx="1"/>
          </p:nvPr>
        </p:nvSpPr>
        <p:spPr>
          <a:xfrm>
            <a:off x="692641" y="1689481"/>
            <a:ext cx="7673760" cy="3199680"/>
          </a:xfrm>
          <a:ln/>
        </p:spPr>
        <p:txBody>
          <a:bodyPr>
            <a:normAutofit fontScale="85000" lnSpcReduction="10000"/>
          </a:body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加速器中での粒子の運動は、概ね設計軌道まわりの微小なずれの線形近似で表される。</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加速、蓄積のためには、粒子を設計軌道のまわりに安定に振動させる（ベータトロン振動、シンクロトロン振動）条件が必要。</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電子蓄積加速器の場合、放射減衰と量子励起により電子ビームの位相空間分布が決まる。</a:t>
            </a:r>
          </a:p>
          <a:p>
            <a:pPr marL="391686"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3535838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B1BBF75B-C076-B947-BF6C-7F16C70D679A}"/>
                  </a:ext>
                </a:extLst>
              </p:cNvPr>
              <p:cNvSpPr txBox="1"/>
              <p:nvPr/>
            </p:nvSpPr>
            <p:spPr>
              <a:xfrm>
                <a:off x="827584" y="692696"/>
                <a:ext cx="7488832" cy="4458400"/>
              </a:xfrm>
              <a:prstGeom prst="rect">
                <a:avLst/>
              </a:prstGeom>
              <a:noFill/>
            </p:spPr>
            <p:txBody>
              <a:bodyPr wrap="square" rtlCol="0">
                <a:spAutoFit/>
              </a:bodyPr>
              <a:lstStyle/>
              <a:p>
                <a:pPr>
                  <a:spcBef>
                    <a:spcPts val="1200"/>
                  </a:spcBef>
                  <a:spcAft>
                    <a:spcPts val="1200"/>
                  </a:spcAft>
                </a:pPr>
                <a:r>
                  <a:rPr kumimoji="1" lang="ja-JP" altLang="en-US" sz="2400">
                    <a:latin typeface="Cambria Math" panose="02040503050406030204" pitchFamily="18" charset="0"/>
                    <a:ea typeface="Rounded Mgen+ 1c heavy" panose="020B0502020203020207" pitchFamily="34" charset="-128"/>
                    <a:cs typeface="Rounded Mgen+ 1c heavy" panose="020B0502020203020207" pitchFamily="34" charset="-128"/>
                  </a:rPr>
                  <a:t>ローレンツ力</a:t>
                </a:r>
                <a:r>
                  <a:rPr kumimoji="1" lang="en-US" altLang="ja-JP" sz="2400" b="1" i="1" dirty="0">
                    <a:latin typeface="Cambria Math" panose="02040503050406030204" pitchFamily="18" charset="0"/>
                    <a:ea typeface="Rounded Mgen+ 1c heavy" panose="020B0502020203020207" pitchFamily="34" charset="-128"/>
                    <a:cs typeface="Rounded Mgen+ 1c heavy" panose="020B0502020203020207" pitchFamily="34" charset="-128"/>
                  </a:rPr>
                  <a:t>F</a:t>
                </a:r>
                <a:r>
                  <a:rPr kumimoji="1" lang="ja-JP" altLang="en-US" sz="2400">
                    <a:latin typeface="Cambria Math" panose="02040503050406030204" pitchFamily="18" charset="0"/>
                    <a:ea typeface="Rounded Mgen+ 1c heavy" panose="020B0502020203020207" pitchFamily="34" charset="-128"/>
                    <a:cs typeface="Rounded Mgen+ 1c heavy" panose="020B0502020203020207" pitchFamily="34" charset="-128"/>
                  </a:rPr>
                  <a:t>が速度</a:t>
                </a:r>
                <a:r>
                  <a:rPr kumimoji="1" lang="en-US" altLang="ja-JP" sz="2400" b="1" i="1" dirty="0">
                    <a:latin typeface="Symbol" pitchFamily="2" charset="2"/>
                    <a:ea typeface="Rounded Mgen+ 1c heavy" panose="020B0502020203020207" pitchFamily="34" charset="-128"/>
                    <a:cs typeface="Rounded Mgen+ 1c heavy" panose="020B0502020203020207" pitchFamily="34" charset="-128"/>
                  </a:rPr>
                  <a:t>b</a:t>
                </a:r>
                <a14:m>
                  <m:oMath xmlns:m="http://schemas.openxmlformats.org/officeDocument/2006/math">
                    <m:r>
                      <a:rPr kumimoji="1" lang="ja-JP" altLang="en-US" sz="2400" dirty="0">
                        <a:latin typeface="Cambria Math" panose="02040503050406030204" pitchFamily="18" charset="0"/>
                        <a:ea typeface="Rounded Mgen+ 1c heavy" panose="020B0502020203020207" pitchFamily="34" charset="-128"/>
                        <a:cs typeface="Rounded Mgen+ 1c heavy" panose="020B0502020203020207" pitchFamily="34" charset="-128"/>
                      </a:rPr>
                      <m:t>に対して平行なとき、</m:t>
                    </m:r>
                  </m:oMath>
                </a14:m>
                <a:r>
                  <a:rPr kumimoji="1" lang="ja-JP" altLang="en-US" sz="2400" i="0">
                    <a:solidFill>
                      <a:schemeClr val="tx1"/>
                    </a:solidFill>
                    <a:latin typeface="Cambria Math" panose="02040503050406030204" pitchFamily="18" charset="0"/>
                    <a:ea typeface="Rounded Mgen+ 1c heavy" panose="020B0502020203020207" pitchFamily="34" charset="-128"/>
                    <a:cs typeface="Rounded Mgen+ 1c heavy" panose="020B0502020203020207" pitchFamily="34" charset="-128"/>
                  </a:rPr>
                  <a:t>ベクトルとスカラーの微分は可換で</a:t>
                </a:r>
                <a:endParaRPr kumimoji="1" lang="en-US" altLang="ja-JP" sz="2400" i="0" dirty="0">
                  <a:solidFill>
                    <a:schemeClr val="tx1"/>
                  </a:solidFill>
                  <a:latin typeface="Cambria Math" panose="02040503050406030204" pitchFamily="18" charset="0"/>
                  <a:ea typeface="Rounded Mgen+ 1c heavy" panose="020B0502020203020207" pitchFamily="34" charset="-128"/>
                  <a:cs typeface="Rounded Mgen+ 1c heavy" panose="020B0502020203020207" pitchFamily="34" charset="-128"/>
                </a:endParaRPr>
              </a:p>
              <a:p>
                <a:pPr>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𝐹</m:t>
                              </m:r>
                            </m:e>
                          </m:acc>
                        </m:e>
                        <m:sub>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sub>
                      </m:s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f>
                        <m:f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m:t>
                          </m:r>
                          <m:sSub>
                            <m:sSub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acc>
                                <m:accPr>
                                  <m:chr m:val="⃗"/>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acc>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sub>
                          </m:sSub>
                        </m:num>
                        <m:den>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𝑑𝑡</m:t>
                          </m:r>
                        </m:den>
                      </m:f>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𝑚𝑐</m:t>
                      </m:r>
                      <m:sSup>
                        <m:sSup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3</m:t>
                          </m:r>
                        </m:sup>
                      </m:sSup>
                      <m:f>
                        <m:f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m:t>
                          </m:r>
                          <m:sSub>
                            <m:sSub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acc>
                                <m:accPr>
                                  <m:chr m:val="⃗"/>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sub>
                          </m:sSub>
                        </m:num>
                        <m:den>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𝑑𝑡</m:t>
                          </m:r>
                        </m:den>
                      </m:f>
                    </m:oMath>
                  </m:oMathPara>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spcBef>
                    <a:spcPts val="1200"/>
                  </a:spcBef>
                  <a:spcAft>
                    <a:spcPts val="1200"/>
                  </a:spcAft>
                </a:pPr>
                <a:r>
                  <a:rPr kumimoji="1" lang="ja-JP" altLang="en-US" sz="2400">
                    <a:latin typeface="Cambria Math" panose="02040503050406030204" pitchFamily="18" charset="0"/>
                    <a:ea typeface="Rounded Mgen+ 1c heavy" panose="020B0502020203020207" pitchFamily="34" charset="-128"/>
                    <a:cs typeface="Rounded Mgen+ 1c heavy" panose="020B0502020203020207" pitchFamily="34" charset="-128"/>
                  </a:rPr>
                  <a:t>ローレンツ力</a:t>
                </a:r>
                <a:r>
                  <a:rPr kumimoji="1" lang="en-US" altLang="ja-JP" sz="2400" b="1" i="1" dirty="0">
                    <a:latin typeface="Cambria Math" panose="02040503050406030204" pitchFamily="18" charset="0"/>
                    <a:ea typeface="Rounded Mgen+ 1c heavy" panose="020B0502020203020207" pitchFamily="34" charset="-128"/>
                    <a:cs typeface="Rounded Mgen+ 1c heavy" panose="020B0502020203020207" pitchFamily="34" charset="-128"/>
                  </a:rPr>
                  <a:t>F</a:t>
                </a:r>
                <a:r>
                  <a:rPr kumimoji="1" lang="ja-JP" altLang="en-US" sz="2400">
                    <a:latin typeface="Cambria Math" panose="02040503050406030204" pitchFamily="18" charset="0"/>
                    <a:ea typeface="Rounded Mgen+ 1c heavy" panose="020B0502020203020207" pitchFamily="34" charset="-128"/>
                    <a:cs typeface="Rounded Mgen+ 1c heavy" panose="020B0502020203020207" pitchFamily="34" charset="-128"/>
                  </a:rPr>
                  <a:t>が速度</a:t>
                </a:r>
                <a:r>
                  <a:rPr kumimoji="1" lang="en-US" altLang="ja-JP" sz="2400" b="1" i="1" dirty="0">
                    <a:latin typeface="Symbol" pitchFamily="2" charset="2"/>
                    <a:ea typeface="Rounded Mgen+ 1c heavy" panose="020B0502020203020207" pitchFamily="34" charset="-128"/>
                    <a:cs typeface="Rounded Mgen+ 1c heavy" panose="020B0502020203020207" pitchFamily="34" charset="-128"/>
                  </a:rPr>
                  <a:t>b</a:t>
                </a:r>
                <a14:m>
                  <m:oMath xmlns:m="http://schemas.openxmlformats.org/officeDocument/2006/math">
                    <m:r>
                      <a:rPr kumimoji="1" lang="ja-JP" altLang="en-US" sz="2400" dirty="0">
                        <a:latin typeface="Cambria Math" panose="02040503050406030204" pitchFamily="18" charset="0"/>
                        <a:ea typeface="Rounded Mgen+ 1c heavy" panose="020B0502020203020207" pitchFamily="34" charset="-128"/>
                        <a:cs typeface="Rounded Mgen+ 1c heavy" panose="020B0502020203020207" pitchFamily="34" charset="-128"/>
                      </a:rPr>
                      <m:t>に対して</m:t>
                    </m:r>
                    <m:r>
                      <a:rPr kumimoji="1" lang="ja-JP" altLang="en-US" sz="2400" i="1" dirty="0">
                        <a:latin typeface="Cambria Math" panose="02040503050406030204" pitchFamily="18" charset="0"/>
                        <a:ea typeface="Rounded Mgen+ 1c heavy" panose="020B0502020203020207" pitchFamily="34" charset="-128"/>
                        <a:cs typeface="Rounded Mgen+ 1c heavy" panose="020B0502020203020207" pitchFamily="34" charset="-128"/>
                      </a:rPr>
                      <m:t>垂直なとき</m:t>
                    </m:r>
                    <m:r>
                      <a:rPr kumimoji="1" lang="ja-JP" altLang="en-US" sz="2400" dirty="0">
                        <a:latin typeface="Cambria Math" panose="02040503050406030204" pitchFamily="18" charset="0"/>
                        <a:ea typeface="Rounded Mgen+ 1c heavy" panose="020B0502020203020207" pitchFamily="34" charset="-128"/>
                        <a:cs typeface="Rounded Mgen+ 1c heavy" panose="020B0502020203020207" pitchFamily="34" charset="-128"/>
                      </a:rPr>
                      <m:t>、</m:t>
                    </m:r>
                  </m:oMath>
                </a14:m>
                <a:r>
                  <a:rPr kumimoji="1" lang="ja-JP" altLang="en-US" sz="2400">
                    <a:latin typeface="Cambria Math" panose="02040503050406030204" pitchFamily="18" charset="0"/>
                    <a:ea typeface="Rounded Mgen+ 1c heavy" panose="020B0502020203020207" pitchFamily="34" charset="-128"/>
                    <a:cs typeface="Rounded Mgen+ 1c heavy" panose="020B0502020203020207" pitchFamily="34" charset="-128"/>
                  </a:rPr>
                  <a:t>ベータのスカラー微分はゼロで</a:t>
                </a:r>
                <a:endParaRPr kumimoji="1" lang="en-US" altLang="ja-JP" sz="2400" dirty="0">
                  <a:latin typeface="Cambria Math" panose="02040503050406030204" pitchFamily="18" charset="0"/>
                  <a:ea typeface="Rounded Mgen+ 1c heavy" panose="020B0502020203020207" pitchFamily="34" charset="-128"/>
                  <a:cs typeface="Rounded Mgen+ 1c heavy" panose="020B0502020203020207" pitchFamily="34" charset="-128"/>
                </a:endParaRPr>
              </a:p>
              <a:p>
                <a:pPr algn="ctr">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𝐹</m:t>
                              </m:r>
                            </m:e>
                          </m:acc>
                        </m:e>
                        <m:sub>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sub>
                      </m:sSub>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f>
                        <m:f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m:t>
                          </m:r>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acc>
                            </m:e>
                            <m:sub>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sub>
                          </m:sSub>
                        </m:num>
                        <m:den>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𝑑𝑡</m:t>
                          </m:r>
                        </m:den>
                      </m:f>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𝑚𝑐</m:t>
                      </m:r>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f>
                        <m:f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m:t>
                          </m:r>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e>
                              </m:acc>
                            </m:e>
                            <m:sub>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sub>
                          </m:sSub>
                        </m:num>
                        <m:den>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𝑑𝑡</m:t>
                          </m:r>
                        </m:den>
                      </m:f>
                    </m:oMath>
                  </m:oMathPara>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spcBef>
                    <a:spcPts val="1200"/>
                  </a:spcBef>
                  <a:spcAft>
                    <a:spcPts val="1200"/>
                  </a:spcAft>
                </a:pPr>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すなわち、ちからの方向で質量が異なって見える。</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p:txBody>
          </p:sp>
        </mc:Choice>
        <mc:Fallback xmlns="">
          <p:sp>
            <p:nvSpPr>
              <p:cNvPr id="3" name="テキスト ボックス 2">
                <a:extLst>
                  <a:ext uri="{FF2B5EF4-FFF2-40B4-BE49-F238E27FC236}">
                    <a16:creationId xmlns:a16="http://schemas.microsoft.com/office/drawing/2014/main" id="{B1BBF75B-C076-B947-BF6C-7F16C70D679A}"/>
                  </a:ext>
                </a:extLst>
              </p:cNvPr>
              <p:cNvSpPr txBox="1">
                <a:spLocks noRot="1" noChangeAspect="1" noMove="1" noResize="1" noEditPoints="1" noAdjustHandles="1" noChangeArrowheads="1" noChangeShapeType="1" noTextEdit="1"/>
              </p:cNvSpPr>
              <p:nvPr/>
            </p:nvSpPr>
            <p:spPr>
              <a:xfrm>
                <a:off x="827584" y="692696"/>
                <a:ext cx="7488832" cy="4458400"/>
              </a:xfrm>
              <a:prstGeom prst="rect">
                <a:avLst/>
              </a:prstGeom>
              <a:blipFill>
                <a:blip r:embed="rId2"/>
                <a:stretch>
                  <a:fillRect l="-1184" t="-1420" b="-19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8348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rPr>
              <a:t>Adiabatic Damping</a:t>
            </a:r>
            <a:endParaRPr kumimoji="1" lang="ja-JP" altLang="en-US" dirty="0">
              <a:solidFill>
                <a:srgbClr val="F5009D"/>
              </a:solidFill>
              <a:latin typeface="Rounded Mgen+ 1c heavy" panose="020B0802020203020207" pitchFamily="50" charset="-128"/>
              <a:ea typeface="Rounded Mgen+ 1c heavy" panose="020B0802020203020207" pitchFamily="50" charset="-128"/>
              <a:cs typeface="Rounded Mgen+ 1c heavy" panose="020B0802020203020207"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marL="0" indent="0">
                  <a:buNone/>
                </a:pPr>
                <a:r>
                  <a:rPr kumimoji="1" lang="ja-JP" altLang="en-US"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加速の前後で横方向運動量は保存される。加速は</a:t>
                </a:r>
                <a:r>
                  <a:rPr kumimoji="1"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s(z)</a:t>
                </a:r>
                <a:r>
                  <a:rPr kumimoji="1" lang="ja-JP" altLang="en-US"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方向として、前後のローレンツ</a:t>
                </a:r>
                <a14:m>
                  <m:oMath xmlns:m="http://schemas.openxmlformats.org/officeDocument/2006/math">
                    <m:r>
                      <m:rPr>
                        <m:sty m:val="p"/>
                      </m:rPr>
                      <a:rPr kumimoji="1" lang="ja-JP" altLang="en-US" sz="2400" b="0" i="0" smtClean="0">
                        <a:latin typeface="Cambria Math" panose="02040503050406030204" pitchFamily="18" charset="0"/>
                      </a:rPr>
                      <m:t>γ</m:t>
                    </m:r>
                    <m:r>
                      <a:rPr kumimoji="1" lang="ja-JP" altLang="en-US" sz="2400" b="0" i="0">
                        <a:latin typeface="Cambria Math" panose="02040503050406030204" pitchFamily="18" charset="0"/>
                      </a:rPr>
                      <m:t>と</m:t>
                    </m:r>
                    <m:sSub>
                      <m:sSubPr>
                        <m:ctrlPr>
                          <a:rPr kumimoji="1" lang="en-US" altLang="ja-JP" sz="2400" i="1" smtClean="0">
                            <a:latin typeface="Cambria Math" panose="02040503050406030204" pitchFamily="18" charset="0"/>
                          </a:rPr>
                        </m:ctrlPr>
                      </m:sSubPr>
                      <m:e>
                        <m:r>
                          <m:rPr>
                            <m:sty m:val="p"/>
                          </m:rPr>
                          <a:rPr kumimoji="1" lang="ja-JP" altLang="en-US" sz="2400" b="0" i="0" smtClean="0">
                            <a:latin typeface="Cambria Math" panose="02040503050406030204" pitchFamily="18" charset="0"/>
                          </a:rPr>
                          <m:t>β</m:t>
                        </m:r>
                      </m:e>
                      <m:sub>
                        <m:r>
                          <m:rPr>
                            <m:sty m:val="p"/>
                          </m:rPr>
                          <a:rPr kumimoji="1" lang="en-US" altLang="ja-JP" sz="2400" b="0" i="0" smtClean="0">
                            <a:latin typeface="Cambria Math" panose="02040503050406030204" pitchFamily="18" charset="0"/>
                          </a:rPr>
                          <m:t>x</m:t>
                        </m:r>
                      </m:sub>
                    </m:sSub>
                    <m:r>
                      <a:rPr kumimoji="1" lang="ja-JP" altLang="en-US" sz="2400" b="0" i="0">
                        <a:latin typeface="Cambria Math" panose="02040503050406030204" pitchFamily="18" charset="0"/>
                      </a:rPr>
                      <m:t>を</m:t>
                    </m:r>
                  </m:oMath>
                </a14:m>
                <a:r>
                  <a:rPr kumimoji="1" lang="ja-JP" altLang="en-US"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各々</a:t>
                </a:r>
                <a14:m>
                  <m:oMath xmlns:m="http://schemas.openxmlformats.org/officeDocument/2006/math">
                    <m:sSub>
                      <m:sSubPr>
                        <m:ctrlPr>
                          <a:rPr kumimoji="1" lang="en-US" altLang="ja-JP" sz="2400" i="1" dirty="0" smtClean="0">
                            <a:latin typeface="Cambria Math" panose="02040503050406030204" pitchFamily="18" charset="0"/>
                          </a:rPr>
                        </m:ctrlPr>
                      </m:sSubPr>
                      <m:e>
                        <m:r>
                          <m:rPr>
                            <m:sty m:val="p"/>
                          </m:rPr>
                          <a:rPr kumimoji="1" lang="ja-JP" altLang="en-US" sz="2400" b="0" i="0" dirty="0" smtClean="0">
                            <a:latin typeface="Cambria Math" panose="02040503050406030204" pitchFamily="18" charset="0"/>
                          </a:rPr>
                          <m:t>γ</m:t>
                        </m:r>
                      </m:e>
                      <m:sub>
                        <m:r>
                          <a:rPr kumimoji="1" lang="en-US" altLang="ja-JP" sz="2400" b="0" i="0" dirty="0" smtClean="0">
                            <a:latin typeface="Cambria Math" panose="02040503050406030204" pitchFamily="18" charset="0"/>
                          </a:rPr>
                          <m:t>1</m:t>
                        </m:r>
                      </m:sub>
                    </m:sSub>
                  </m:oMath>
                </a14:m>
                <a:r>
                  <a:rPr kumimoji="1"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a:t>
                </a:r>
                <a14:m>
                  <m:oMath xmlns:m="http://schemas.openxmlformats.org/officeDocument/2006/math">
                    <m:sSub>
                      <m:sSubPr>
                        <m:ctrlPr>
                          <a:rPr kumimoji="1" lang="en-US" altLang="ja-JP" sz="2400" i="1" dirty="0" smtClean="0">
                            <a:latin typeface="Cambria Math" panose="02040503050406030204" pitchFamily="18" charset="0"/>
                          </a:rPr>
                        </m:ctrlPr>
                      </m:sSubPr>
                      <m:e>
                        <m:r>
                          <m:rPr>
                            <m:sty m:val="p"/>
                          </m:rPr>
                          <a:rPr kumimoji="1" lang="ja-JP" altLang="en-US" sz="2400" b="0" i="0" dirty="0" smtClean="0">
                            <a:latin typeface="Cambria Math" panose="02040503050406030204" pitchFamily="18" charset="0"/>
                          </a:rPr>
                          <m:t>β</m:t>
                        </m:r>
                      </m:e>
                      <m:sub>
                        <m:r>
                          <m:rPr>
                            <m:sty m:val="p"/>
                          </m:rPr>
                          <a:rPr kumimoji="1" lang="en-US" altLang="ja-JP" sz="2400" b="0" i="0" dirty="0" smtClean="0">
                            <a:latin typeface="Cambria Math" panose="02040503050406030204" pitchFamily="18" charset="0"/>
                          </a:rPr>
                          <m:t>x</m:t>
                        </m:r>
                        <m:r>
                          <a:rPr kumimoji="1" lang="en-US" altLang="ja-JP" sz="2400" b="0" i="0" dirty="0" smtClean="0">
                            <a:latin typeface="Cambria Math" panose="02040503050406030204" pitchFamily="18" charset="0"/>
                          </a:rPr>
                          <m:t>1</m:t>
                        </m:r>
                      </m:sub>
                    </m:sSub>
                    <m:r>
                      <a:rPr kumimoji="1" lang="ja-JP" altLang="en-US" sz="2400" b="0" i="0" dirty="0">
                        <a:latin typeface="Cambria Math" panose="02040503050406030204" pitchFamily="18" charset="0"/>
                      </a:rPr>
                      <m:t>と</m:t>
                    </m:r>
                    <m:sSub>
                      <m:sSubPr>
                        <m:ctrlPr>
                          <a:rPr kumimoji="1" lang="en-US" altLang="ja-JP" sz="2400" i="1" dirty="0">
                            <a:latin typeface="Cambria Math" panose="02040503050406030204" pitchFamily="18" charset="0"/>
                          </a:rPr>
                        </m:ctrlPr>
                      </m:sSubPr>
                      <m:e>
                        <m:r>
                          <m:rPr>
                            <m:sty m:val="p"/>
                          </m:rPr>
                          <a:rPr kumimoji="1" lang="ja-JP" altLang="en-US" sz="2400" b="0" i="0" dirty="0">
                            <a:latin typeface="Cambria Math" panose="02040503050406030204" pitchFamily="18" charset="0"/>
                          </a:rPr>
                          <m:t>γ</m:t>
                        </m:r>
                      </m:e>
                      <m:sub>
                        <m:r>
                          <a:rPr kumimoji="1" lang="en-US" altLang="ja-JP" sz="2400" b="0" i="0" dirty="0" smtClean="0">
                            <a:latin typeface="Cambria Math" panose="02040503050406030204" pitchFamily="18" charset="0"/>
                          </a:rPr>
                          <m:t>2</m:t>
                        </m:r>
                      </m:sub>
                    </m:sSub>
                  </m:oMath>
                </a14:m>
                <a:r>
                  <a:rPr kumimoji="1"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a:t>
                </a:r>
                <a14:m>
                  <m:oMath xmlns:m="http://schemas.openxmlformats.org/officeDocument/2006/math">
                    <m:sSub>
                      <m:sSubPr>
                        <m:ctrlPr>
                          <a:rPr kumimoji="1" lang="en-US" altLang="ja-JP" sz="2400" i="1" dirty="0">
                            <a:latin typeface="Cambria Math" panose="02040503050406030204" pitchFamily="18" charset="0"/>
                          </a:rPr>
                        </m:ctrlPr>
                      </m:sSubPr>
                      <m:e>
                        <m:r>
                          <m:rPr>
                            <m:sty m:val="p"/>
                          </m:rPr>
                          <a:rPr kumimoji="1" lang="ja-JP" altLang="en-US" sz="2400" b="0" i="0" dirty="0">
                            <a:latin typeface="Cambria Math" panose="02040503050406030204" pitchFamily="18" charset="0"/>
                          </a:rPr>
                          <m:t>β</m:t>
                        </m:r>
                      </m:e>
                      <m:sub>
                        <m:r>
                          <m:rPr>
                            <m:sty m:val="p"/>
                          </m:rPr>
                          <a:rPr kumimoji="1" lang="en-US" altLang="ja-JP" sz="2400" b="0" i="0" dirty="0" smtClean="0">
                            <a:latin typeface="Cambria Math" panose="02040503050406030204" pitchFamily="18" charset="0"/>
                          </a:rPr>
                          <m:t>x</m:t>
                        </m:r>
                        <m:r>
                          <a:rPr kumimoji="1" lang="en-US" altLang="ja-JP" sz="2400" b="0" i="0" dirty="0" smtClean="0">
                            <a:latin typeface="Cambria Math" panose="02040503050406030204" pitchFamily="18" charset="0"/>
                          </a:rPr>
                          <m:t>2</m:t>
                        </m:r>
                      </m:sub>
                    </m:sSub>
                    <m:r>
                      <a:rPr kumimoji="1" lang="ja-JP" altLang="en-US" sz="2400" b="0" i="0" dirty="0">
                        <a:latin typeface="Cambria Math" panose="02040503050406030204" pitchFamily="18" charset="0"/>
                      </a:rPr>
                      <m:t>と</m:t>
                    </m:r>
                  </m:oMath>
                </a14:m>
                <a:r>
                  <a:rPr kumimoji="1" lang="ja-JP" altLang="en-US" sz="2400">
                    <a:latin typeface="Rounded Mgen+ 1c medium" panose="020B0502020203020207" pitchFamily="34" charset="-128"/>
                    <a:ea typeface="Rounded Mgen+ 1c medium" panose="020B0502020203020207" pitchFamily="34" charset="-128"/>
                    <a:cs typeface="Rounded Mgen+ 1c medium" panose="020B0502020203020207" pitchFamily="34" charset="-128"/>
                  </a:rPr>
                  <a:t>すると</a:t>
                </a:r>
                <a:endParaRPr kumimoji="1"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rgbClr val="00B0F0"/>
                              </a:solidFill>
                              <a:latin typeface="Cambria Math" panose="02040503050406030204" pitchFamily="18" charset="0"/>
                            </a:rPr>
                          </m:ctrlPr>
                        </m:sSubPr>
                        <m:e>
                          <m:r>
                            <m:rPr>
                              <m:sty m:val="p"/>
                            </m:rPr>
                            <a:rPr kumimoji="1" lang="ja-JP" altLang="en-US" sz="2400" b="0" i="0" smtClean="0">
                              <a:solidFill>
                                <a:srgbClr val="00B0F0"/>
                              </a:solidFill>
                              <a:latin typeface="Cambria Math" panose="02040503050406030204" pitchFamily="18" charset="0"/>
                            </a:rPr>
                            <m:t>γ</m:t>
                          </m:r>
                        </m:e>
                        <m:sub>
                          <m:r>
                            <a:rPr kumimoji="1" lang="en-US" altLang="ja-JP" sz="2400" b="0" i="0" smtClean="0">
                              <a:solidFill>
                                <a:srgbClr val="00B0F0"/>
                              </a:solidFill>
                              <a:latin typeface="Cambria Math" panose="02040503050406030204" pitchFamily="18" charset="0"/>
                            </a:rPr>
                            <m:t>1</m:t>
                          </m:r>
                        </m:sub>
                      </m:sSub>
                      <m:sSub>
                        <m:sSubPr>
                          <m:ctrlPr>
                            <a:rPr kumimoji="1" lang="en-US" altLang="ja-JP" sz="2400" b="0" i="1" smtClean="0">
                              <a:solidFill>
                                <a:srgbClr val="00B0F0"/>
                              </a:solidFill>
                              <a:latin typeface="Cambria Math" panose="02040503050406030204" pitchFamily="18" charset="0"/>
                            </a:rPr>
                          </m:ctrlPr>
                        </m:sSubPr>
                        <m:e>
                          <m:r>
                            <m:rPr>
                              <m:sty m:val="p"/>
                            </m:rPr>
                            <a:rPr kumimoji="1" lang="ja-JP" altLang="en-US" sz="2400" b="0" i="0" smtClean="0">
                              <a:solidFill>
                                <a:srgbClr val="00B0F0"/>
                              </a:solidFill>
                              <a:latin typeface="Cambria Math" panose="02040503050406030204" pitchFamily="18" charset="0"/>
                            </a:rPr>
                            <m:t>β</m:t>
                          </m:r>
                        </m:e>
                        <m:sub>
                          <m:r>
                            <m:rPr>
                              <m:sty m:val="p"/>
                            </m:rPr>
                            <a:rPr kumimoji="1" lang="en-US" altLang="ja-JP" sz="2400" b="0" i="0" smtClean="0">
                              <a:solidFill>
                                <a:srgbClr val="00B0F0"/>
                              </a:solidFill>
                              <a:latin typeface="Cambria Math" panose="02040503050406030204" pitchFamily="18" charset="0"/>
                            </a:rPr>
                            <m:t>x</m:t>
                          </m:r>
                          <m:r>
                            <a:rPr kumimoji="1" lang="en-US" altLang="ja-JP" sz="2400" b="0" i="0" smtClean="0">
                              <a:solidFill>
                                <a:srgbClr val="00B0F0"/>
                              </a:solidFill>
                              <a:latin typeface="Cambria Math" panose="02040503050406030204" pitchFamily="18" charset="0"/>
                            </a:rPr>
                            <m:t>1</m:t>
                          </m:r>
                        </m:sub>
                      </m:sSub>
                      <m:r>
                        <m:rPr>
                          <m:sty m:val="p"/>
                        </m:rPr>
                        <a:rPr kumimoji="1" lang="en-US" altLang="ja-JP" sz="2400" b="0" i="0" smtClean="0">
                          <a:solidFill>
                            <a:srgbClr val="00B0F0"/>
                          </a:solidFill>
                          <a:latin typeface="Cambria Math" panose="02040503050406030204" pitchFamily="18" charset="0"/>
                        </a:rPr>
                        <m:t>mc</m:t>
                      </m:r>
                      <m:r>
                        <a:rPr kumimoji="1" lang="en-US" altLang="ja-JP" sz="2400" b="0" i="0" smtClean="0">
                          <a:solidFill>
                            <a:srgbClr val="00B0F0"/>
                          </a:solidFill>
                          <a:latin typeface="Cambria Math" panose="02040503050406030204" pitchFamily="18" charset="0"/>
                        </a:rPr>
                        <m:t>=</m:t>
                      </m:r>
                      <m:sSub>
                        <m:sSubPr>
                          <m:ctrlPr>
                            <a:rPr kumimoji="1" lang="en-US" altLang="ja-JP" sz="2400" b="0" i="1" smtClean="0">
                              <a:solidFill>
                                <a:srgbClr val="00B0F0"/>
                              </a:solidFill>
                              <a:latin typeface="Cambria Math" panose="02040503050406030204" pitchFamily="18" charset="0"/>
                            </a:rPr>
                          </m:ctrlPr>
                        </m:sSubPr>
                        <m:e>
                          <m:sSub>
                            <m:sSubPr>
                              <m:ctrlPr>
                                <a:rPr kumimoji="1" lang="en-US" altLang="ja-JP" sz="2400" b="0" i="1" smtClean="0">
                                  <a:solidFill>
                                    <a:srgbClr val="00B0F0"/>
                                  </a:solidFill>
                                  <a:latin typeface="Cambria Math" panose="02040503050406030204" pitchFamily="18" charset="0"/>
                                </a:rPr>
                              </m:ctrlPr>
                            </m:sSubPr>
                            <m:e>
                              <m:r>
                                <m:rPr>
                                  <m:sty m:val="p"/>
                                </m:rPr>
                                <a:rPr kumimoji="1" lang="ja-JP" altLang="en-US" sz="2400" b="0" i="0" smtClean="0">
                                  <a:solidFill>
                                    <a:srgbClr val="00B0F0"/>
                                  </a:solidFill>
                                  <a:latin typeface="Cambria Math" panose="02040503050406030204" pitchFamily="18" charset="0"/>
                                </a:rPr>
                                <m:t>γ</m:t>
                              </m:r>
                            </m:e>
                            <m:sub>
                              <m:r>
                                <a:rPr kumimoji="1" lang="en-US" altLang="ja-JP" sz="2400" b="0" i="0" smtClean="0">
                                  <a:solidFill>
                                    <a:srgbClr val="00B0F0"/>
                                  </a:solidFill>
                                  <a:latin typeface="Cambria Math" panose="02040503050406030204" pitchFamily="18" charset="0"/>
                                </a:rPr>
                                <m:t>2</m:t>
                              </m:r>
                            </m:sub>
                          </m:sSub>
                          <m:r>
                            <m:rPr>
                              <m:sty m:val="p"/>
                            </m:rPr>
                            <a:rPr kumimoji="1" lang="ja-JP" altLang="en-US" sz="2400" b="0" i="0" smtClean="0">
                              <a:solidFill>
                                <a:srgbClr val="00B0F0"/>
                              </a:solidFill>
                              <a:latin typeface="Cambria Math" panose="02040503050406030204" pitchFamily="18" charset="0"/>
                            </a:rPr>
                            <m:t>β</m:t>
                          </m:r>
                        </m:e>
                        <m:sub>
                          <m:r>
                            <m:rPr>
                              <m:sty m:val="p"/>
                            </m:rPr>
                            <a:rPr kumimoji="1" lang="en-US" altLang="ja-JP" sz="2400" b="0" i="0" smtClean="0">
                              <a:solidFill>
                                <a:srgbClr val="00B0F0"/>
                              </a:solidFill>
                              <a:latin typeface="Cambria Math" panose="02040503050406030204" pitchFamily="18" charset="0"/>
                            </a:rPr>
                            <m:t>x</m:t>
                          </m:r>
                          <m:r>
                            <a:rPr kumimoji="1" lang="en-US" altLang="ja-JP" sz="2400" b="0" i="0" smtClean="0">
                              <a:solidFill>
                                <a:srgbClr val="00B0F0"/>
                              </a:solidFill>
                              <a:latin typeface="Cambria Math" panose="02040503050406030204" pitchFamily="18" charset="0"/>
                            </a:rPr>
                            <m:t>2</m:t>
                          </m:r>
                        </m:sub>
                      </m:sSub>
                      <m:r>
                        <m:rPr>
                          <m:sty m:val="p"/>
                        </m:rPr>
                        <a:rPr kumimoji="1" lang="en-US" altLang="ja-JP" sz="2400" b="0" i="0" smtClean="0">
                          <a:solidFill>
                            <a:srgbClr val="00B0F0"/>
                          </a:solidFill>
                          <a:latin typeface="Cambria Math" panose="02040503050406030204" pitchFamily="18" charset="0"/>
                        </a:rPr>
                        <m:t>mc</m:t>
                      </m:r>
                    </m:oMath>
                  </m:oMathPara>
                </a14:m>
                <a:endParaRPr kumimoji="1" lang="en-US" altLang="ja-JP" sz="2400" dirty="0">
                  <a:solidFill>
                    <a:srgbClr val="00B0F0"/>
                  </a:solidFill>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a:p>
                <a:pPr marL="0" indent="0">
                  <a:buNone/>
                </a:pPr>
                <a:r>
                  <a:rPr kumimoji="1" lang="ja-JP" altLang="en-US"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となる。当然、</a:t>
                </a:r>
                <a14:m>
                  <m:oMath xmlns:m="http://schemas.openxmlformats.org/officeDocument/2006/math">
                    <m:sSub>
                      <m:sSubPr>
                        <m:ctrlPr>
                          <a:rPr kumimoji="1" lang="en-US" altLang="ja-JP" sz="2400" i="1" smtClean="0">
                            <a:latin typeface="Cambria Math" panose="02040503050406030204" pitchFamily="18" charset="0"/>
                          </a:rPr>
                        </m:ctrlPr>
                      </m:sSubPr>
                      <m:e>
                        <m:r>
                          <m:rPr>
                            <m:sty m:val="p"/>
                          </m:rPr>
                          <a:rPr kumimoji="1" lang="ja-JP" altLang="en-US" sz="2400" b="0" i="0" smtClean="0">
                            <a:latin typeface="Cambria Math" panose="02040503050406030204" pitchFamily="18" charset="0"/>
                          </a:rPr>
                          <m:t>γ</m:t>
                        </m:r>
                      </m:e>
                      <m:sub>
                        <m:r>
                          <a:rPr kumimoji="1" lang="en-US" altLang="ja-JP" sz="2400" b="0" i="0" smtClean="0">
                            <a:latin typeface="Cambria Math" panose="02040503050406030204" pitchFamily="18" charset="0"/>
                          </a:rPr>
                          <m:t>2</m:t>
                        </m:r>
                      </m:sub>
                    </m:sSub>
                    <m:r>
                      <a:rPr kumimoji="1" lang="en-US" altLang="ja-JP" sz="2400" b="0" i="0" smtClean="0">
                        <a:latin typeface="Cambria Math" panose="02040503050406030204" pitchFamily="18" charset="0"/>
                      </a:rPr>
                      <m:t>=</m:t>
                    </m:r>
                    <m:sSub>
                      <m:sSubPr>
                        <m:ctrlPr>
                          <a:rPr kumimoji="1" lang="en-US" altLang="ja-JP" sz="2400" i="1">
                            <a:latin typeface="Cambria Math" panose="02040503050406030204" pitchFamily="18" charset="0"/>
                          </a:rPr>
                        </m:ctrlPr>
                      </m:sSubPr>
                      <m:e>
                        <m:r>
                          <m:rPr>
                            <m:sty m:val="p"/>
                          </m:rPr>
                          <a:rPr kumimoji="1" lang="ja-JP" altLang="en-US" sz="2400" b="0" i="0">
                            <a:latin typeface="Cambria Math" panose="02040503050406030204" pitchFamily="18" charset="0"/>
                          </a:rPr>
                          <m:t>γ</m:t>
                        </m:r>
                      </m:e>
                      <m:sub>
                        <m:r>
                          <a:rPr kumimoji="1" lang="en-US" altLang="ja-JP" sz="2400" b="0" i="0">
                            <a:latin typeface="Cambria Math" panose="02040503050406030204" pitchFamily="18" charset="0"/>
                          </a:rPr>
                          <m:t>1</m:t>
                        </m:r>
                      </m:sub>
                    </m:sSub>
                    <m:r>
                      <a:rPr kumimoji="1" lang="en-US" altLang="ja-JP" sz="2400" b="0" i="0" smtClean="0">
                        <a:latin typeface="Cambria Math" panose="02040503050406030204" pitchFamily="18" charset="0"/>
                      </a:rPr>
                      <m:t>+</m:t>
                    </m:r>
                    <m:r>
                      <a:rPr kumimoji="1" lang="en-US" altLang="ja-JP" sz="2400" b="0" i="0" smtClean="0">
                        <a:latin typeface="Cambria Math" panose="02040503050406030204" pitchFamily="18" charset="0"/>
                        <a:ea typeface="Cambria Math" panose="02040503050406030204" pitchFamily="18" charset="0"/>
                      </a:rPr>
                      <m:t>∆</m:t>
                    </m:r>
                    <m:r>
                      <m:rPr>
                        <m:sty m:val="p"/>
                      </m:rPr>
                      <a:rPr kumimoji="1" lang="ja-JP" altLang="en-US" sz="2400" b="0" i="0" smtClean="0">
                        <a:latin typeface="Cambria Math" panose="02040503050406030204" pitchFamily="18" charset="0"/>
                        <a:ea typeface="Cambria Math" panose="02040503050406030204" pitchFamily="18" charset="0"/>
                      </a:rPr>
                      <m:t>γ</m:t>
                    </m:r>
                  </m:oMath>
                </a14:m>
                <a:r>
                  <a:rPr kumimoji="1" lang="ja-JP" altLang="en-US"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なので</a:t>
                </a:r>
                <a:endParaRPr kumimoji="1"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00B0F0"/>
                              </a:solidFill>
                              <a:latin typeface="Cambria Math" panose="02040503050406030204" pitchFamily="18" charset="0"/>
                            </a:rPr>
                          </m:ctrlPr>
                        </m:sSubPr>
                        <m:e>
                          <m:r>
                            <m:rPr>
                              <m:sty m:val="p"/>
                            </m:rPr>
                            <a:rPr kumimoji="1" lang="ja-JP" altLang="en-US" sz="2400" b="0" i="0">
                              <a:solidFill>
                                <a:srgbClr val="00B0F0"/>
                              </a:solidFill>
                              <a:latin typeface="Cambria Math" panose="02040503050406030204" pitchFamily="18" charset="0"/>
                            </a:rPr>
                            <m:t>β</m:t>
                          </m:r>
                        </m:e>
                        <m:sub>
                          <m:r>
                            <m:rPr>
                              <m:sty m:val="p"/>
                            </m:rPr>
                            <a:rPr kumimoji="1" lang="en-US" altLang="ja-JP" sz="2400" b="0" i="0">
                              <a:solidFill>
                                <a:srgbClr val="00B0F0"/>
                              </a:solidFill>
                              <a:latin typeface="Cambria Math" panose="02040503050406030204" pitchFamily="18" charset="0"/>
                            </a:rPr>
                            <m:t>x</m:t>
                          </m:r>
                          <m:r>
                            <a:rPr kumimoji="1" lang="en-US" altLang="ja-JP" sz="2400" b="0" i="0" smtClean="0">
                              <a:solidFill>
                                <a:srgbClr val="00B0F0"/>
                              </a:solidFill>
                              <a:latin typeface="Cambria Math" panose="02040503050406030204" pitchFamily="18" charset="0"/>
                            </a:rPr>
                            <m:t>2</m:t>
                          </m:r>
                        </m:sub>
                      </m:sSub>
                      <m:r>
                        <a:rPr kumimoji="1" lang="en-US" altLang="ja-JP" sz="2400" b="0" i="0" smtClean="0">
                          <a:solidFill>
                            <a:srgbClr val="00B0F0"/>
                          </a:solidFill>
                          <a:latin typeface="Cambria Math" panose="02040503050406030204" pitchFamily="18" charset="0"/>
                        </a:rPr>
                        <m:t>=</m:t>
                      </m:r>
                      <m:f>
                        <m:fPr>
                          <m:ctrlPr>
                            <a:rPr kumimoji="1" lang="en-US" altLang="ja-JP" sz="2400" i="1" smtClean="0">
                              <a:solidFill>
                                <a:srgbClr val="00B0F0"/>
                              </a:solidFill>
                              <a:latin typeface="Cambria Math" panose="02040503050406030204" pitchFamily="18" charset="0"/>
                            </a:rPr>
                          </m:ctrlPr>
                        </m:fPr>
                        <m:num>
                          <m:sSub>
                            <m:sSubPr>
                              <m:ctrlPr>
                                <a:rPr kumimoji="1" lang="en-US" altLang="ja-JP" sz="2400" i="1" smtClean="0">
                                  <a:solidFill>
                                    <a:srgbClr val="00B0F0"/>
                                  </a:solidFill>
                                  <a:latin typeface="Cambria Math" panose="02040503050406030204" pitchFamily="18" charset="0"/>
                                </a:rPr>
                              </m:ctrlPr>
                            </m:sSubPr>
                            <m:e>
                              <m:r>
                                <m:rPr>
                                  <m:sty m:val="p"/>
                                </m:rPr>
                                <a:rPr kumimoji="1" lang="ja-JP" altLang="en-US" sz="2400" b="0" i="0" smtClean="0">
                                  <a:solidFill>
                                    <a:srgbClr val="00B0F0"/>
                                  </a:solidFill>
                                  <a:latin typeface="Cambria Math" panose="02040503050406030204" pitchFamily="18" charset="0"/>
                                </a:rPr>
                                <m:t>γ</m:t>
                              </m:r>
                            </m:e>
                            <m:sub>
                              <m:r>
                                <a:rPr kumimoji="1" lang="en-US" altLang="ja-JP" sz="2400" b="0" i="0" smtClean="0">
                                  <a:solidFill>
                                    <a:srgbClr val="00B0F0"/>
                                  </a:solidFill>
                                  <a:latin typeface="Cambria Math" panose="02040503050406030204" pitchFamily="18" charset="0"/>
                                </a:rPr>
                                <m:t>1</m:t>
                              </m:r>
                            </m:sub>
                          </m:sSub>
                        </m:num>
                        <m:den>
                          <m:sSub>
                            <m:sSubPr>
                              <m:ctrlPr>
                                <a:rPr kumimoji="1" lang="en-US" altLang="ja-JP" sz="2400" i="1" smtClean="0">
                                  <a:solidFill>
                                    <a:srgbClr val="00B0F0"/>
                                  </a:solidFill>
                                  <a:latin typeface="Cambria Math" panose="02040503050406030204" pitchFamily="18" charset="0"/>
                                </a:rPr>
                              </m:ctrlPr>
                            </m:sSubPr>
                            <m:e>
                              <m:r>
                                <m:rPr>
                                  <m:sty m:val="p"/>
                                </m:rPr>
                                <a:rPr kumimoji="1" lang="ja-JP" altLang="en-US" sz="2400" b="0" i="0" smtClean="0">
                                  <a:solidFill>
                                    <a:srgbClr val="00B0F0"/>
                                  </a:solidFill>
                                  <a:latin typeface="Cambria Math" panose="02040503050406030204" pitchFamily="18" charset="0"/>
                                </a:rPr>
                                <m:t>γ</m:t>
                              </m:r>
                            </m:e>
                            <m:sub>
                              <m:r>
                                <a:rPr kumimoji="1" lang="en-US" altLang="ja-JP" sz="2400" b="0" i="0" smtClean="0">
                                  <a:solidFill>
                                    <a:srgbClr val="00B0F0"/>
                                  </a:solidFill>
                                  <a:latin typeface="Cambria Math" panose="02040503050406030204" pitchFamily="18" charset="0"/>
                                </a:rPr>
                                <m:t>1</m:t>
                              </m:r>
                            </m:sub>
                          </m:sSub>
                          <m:r>
                            <a:rPr kumimoji="1" lang="en-US" altLang="ja-JP" sz="2400" b="0" i="0" smtClean="0">
                              <a:solidFill>
                                <a:srgbClr val="00B0F0"/>
                              </a:solidFill>
                              <a:latin typeface="Cambria Math" panose="02040503050406030204" pitchFamily="18" charset="0"/>
                            </a:rPr>
                            <m:t>+</m:t>
                          </m:r>
                          <m:r>
                            <a:rPr kumimoji="1" lang="en-US" altLang="ja-JP" sz="2400" b="0" i="0" smtClean="0">
                              <a:solidFill>
                                <a:srgbClr val="00B0F0"/>
                              </a:solidFill>
                              <a:latin typeface="Cambria Math" panose="02040503050406030204" pitchFamily="18" charset="0"/>
                              <a:ea typeface="Cambria Math" panose="02040503050406030204" pitchFamily="18" charset="0"/>
                            </a:rPr>
                            <m:t>∆</m:t>
                          </m:r>
                          <m:r>
                            <m:rPr>
                              <m:sty m:val="p"/>
                            </m:rPr>
                            <a:rPr kumimoji="1" lang="ja-JP" altLang="en-US" sz="2400" b="0" i="0" smtClean="0">
                              <a:solidFill>
                                <a:srgbClr val="00B0F0"/>
                              </a:solidFill>
                              <a:latin typeface="Cambria Math" panose="02040503050406030204" pitchFamily="18" charset="0"/>
                              <a:ea typeface="Cambria Math" panose="02040503050406030204" pitchFamily="18" charset="0"/>
                            </a:rPr>
                            <m:t>γ</m:t>
                          </m:r>
                        </m:den>
                      </m:f>
                      <m:sSub>
                        <m:sSubPr>
                          <m:ctrlPr>
                            <a:rPr kumimoji="1" lang="en-US" altLang="ja-JP" sz="2400" i="1" smtClean="0">
                              <a:solidFill>
                                <a:srgbClr val="00B0F0"/>
                              </a:solidFill>
                              <a:latin typeface="Cambria Math" panose="02040503050406030204" pitchFamily="18" charset="0"/>
                            </a:rPr>
                          </m:ctrlPr>
                        </m:sSubPr>
                        <m:e>
                          <m:r>
                            <m:rPr>
                              <m:sty m:val="p"/>
                            </m:rPr>
                            <a:rPr kumimoji="1" lang="ja-JP" altLang="en-US" sz="2400" b="0" i="0" smtClean="0">
                              <a:solidFill>
                                <a:srgbClr val="00B0F0"/>
                              </a:solidFill>
                              <a:latin typeface="Cambria Math" panose="02040503050406030204" pitchFamily="18" charset="0"/>
                            </a:rPr>
                            <m:t>β</m:t>
                          </m:r>
                        </m:e>
                        <m:sub>
                          <m:r>
                            <m:rPr>
                              <m:sty m:val="p"/>
                            </m:rPr>
                            <a:rPr kumimoji="1" lang="en-US" altLang="ja-JP" sz="2400" b="0" i="0" smtClean="0">
                              <a:solidFill>
                                <a:srgbClr val="00B0F0"/>
                              </a:solidFill>
                              <a:latin typeface="Cambria Math" panose="02040503050406030204" pitchFamily="18" charset="0"/>
                            </a:rPr>
                            <m:t>x</m:t>
                          </m:r>
                          <m:r>
                            <a:rPr kumimoji="1" lang="en-US" altLang="ja-JP" sz="2400" b="0" i="0" smtClean="0">
                              <a:solidFill>
                                <a:srgbClr val="00B0F0"/>
                              </a:solidFill>
                              <a:latin typeface="Cambria Math" panose="02040503050406030204" pitchFamily="18" charset="0"/>
                            </a:rPr>
                            <m:t>2</m:t>
                          </m:r>
                        </m:sub>
                      </m:sSub>
                    </m:oMath>
                  </m:oMathPara>
                </a14:m>
                <a:endParaRPr kumimoji="1"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endParaRPr>
              </a:p>
              <a:p>
                <a:pPr marL="0" indent="0">
                  <a:buNone/>
                </a:pPr>
                <a:r>
                  <a:rPr kumimoji="1" lang="ja-JP" altLang="en-US"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となる。すなわち、横方向の速度は抑制される。これを</a:t>
                </a:r>
                <a:r>
                  <a:rPr kumimoji="1" lang="en-US" altLang="ja-JP"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Adiabatic Damping</a:t>
                </a:r>
                <a:r>
                  <a:rPr kumimoji="1" lang="ja-JP" altLang="en-US" sz="2400" dirty="0">
                    <a:latin typeface="Rounded Mgen+ 1c medium" panose="020B0502020203020207" pitchFamily="34" charset="-128"/>
                    <a:ea typeface="Rounded Mgen+ 1c medium" panose="020B0502020203020207" pitchFamily="34" charset="-128"/>
                    <a:cs typeface="Rounded Mgen+ 1c medium" panose="020B0502020203020207" pitchFamily="34" charset="-128"/>
                  </a:rPr>
                  <a:t>と呼ぶ。これによりビームの横方向の幾何学的広がりも同様に減少する</a:t>
                </a:r>
                <a:r>
                  <a:rPr kumimoji="1" lang="ja-JP" altLang="en-US" sz="2400" dirty="0"/>
                  <a:t>。</a:t>
                </a:r>
                <a:endParaRPr kumimoji="1"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235" t="-112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3943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電磁場による粒子加速</a:t>
            </a:r>
          </a:p>
        </p:txBody>
      </p:sp>
      <p:pic>
        <p:nvPicPr>
          <p:cNvPr id="4" name="図 3"/>
          <p:cNvPicPr>
            <a:picLocks noChangeAspect="1"/>
          </p:cNvPicPr>
          <p:nvPr/>
        </p:nvPicPr>
        <p:blipFill>
          <a:blip r:embed="rId2"/>
          <a:stretch>
            <a:fillRect/>
          </a:stretch>
        </p:blipFill>
        <p:spPr>
          <a:xfrm>
            <a:off x="2038071" y="1988840"/>
            <a:ext cx="5067858" cy="953966"/>
          </a:xfrm>
          <a:prstGeom prst="rect">
            <a:avLst/>
          </a:prstGeom>
        </p:spPr>
      </p:pic>
      <p:pic>
        <p:nvPicPr>
          <p:cNvPr id="5" name="図 4"/>
          <p:cNvPicPr>
            <a:picLocks noChangeAspect="1"/>
          </p:cNvPicPr>
          <p:nvPr/>
        </p:nvPicPr>
        <p:blipFill>
          <a:blip r:embed="rId3"/>
          <a:stretch>
            <a:fillRect/>
          </a:stretch>
        </p:blipFill>
        <p:spPr>
          <a:xfrm>
            <a:off x="4139952" y="3521804"/>
            <a:ext cx="3040715" cy="771292"/>
          </a:xfrm>
          <a:prstGeom prst="rect">
            <a:avLst/>
          </a:prstGeom>
        </p:spPr>
      </p:pic>
      <p:sp>
        <p:nvSpPr>
          <p:cNvPr id="6" name="テキスト ボックス 5"/>
          <p:cNvSpPr txBox="1"/>
          <p:nvPr/>
        </p:nvSpPr>
        <p:spPr>
          <a:xfrm>
            <a:off x="6588224" y="3699203"/>
            <a:ext cx="494046" cy="461665"/>
          </a:xfrm>
          <a:prstGeom prst="rect">
            <a:avLst/>
          </a:prstGeom>
          <a:solidFill>
            <a:schemeClr val="bg1"/>
          </a:solidFill>
        </p:spPr>
        <p:txBody>
          <a:bodyPr wrap="none" rtlCol="0">
            <a:spAutoFit/>
          </a:bodyPr>
          <a:lstStyle/>
          <a:p>
            <a:r>
              <a:rPr kumimoji="1" lang="en-US" altLang="ja-JP" sz="2400" dirty="0"/>
              <a:t>=0</a:t>
            </a:r>
            <a:endParaRPr kumimoji="1" lang="ja-JP" altLang="en-US" sz="2400" dirty="0"/>
          </a:p>
        </p:txBody>
      </p:sp>
      <p:pic>
        <p:nvPicPr>
          <p:cNvPr id="7" name="図 6"/>
          <p:cNvPicPr>
            <a:picLocks noChangeAspect="1"/>
          </p:cNvPicPr>
          <p:nvPr/>
        </p:nvPicPr>
        <p:blipFill>
          <a:blip r:embed="rId4"/>
          <a:stretch>
            <a:fillRect/>
          </a:stretch>
        </p:blipFill>
        <p:spPr>
          <a:xfrm>
            <a:off x="3131840" y="5135338"/>
            <a:ext cx="5392200" cy="903223"/>
          </a:xfrm>
          <a:prstGeom prst="rect">
            <a:avLst/>
          </a:prstGeom>
        </p:spPr>
      </p:pic>
      <p:sp>
        <p:nvSpPr>
          <p:cNvPr id="8" name="テキスト ボックス 7"/>
          <p:cNvSpPr txBox="1"/>
          <p:nvPr/>
        </p:nvSpPr>
        <p:spPr>
          <a:xfrm>
            <a:off x="683311" y="3083364"/>
            <a:ext cx="5822428" cy="1938992"/>
          </a:xfrm>
          <a:prstGeom prst="rect">
            <a:avLst/>
          </a:prstGeom>
          <a:noFill/>
        </p:spPr>
        <p:txBody>
          <a:bodyPr wrap="none" rtlCol="0">
            <a:sp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磁場成分は加速に寄与しない</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電場が時間的に一定（</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DC</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電場）ならば、</a:t>
            </a:r>
          </a:p>
        </p:txBody>
      </p:sp>
    </p:spTree>
    <p:extLst>
      <p:ext uri="{BB962C8B-B14F-4D97-AF65-F5344CB8AC3E}">
        <p14:creationId xmlns:p14="http://schemas.microsoft.com/office/powerpoint/2010/main" val="270824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DC</a:t>
            </a:r>
            <a:r>
              <a:rPr kumimoji="1" lang="ja-JP" altLang="en-US">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電場による加速の限界</a:t>
            </a:r>
            <a:endPar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683568" y="1247456"/>
                <a:ext cx="7840472" cy="3152145"/>
              </a:xfrm>
              <a:prstGeom prst="rect">
                <a:avLst/>
              </a:prstGeom>
              <a:noFill/>
            </p:spPr>
            <p:txBody>
              <a:bodyPr wrap="square" rtlCol="0">
                <a:spAutoFit/>
              </a:bodyPr>
              <a:lstStyle/>
              <a:p>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電場が時間的に一定（</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DC</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電場）</a:t>
                </a:r>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ならば、出発点を接地点として、</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14:m>
                  <m:oMathPara xmlns:m="http://schemas.openxmlformats.org/officeDocument/2006/math">
                    <m:oMathParaPr>
                      <m:jc m:val="centerGroup"/>
                    </m:oMathParaPr>
                    <m:oMath xmlns:m="http://schemas.openxmlformats.org/officeDocument/2006/math">
                      <m:r>
                        <a:rPr kumimoji="1" lang="ja-JP" altLang="en-US"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𝐸</m:t>
                      </m:r>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𝑒</m:t>
                      </m:r>
                      <m:nary>
                        <m:nary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naryPr>
                        <m:sub>
                          <m:sSub>
                            <m:sSub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𝑠</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1</m:t>
                              </m:r>
                            </m:sub>
                          </m:sSub>
                        </m:sub>
                        <m:sup>
                          <m:sSub>
                            <m:sSub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𝑠</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2</m:t>
                              </m:r>
                            </m:sub>
                          </m:sSub>
                        </m:sup>
                        <m:e>
                          <m:acc>
                            <m:accPr>
                              <m:chr m:val="⃗"/>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acc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𝐸</m:t>
                              </m:r>
                            </m:e>
                          </m:acc>
                          <m:r>
                            <a:rPr kumimoji="1" lang="ja-JP" altLang="en-US"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acc>
                            <m:accPr>
                              <m:chr m:val="⃗"/>
                              <m:ctrlPr>
                                <a:rPr kumimoji="1" lang="ja-JP" altLang="en-US"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acc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𝑑𝑠</m:t>
                              </m:r>
                            </m:e>
                          </m:acc>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𝑒</m:t>
                          </m:r>
                          <m:sSubSup>
                            <m:sSubSup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SupPr>
                            <m:e>
                              <m:d>
                                <m:dPr>
                                  <m:begChr m:val="["/>
                                  <m:endChr m:val="]"/>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d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𝑉</m:t>
                                  </m:r>
                                  <m:d>
                                    <m:d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d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𝑠</m:t>
                                      </m:r>
                                    </m:e>
                                  </m:d>
                                </m:e>
                              </m:d>
                            </m:e>
                            <m:sub>
                              <m:sSub>
                                <m:sSub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𝑠</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1</m:t>
                                  </m:r>
                                </m:sub>
                              </m:sSub>
                            </m:sub>
                            <m:sup>
                              <m:sSub>
                                <m:sSub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𝑠</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2</m:t>
                                  </m:r>
                                </m:sub>
                              </m:sSub>
                            </m:sup>
                          </m:sSubSup>
                        </m:e>
                      </m:nary>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𝑒𝑉</m:t>
                      </m:r>
                      <m:d>
                        <m:d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dPr>
                        <m:e>
                          <m:sSub>
                            <m:sSub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𝑠</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2</m:t>
                              </m:r>
                            </m:sub>
                          </m:sSub>
                        </m:e>
                      </m:d>
                    </m:oMath>
                  </m:oMathPara>
                </a14:m>
                <a:endParaRPr kumimoji="1" lang="en-US" altLang="ja-JP" sz="2400" dirty="0">
                  <a:solidFill>
                    <a:srgbClr val="00B0F0"/>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solidFill>
                    <a:srgbClr val="00B0F0"/>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となる。すなわち、加速エネルギーは、到達点の電位に比例する。つくれる電位が加速の限界。</a:t>
                </a:r>
                <a:endPar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83568" y="1247456"/>
                <a:ext cx="7840472" cy="3152145"/>
              </a:xfrm>
              <a:prstGeom prst="rect">
                <a:avLst/>
              </a:prstGeom>
              <a:blipFill>
                <a:blip r:embed="rId2"/>
                <a:stretch>
                  <a:fillRect l="-1133" t="-13253" r="-647" b="-3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0190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高周波加速</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1844824"/>
                <a:ext cx="8229600" cy="4525963"/>
              </a:xfrm>
            </p:spPr>
            <p:txBody>
              <a:bodyPr>
                <a:normAutofit/>
              </a:bodyPr>
              <a:lstStyle/>
              <a:p>
                <a:pPr marL="0" indent="0">
                  <a:buNone/>
                </a:pPr>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高エネルギー加速は高周波電場でのみ実現可能。</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acc>
                        <m:accPr>
                          <m:chr m:val="⃗"/>
                          <m:ctrlPr>
                            <a:rPr kumimoji="1" lang="en-US" altLang="ja-JP"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acc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𝐸</m:t>
                          </m:r>
                          <m:d>
                            <m:dPr>
                              <m:ctrlPr>
                                <a:rPr kumimoji="1" lang="en-US" altLang="ja-JP"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dPr>
                            <m:e>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𝜙</m:t>
                              </m:r>
                            </m:e>
                          </m:d>
                        </m:e>
                      </m:acc>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acc>
                        <m:accPr>
                          <m:chr m:val="⃗"/>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accPr>
                        <m:e>
                          <m:sSub>
                            <m:sSub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𝐸</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0</m:t>
                              </m:r>
                            </m:sub>
                          </m:sSub>
                        </m:e>
                      </m:acc>
                      <m:sSup>
                        <m:sSupPr>
                          <m:ctrlPr>
                            <a:rPr kumimoji="1" lang="en-US" altLang="ja-JP"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𝑒</m:t>
                          </m:r>
                        </m:e>
                        <m:sup>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𝑖</m:t>
                          </m:r>
                          <m:d>
                            <m:d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d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𝜔</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𝑡</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𝑘</m:t>
                                  </m:r>
                                </m:e>
                              </m:acc>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acc>
                                <m:accPr>
                                  <m:chr m:val="⃗"/>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𝑠</m:t>
                                  </m:r>
                                </m:e>
                              </m:acc>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sSub>
                                <m:sSub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𝜙</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0</m:t>
                                  </m:r>
                                </m:sub>
                              </m:sSub>
                            </m:e>
                          </m:d>
                        </m:sup>
                      </m:sSup>
                    </m:oMath>
                  </m:oMathPara>
                </a14:m>
                <a:b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b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位相速度</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pPr marL="0" indent="0" algn="ctr">
                  <a:buNone/>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𝑣</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𝑝</m:t>
                          </m:r>
                        </m:sub>
                      </m:s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fPr>
                        <m:num>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𝜔</m:t>
                          </m:r>
                        </m:num>
                        <m:den>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𝑘</m:t>
                          </m:r>
                        </m:den>
                      </m:f>
                    </m:oMath>
                  </m:oMathPara>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加速エネルギー</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𝐸</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nary>
                        <m:naryPr>
                          <m:limLoc m:val="undOvr"/>
                          <m:subHide m:val="on"/>
                          <m:supHide m:val="on"/>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naryPr>
                        <m:sub/>
                        <m:sup/>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𝑒</m:t>
                          </m:r>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𝐸</m:t>
                              </m:r>
                            </m:e>
                          </m:acc>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acc>
                            <m:accPr>
                              <m:chr m:val="⃗"/>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𝑑𝑠</m:t>
                              </m:r>
                            </m:e>
                          </m:acc>
                        </m:e>
                      </m:nary>
                    </m:oMath>
                  </m:oMathPara>
                </a14:m>
                <a:endParaRPr kumimoji="1" lang="en-US" altLang="ja-JP" sz="2400" dirty="0">
                  <a:solidFill>
                    <a:srgbClr val="00B0F0"/>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1844824"/>
                <a:ext cx="8229600" cy="4525963"/>
              </a:xfrm>
              <a:blipFill>
                <a:blip r:embed="rId2"/>
                <a:stretch>
                  <a:fillRect l="-1235" t="-838" b="-374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2984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5536" y="980728"/>
                <a:ext cx="8640960" cy="5328592"/>
              </a:xfrm>
            </p:spPr>
            <p:txBody>
              <a:bodyPr>
                <a:normAutofit lnSpcReduction="10000"/>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位相が時間的に一定＝加速</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位相が時間的に変化＝加減速を</a:t>
                </a:r>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繰り返すだけ</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u="sng"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加速に必須の条件＝位相</a:t>
                </a:r>
                <a:r>
                  <a:rPr kumimoji="1" lang="ja-JP" altLang="en-US" sz="2400" u="sng">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が一定</a:t>
                </a:r>
                <a:endParaRPr kumimoji="1" lang="en-US" altLang="ja-JP" sz="2400" u="sng"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r>
                        <m:rPr>
                          <m:sty m:val="p"/>
                        </m:rPr>
                        <a:rPr kumimoji="1" lang="el-GR" altLang="ja-JP" sz="240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ϕ</m:t>
                      </m:r>
                      <m:r>
                        <a:rPr kumimoji="1" lang="en-US" altLang="ja-JP" sz="240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r>
                        <m:rPr>
                          <m:sty m:val="p"/>
                        </m:rPr>
                        <a:rPr kumimoji="1" lang="el-GR" altLang="ja-JP" sz="2400" i="1">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ω</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𝑡</m:t>
                      </m:r>
                      <m:r>
                        <a:rPr kumimoji="1" lang="en-US" altLang="ja-JP" sz="2400" i="1">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r>
                        <a:rPr kumimoji="1" lang="en-US" altLang="ja-JP" sz="2400" i="1">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𝑘</m:t>
                      </m:r>
                      <m:r>
                        <a:rPr kumimoji="1" lang="en-US" altLang="ja-JP" sz="2400" i="1">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𝛽</m:t>
                      </m:r>
                      <m:r>
                        <a:rPr kumimoji="1" lang="en-US" altLang="ja-JP" sz="2400" i="1">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𝑐𝑡</m:t>
                      </m:r>
                    </m:oMath>
                  </m:oMathPara>
                </a14:m>
                <a:endParaRPr kumimoji="1" lang="en-US" altLang="ja-JP" sz="2400" dirty="0">
                  <a:solidFill>
                    <a:srgbClr val="00B0F0"/>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f>
                        <m:fPr>
                          <m:ctrlPr>
                            <a:rPr kumimoji="1" lang="en-US" altLang="ja-JP"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fPr>
                        <m:num>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𝑑</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𝜙</m:t>
                          </m:r>
                        </m:num>
                        <m:den>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𝑑𝑡</m:t>
                          </m:r>
                        </m:den>
                      </m:f>
                      <m:r>
                        <a:rPr kumimoji="1" lang="en-US" altLang="ja-JP" sz="2400" b="0" i="0"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r>
                        <m:rPr>
                          <m:sty m:val="p"/>
                        </m:rPr>
                        <a:rPr kumimoji="1" lang="el-GR"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ω</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𝑘</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𝛽</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𝑐</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=0</m:t>
                      </m:r>
                    </m:oMath>
                  </m:oMathPara>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位相速度＝</a:t>
                </a:r>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粒子速度のとき、粒子の乗る位相が不変</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𝑣</m:t>
                          </m:r>
                        </m:e>
                        <m: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𝑝</m:t>
                          </m:r>
                        </m:sub>
                      </m:sSub>
                      <m:r>
                        <a:rPr kumimoji="1" lang="en-US" altLang="ja-JP" sz="2400" b="0" i="1" smtClean="0">
                          <a:solidFill>
                            <a:srgbClr val="00B0F0"/>
                          </a:solidFill>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𝛽</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𝑐</m:t>
                      </m:r>
                    </m:oMath>
                  </m:oMathPara>
                </a14:m>
                <a:endParaRPr kumimoji="1" lang="en-US" altLang="ja-JP" sz="2400" dirty="0">
                  <a:solidFill>
                    <a:srgbClr val="00B0F0"/>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この時エネルギーゲインは</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𝐸</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nary>
                        <m:nary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naryPr>
                        <m:sub>
                          <m:r>
                            <m:rPr>
                              <m:brk m:alnAt="23"/>
                            </m:r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0</m:t>
                          </m:r>
                        </m:sub>
                        <m: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𝐿</m:t>
                          </m:r>
                        </m:sup>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𝑞</m:t>
                          </m:r>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accPr>
                            <m:e>
                              <m:sSub>
                                <m:sSubPr>
                                  <m:ctrlPr>
                                    <a:rPr kumimoji="1" lang="en-US" altLang="ja-JP" sz="2400" i="1">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sSubPr>
                                <m:e>
                                  <m:r>
                                    <a:rPr kumimoji="1" lang="en-US" altLang="ja-JP" sz="2400" i="1">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𝐸</m:t>
                                  </m:r>
                                </m:e>
                                <m:sub>
                                  <m:r>
                                    <a:rPr kumimoji="1" lang="en-US" altLang="ja-JP" sz="2400" i="1">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0</m:t>
                                  </m:r>
                                </m:sub>
                              </m:sSub>
                            </m:e>
                          </m:acc>
                          <m:sSup>
                            <m:sSup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sSup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𝑒</m:t>
                              </m:r>
                            </m:e>
                            <m: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𝑖</m:t>
                              </m:r>
                              <m:sSub>
                                <m:sSub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𝜙</m:t>
                                  </m:r>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0</m:t>
                                  </m:r>
                                </m:sub>
                              </m:sSub>
                            </m:sup>
                          </m:s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𝑑𝑠</m:t>
                              </m:r>
                            </m:e>
                          </m:acc>
                        </m:e>
                      </m:nary>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𝑒</m:t>
                      </m:r>
                      <m:sSub>
                        <m:sSub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𝐸</m:t>
                          </m:r>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0</m:t>
                          </m:r>
                        </m:sub>
                      </m:sSub>
                      <m:sSup>
                        <m:sSup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sSup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𝐿𝑒</m:t>
                          </m:r>
                        </m:e>
                        <m: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𝑖</m:t>
                          </m:r>
                          <m:sSub>
                            <m:sSub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𝜙</m:t>
                              </m:r>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bold" panose="020B0702020203020207" pitchFamily="50" charset="-128"/>
                                </a:rPr>
                                <m:t>0</m:t>
                              </m:r>
                            </m:sub>
                          </m:sSub>
                        </m:sup>
                      </m:sSup>
                    </m:oMath>
                  </m:oMathPara>
                </a14:m>
                <a:endParaRPr kumimoji="1" lang="en-US" altLang="ja-JP" sz="2400" dirty="0">
                  <a:solidFill>
                    <a:srgbClr val="00B0F0"/>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solidFill>
                    <a:srgbClr val="00B0F0"/>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5536" y="980728"/>
                <a:ext cx="8640960" cy="5328592"/>
              </a:xfrm>
              <a:blipFill>
                <a:blip r:embed="rId2"/>
                <a:stretch>
                  <a:fillRect l="-1026" t="-1425" b="-370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793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問題</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粒子がある方向にある速度で進んでいます。粒子と同じ方向に、同じ位相速度で進む平面波をつくりましたが、うまく加速できません。なぜでしょう？</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ヒント</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平面波は横波？縦波？</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cxnSp>
        <p:nvCxnSpPr>
          <p:cNvPr id="6" name="直線矢印コネクタ 5"/>
          <p:cNvCxnSpPr/>
          <p:nvPr/>
        </p:nvCxnSpPr>
        <p:spPr>
          <a:xfrm>
            <a:off x="3419872" y="5373216"/>
            <a:ext cx="30963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楕円 3"/>
          <p:cNvSpPr/>
          <p:nvPr/>
        </p:nvSpPr>
        <p:spPr>
          <a:xfrm>
            <a:off x="3203848" y="515719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788024" y="4758715"/>
            <a:ext cx="760842" cy="523220"/>
          </a:xfrm>
          <a:prstGeom prst="rect">
            <a:avLst/>
          </a:prstGeom>
          <a:noFill/>
        </p:spPr>
        <p:txBody>
          <a:bodyPr wrap="square" rtlCol="0">
            <a:spAutoFit/>
          </a:bodyPr>
          <a:lstStyle/>
          <a:p>
            <a:r>
              <a:rPr kumimoji="1" lang="en-US" altLang="ja-JP" sz="2800" i="1" dirty="0" err="1">
                <a:latin typeface="Symbol" panose="05050102010706020507" pitchFamily="18" charset="2"/>
                <a:ea typeface="Rounded Mgen+ 1c bold" panose="020B0702020203020207" pitchFamily="50" charset="-128"/>
                <a:cs typeface="Rounded Mgen+ 1c bold" panose="020B0702020203020207" pitchFamily="50" charset="-128"/>
              </a:rPr>
              <a:t>b</a:t>
            </a:r>
            <a:r>
              <a:rPr kumimoji="1" lang="en-US" altLang="ja-JP" sz="28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c</a:t>
            </a:r>
            <a:endParaRPr kumimoji="1" lang="ja-JP" altLang="en-US" sz="2800" i="1"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10" name="フリーフォーム 9"/>
          <p:cNvSpPr/>
          <p:nvPr/>
        </p:nvSpPr>
        <p:spPr>
          <a:xfrm>
            <a:off x="1003237" y="5830086"/>
            <a:ext cx="3814735" cy="808178"/>
          </a:xfrm>
          <a:custGeom>
            <a:avLst/>
            <a:gdLst>
              <a:gd name="connsiteX0" fmla="*/ 0 w 3814735"/>
              <a:gd name="connsiteY0" fmla="*/ 942109 h 1250041"/>
              <a:gd name="connsiteX1" fmla="*/ 36946 w 3814735"/>
              <a:gd name="connsiteY1" fmla="*/ 886690 h 1250041"/>
              <a:gd name="connsiteX2" fmla="*/ 83128 w 3814735"/>
              <a:gd name="connsiteY2" fmla="*/ 822036 h 1250041"/>
              <a:gd name="connsiteX3" fmla="*/ 110837 w 3814735"/>
              <a:gd name="connsiteY3" fmla="*/ 775854 h 1250041"/>
              <a:gd name="connsiteX4" fmla="*/ 138546 w 3814735"/>
              <a:gd name="connsiteY4" fmla="*/ 738909 h 1250041"/>
              <a:gd name="connsiteX5" fmla="*/ 157019 w 3814735"/>
              <a:gd name="connsiteY5" fmla="*/ 701963 h 1250041"/>
              <a:gd name="connsiteX6" fmla="*/ 184728 w 3814735"/>
              <a:gd name="connsiteY6" fmla="*/ 655781 h 1250041"/>
              <a:gd name="connsiteX7" fmla="*/ 193964 w 3814735"/>
              <a:gd name="connsiteY7" fmla="*/ 609600 h 1250041"/>
              <a:gd name="connsiteX8" fmla="*/ 230910 w 3814735"/>
              <a:gd name="connsiteY8" fmla="*/ 581890 h 1250041"/>
              <a:gd name="connsiteX9" fmla="*/ 277091 w 3814735"/>
              <a:gd name="connsiteY9" fmla="*/ 517236 h 1250041"/>
              <a:gd name="connsiteX10" fmla="*/ 304800 w 3814735"/>
              <a:gd name="connsiteY10" fmla="*/ 480290 h 1250041"/>
              <a:gd name="connsiteX11" fmla="*/ 341746 w 3814735"/>
              <a:gd name="connsiteY11" fmla="*/ 424872 h 1250041"/>
              <a:gd name="connsiteX12" fmla="*/ 360219 w 3814735"/>
              <a:gd name="connsiteY12" fmla="*/ 360218 h 1250041"/>
              <a:gd name="connsiteX13" fmla="*/ 378691 w 3814735"/>
              <a:gd name="connsiteY13" fmla="*/ 332509 h 1250041"/>
              <a:gd name="connsiteX14" fmla="*/ 415637 w 3814735"/>
              <a:gd name="connsiteY14" fmla="*/ 267854 h 1250041"/>
              <a:gd name="connsiteX15" fmla="*/ 443346 w 3814735"/>
              <a:gd name="connsiteY15" fmla="*/ 240145 h 1250041"/>
              <a:gd name="connsiteX16" fmla="*/ 461819 w 3814735"/>
              <a:gd name="connsiteY16" fmla="*/ 212436 h 1250041"/>
              <a:gd name="connsiteX17" fmla="*/ 517237 w 3814735"/>
              <a:gd name="connsiteY17" fmla="*/ 147781 h 1250041"/>
              <a:gd name="connsiteX18" fmla="*/ 544946 w 3814735"/>
              <a:gd name="connsiteY18" fmla="*/ 138545 h 1250041"/>
              <a:gd name="connsiteX19" fmla="*/ 637310 w 3814735"/>
              <a:gd name="connsiteY19" fmla="*/ 147781 h 1250041"/>
              <a:gd name="connsiteX20" fmla="*/ 701964 w 3814735"/>
              <a:gd name="connsiteY20" fmla="*/ 184727 h 1250041"/>
              <a:gd name="connsiteX21" fmla="*/ 729673 w 3814735"/>
              <a:gd name="connsiteY21" fmla="*/ 193963 h 1250041"/>
              <a:gd name="connsiteX22" fmla="*/ 757382 w 3814735"/>
              <a:gd name="connsiteY22" fmla="*/ 212436 h 1250041"/>
              <a:gd name="connsiteX23" fmla="*/ 775855 w 3814735"/>
              <a:gd name="connsiteY23" fmla="*/ 240145 h 1250041"/>
              <a:gd name="connsiteX24" fmla="*/ 803564 w 3814735"/>
              <a:gd name="connsiteY24" fmla="*/ 249381 h 1250041"/>
              <a:gd name="connsiteX25" fmla="*/ 822037 w 3814735"/>
              <a:gd name="connsiteY25" fmla="*/ 277090 h 1250041"/>
              <a:gd name="connsiteX26" fmla="*/ 849746 w 3814735"/>
              <a:gd name="connsiteY26" fmla="*/ 304800 h 1250041"/>
              <a:gd name="connsiteX27" fmla="*/ 886691 w 3814735"/>
              <a:gd name="connsiteY27" fmla="*/ 360218 h 1250041"/>
              <a:gd name="connsiteX28" fmla="*/ 895928 w 3814735"/>
              <a:gd name="connsiteY28" fmla="*/ 415636 h 1250041"/>
              <a:gd name="connsiteX29" fmla="*/ 905164 w 3814735"/>
              <a:gd name="connsiteY29" fmla="*/ 443345 h 1250041"/>
              <a:gd name="connsiteX30" fmla="*/ 923637 w 3814735"/>
              <a:gd name="connsiteY30" fmla="*/ 517236 h 1250041"/>
              <a:gd name="connsiteX31" fmla="*/ 951346 w 3814735"/>
              <a:gd name="connsiteY31" fmla="*/ 554181 h 1250041"/>
              <a:gd name="connsiteX32" fmla="*/ 969819 w 3814735"/>
              <a:gd name="connsiteY32" fmla="*/ 628072 h 1250041"/>
              <a:gd name="connsiteX33" fmla="*/ 988291 w 3814735"/>
              <a:gd name="connsiteY33" fmla="*/ 701963 h 1250041"/>
              <a:gd name="connsiteX34" fmla="*/ 997528 w 3814735"/>
              <a:gd name="connsiteY34" fmla="*/ 729672 h 1250041"/>
              <a:gd name="connsiteX35" fmla="*/ 1016000 w 3814735"/>
              <a:gd name="connsiteY35" fmla="*/ 775854 h 1250041"/>
              <a:gd name="connsiteX36" fmla="*/ 1034473 w 3814735"/>
              <a:gd name="connsiteY36" fmla="*/ 858981 h 1250041"/>
              <a:gd name="connsiteX37" fmla="*/ 1043710 w 3814735"/>
              <a:gd name="connsiteY37" fmla="*/ 886690 h 1250041"/>
              <a:gd name="connsiteX38" fmla="*/ 1052946 w 3814735"/>
              <a:gd name="connsiteY38" fmla="*/ 923636 h 1250041"/>
              <a:gd name="connsiteX39" fmla="*/ 1080655 w 3814735"/>
              <a:gd name="connsiteY39" fmla="*/ 951345 h 1250041"/>
              <a:gd name="connsiteX40" fmla="*/ 1117600 w 3814735"/>
              <a:gd name="connsiteY40" fmla="*/ 1006763 h 1250041"/>
              <a:gd name="connsiteX41" fmla="*/ 1136073 w 3814735"/>
              <a:gd name="connsiteY41" fmla="*/ 1043709 h 1250041"/>
              <a:gd name="connsiteX42" fmla="*/ 1163782 w 3814735"/>
              <a:gd name="connsiteY42" fmla="*/ 1071418 h 1250041"/>
              <a:gd name="connsiteX43" fmla="*/ 1237673 w 3814735"/>
              <a:gd name="connsiteY43" fmla="*/ 1173018 h 1250041"/>
              <a:gd name="connsiteX44" fmla="*/ 1274619 w 3814735"/>
              <a:gd name="connsiteY44" fmla="*/ 1200727 h 1250041"/>
              <a:gd name="connsiteX45" fmla="*/ 1293091 w 3814735"/>
              <a:gd name="connsiteY45" fmla="*/ 1228436 h 1250041"/>
              <a:gd name="connsiteX46" fmla="*/ 1459346 w 3814735"/>
              <a:gd name="connsiteY46" fmla="*/ 1237672 h 1250041"/>
              <a:gd name="connsiteX47" fmla="*/ 1487055 w 3814735"/>
              <a:gd name="connsiteY47" fmla="*/ 1219200 h 1250041"/>
              <a:gd name="connsiteX48" fmla="*/ 1551710 w 3814735"/>
              <a:gd name="connsiteY48" fmla="*/ 1191490 h 1250041"/>
              <a:gd name="connsiteX49" fmla="*/ 1588655 w 3814735"/>
              <a:gd name="connsiteY49" fmla="*/ 1154545 h 1250041"/>
              <a:gd name="connsiteX50" fmla="*/ 1616364 w 3814735"/>
              <a:gd name="connsiteY50" fmla="*/ 1136072 h 1250041"/>
              <a:gd name="connsiteX51" fmla="*/ 1653310 w 3814735"/>
              <a:gd name="connsiteY51" fmla="*/ 1108363 h 1250041"/>
              <a:gd name="connsiteX52" fmla="*/ 1708728 w 3814735"/>
              <a:gd name="connsiteY52" fmla="*/ 1052945 h 1250041"/>
              <a:gd name="connsiteX53" fmla="*/ 1745673 w 3814735"/>
              <a:gd name="connsiteY53" fmla="*/ 1016000 h 1250041"/>
              <a:gd name="connsiteX54" fmla="*/ 1773382 w 3814735"/>
              <a:gd name="connsiteY54" fmla="*/ 988290 h 1250041"/>
              <a:gd name="connsiteX55" fmla="*/ 1810328 w 3814735"/>
              <a:gd name="connsiteY55" fmla="*/ 932872 h 1250041"/>
              <a:gd name="connsiteX56" fmla="*/ 1838037 w 3814735"/>
              <a:gd name="connsiteY56" fmla="*/ 877454 h 1250041"/>
              <a:gd name="connsiteX57" fmla="*/ 1865746 w 3814735"/>
              <a:gd name="connsiteY57" fmla="*/ 849745 h 1250041"/>
              <a:gd name="connsiteX58" fmla="*/ 1921164 w 3814735"/>
              <a:gd name="connsiteY58" fmla="*/ 766618 h 1250041"/>
              <a:gd name="connsiteX59" fmla="*/ 1948873 w 3814735"/>
              <a:gd name="connsiteY59" fmla="*/ 729672 h 1250041"/>
              <a:gd name="connsiteX60" fmla="*/ 2032000 w 3814735"/>
              <a:gd name="connsiteY60" fmla="*/ 600363 h 1250041"/>
              <a:gd name="connsiteX61" fmla="*/ 2041237 w 3814735"/>
              <a:gd name="connsiteY61" fmla="*/ 572654 h 1250041"/>
              <a:gd name="connsiteX62" fmla="*/ 2096655 w 3814735"/>
              <a:gd name="connsiteY62" fmla="*/ 508000 h 1250041"/>
              <a:gd name="connsiteX63" fmla="*/ 2124364 w 3814735"/>
              <a:gd name="connsiteY63" fmla="*/ 443345 h 1250041"/>
              <a:gd name="connsiteX64" fmla="*/ 2142837 w 3814735"/>
              <a:gd name="connsiteY64" fmla="*/ 387927 h 1250041"/>
              <a:gd name="connsiteX65" fmla="*/ 2170546 w 3814735"/>
              <a:gd name="connsiteY65" fmla="*/ 304800 h 1250041"/>
              <a:gd name="connsiteX66" fmla="*/ 2179782 w 3814735"/>
              <a:gd name="connsiteY66" fmla="*/ 277090 h 1250041"/>
              <a:gd name="connsiteX67" fmla="*/ 2198255 w 3814735"/>
              <a:gd name="connsiteY67" fmla="*/ 249381 h 1250041"/>
              <a:gd name="connsiteX68" fmla="*/ 2235200 w 3814735"/>
              <a:gd name="connsiteY68" fmla="*/ 175490 h 1250041"/>
              <a:gd name="connsiteX69" fmla="*/ 2253673 w 3814735"/>
              <a:gd name="connsiteY69" fmla="*/ 120072 h 1250041"/>
              <a:gd name="connsiteX70" fmla="*/ 2272146 w 3814735"/>
              <a:gd name="connsiteY70" fmla="*/ 83127 h 1250041"/>
              <a:gd name="connsiteX71" fmla="*/ 2290619 w 3814735"/>
              <a:gd name="connsiteY71" fmla="*/ 55418 h 1250041"/>
              <a:gd name="connsiteX72" fmla="*/ 2318328 w 3814735"/>
              <a:gd name="connsiteY72" fmla="*/ 46181 h 1250041"/>
              <a:gd name="connsiteX73" fmla="*/ 2401455 w 3814735"/>
              <a:gd name="connsiteY73" fmla="*/ 0 h 1250041"/>
              <a:gd name="connsiteX74" fmla="*/ 2549237 w 3814735"/>
              <a:gd name="connsiteY74" fmla="*/ 27709 h 1250041"/>
              <a:gd name="connsiteX75" fmla="*/ 2567710 w 3814735"/>
              <a:gd name="connsiteY75" fmla="*/ 55418 h 1250041"/>
              <a:gd name="connsiteX76" fmla="*/ 2576946 w 3814735"/>
              <a:gd name="connsiteY76" fmla="*/ 83127 h 1250041"/>
              <a:gd name="connsiteX77" fmla="*/ 2641600 w 3814735"/>
              <a:gd name="connsiteY77" fmla="*/ 166254 h 1250041"/>
              <a:gd name="connsiteX78" fmla="*/ 2650837 w 3814735"/>
              <a:gd name="connsiteY78" fmla="*/ 203200 h 1250041"/>
              <a:gd name="connsiteX79" fmla="*/ 2687782 w 3814735"/>
              <a:gd name="connsiteY79" fmla="*/ 286327 h 1250041"/>
              <a:gd name="connsiteX80" fmla="*/ 2697019 w 3814735"/>
              <a:gd name="connsiteY80" fmla="*/ 323272 h 1250041"/>
              <a:gd name="connsiteX81" fmla="*/ 2752437 w 3814735"/>
              <a:gd name="connsiteY81" fmla="*/ 424872 h 1250041"/>
              <a:gd name="connsiteX82" fmla="*/ 2761673 w 3814735"/>
              <a:gd name="connsiteY82" fmla="*/ 452581 h 1250041"/>
              <a:gd name="connsiteX83" fmla="*/ 2789382 w 3814735"/>
              <a:gd name="connsiteY83" fmla="*/ 526472 h 1250041"/>
              <a:gd name="connsiteX84" fmla="*/ 2807855 w 3814735"/>
              <a:gd name="connsiteY84" fmla="*/ 591127 h 1250041"/>
              <a:gd name="connsiteX85" fmla="*/ 2863273 w 3814735"/>
              <a:gd name="connsiteY85" fmla="*/ 692727 h 1250041"/>
              <a:gd name="connsiteX86" fmla="*/ 2909455 w 3814735"/>
              <a:gd name="connsiteY86" fmla="*/ 766618 h 1250041"/>
              <a:gd name="connsiteX87" fmla="*/ 2955637 w 3814735"/>
              <a:gd name="connsiteY87" fmla="*/ 868218 h 1250041"/>
              <a:gd name="connsiteX88" fmla="*/ 3048000 w 3814735"/>
              <a:gd name="connsiteY88" fmla="*/ 1016000 h 1250041"/>
              <a:gd name="connsiteX89" fmla="*/ 3094182 w 3814735"/>
              <a:gd name="connsiteY89" fmla="*/ 1117600 h 1250041"/>
              <a:gd name="connsiteX90" fmla="*/ 3121891 w 3814735"/>
              <a:gd name="connsiteY90" fmla="*/ 1145309 h 1250041"/>
              <a:gd name="connsiteX91" fmla="*/ 3158837 w 3814735"/>
              <a:gd name="connsiteY91" fmla="*/ 1154545 h 1250041"/>
              <a:gd name="connsiteX92" fmla="*/ 3223491 w 3814735"/>
              <a:gd name="connsiteY92" fmla="*/ 1145309 h 1250041"/>
              <a:gd name="connsiteX93" fmla="*/ 3288146 w 3814735"/>
              <a:gd name="connsiteY93" fmla="*/ 1080654 h 1250041"/>
              <a:gd name="connsiteX94" fmla="*/ 3325091 w 3814735"/>
              <a:gd name="connsiteY94" fmla="*/ 1025236 h 1250041"/>
              <a:gd name="connsiteX95" fmla="*/ 3334328 w 3814735"/>
              <a:gd name="connsiteY95" fmla="*/ 997527 h 1250041"/>
              <a:gd name="connsiteX96" fmla="*/ 3362037 w 3814735"/>
              <a:gd name="connsiteY96" fmla="*/ 960581 h 1250041"/>
              <a:gd name="connsiteX97" fmla="*/ 3408219 w 3814735"/>
              <a:gd name="connsiteY97" fmla="*/ 905163 h 1250041"/>
              <a:gd name="connsiteX98" fmla="*/ 3435928 w 3814735"/>
              <a:gd name="connsiteY98" fmla="*/ 868218 h 1250041"/>
              <a:gd name="connsiteX99" fmla="*/ 3472873 w 3814735"/>
              <a:gd name="connsiteY99" fmla="*/ 785090 h 1250041"/>
              <a:gd name="connsiteX100" fmla="*/ 3491346 w 3814735"/>
              <a:gd name="connsiteY100" fmla="*/ 757381 h 1250041"/>
              <a:gd name="connsiteX101" fmla="*/ 3537528 w 3814735"/>
              <a:gd name="connsiteY101" fmla="*/ 683490 h 1250041"/>
              <a:gd name="connsiteX102" fmla="*/ 3583710 w 3814735"/>
              <a:gd name="connsiteY102" fmla="*/ 591127 h 1250041"/>
              <a:gd name="connsiteX103" fmla="*/ 3629891 w 3814735"/>
              <a:gd name="connsiteY103" fmla="*/ 498763 h 1250041"/>
              <a:gd name="connsiteX104" fmla="*/ 3657600 w 3814735"/>
              <a:gd name="connsiteY104" fmla="*/ 480290 h 1250041"/>
              <a:gd name="connsiteX105" fmla="*/ 3685310 w 3814735"/>
              <a:gd name="connsiteY105" fmla="*/ 443345 h 1250041"/>
              <a:gd name="connsiteX106" fmla="*/ 3694546 w 3814735"/>
              <a:gd name="connsiteY106" fmla="*/ 415636 h 1250041"/>
              <a:gd name="connsiteX107" fmla="*/ 3713019 w 3814735"/>
              <a:gd name="connsiteY107" fmla="*/ 378690 h 1250041"/>
              <a:gd name="connsiteX108" fmla="*/ 3749964 w 3814735"/>
              <a:gd name="connsiteY108" fmla="*/ 314036 h 1250041"/>
              <a:gd name="connsiteX109" fmla="*/ 3796146 w 3814735"/>
              <a:gd name="connsiteY109" fmla="*/ 230909 h 1250041"/>
              <a:gd name="connsiteX110" fmla="*/ 3814619 w 3814735"/>
              <a:gd name="connsiteY110" fmla="*/ 175490 h 125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814735" h="1250041">
                <a:moveTo>
                  <a:pt x="0" y="942109"/>
                </a:moveTo>
                <a:cubicBezTo>
                  <a:pt x="12315" y="923636"/>
                  <a:pt x="24214" y="904878"/>
                  <a:pt x="36946" y="886690"/>
                </a:cubicBezTo>
                <a:cubicBezTo>
                  <a:pt x="68555" y="841534"/>
                  <a:pt x="58106" y="862071"/>
                  <a:pt x="83128" y="822036"/>
                </a:cubicBezTo>
                <a:cubicBezTo>
                  <a:pt x="92643" y="806812"/>
                  <a:pt x="100879" y="790791"/>
                  <a:pt x="110837" y="775854"/>
                </a:cubicBezTo>
                <a:cubicBezTo>
                  <a:pt x="119376" y="763046"/>
                  <a:pt x="130387" y="751963"/>
                  <a:pt x="138546" y="738909"/>
                </a:cubicBezTo>
                <a:cubicBezTo>
                  <a:pt x="145844" y="727233"/>
                  <a:pt x="150332" y="713999"/>
                  <a:pt x="157019" y="701963"/>
                </a:cubicBezTo>
                <a:cubicBezTo>
                  <a:pt x="165737" y="686270"/>
                  <a:pt x="175492" y="671175"/>
                  <a:pt x="184728" y="655781"/>
                </a:cubicBezTo>
                <a:cubicBezTo>
                  <a:pt x="187807" y="640387"/>
                  <a:pt x="185644" y="622912"/>
                  <a:pt x="193964" y="609600"/>
                </a:cubicBezTo>
                <a:cubicBezTo>
                  <a:pt x="202123" y="596546"/>
                  <a:pt x="220025" y="592775"/>
                  <a:pt x="230910" y="581890"/>
                </a:cubicBezTo>
                <a:cubicBezTo>
                  <a:pt x="246007" y="566793"/>
                  <a:pt x="263978" y="535595"/>
                  <a:pt x="277091" y="517236"/>
                </a:cubicBezTo>
                <a:cubicBezTo>
                  <a:pt x="286038" y="504709"/>
                  <a:pt x="295564" y="492605"/>
                  <a:pt x="304800" y="480290"/>
                </a:cubicBezTo>
                <a:cubicBezTo>
                  <a:pt x="326764" y="414402"/>
                  <a:pt x="295619" y="494063"/>
                  <a:pt x="341746" y="424872"/>
                </a:cubicBezTo>
                <a:cubicBezTo>
                  <a:pt x="348932" y="414093"/>
                  <a:pt x="356527" y="368833"/>
                  <a:pt x="360219" y="360218"/>
                </a:cubicBezTo>
                <a:cubicBezTo>
                  <a:pt x="364592" y="350015"/>
                  <a:pt x="373184" y="342147"/>
                  <a:pt x="378691" y="332509"/>
                </a:cubicBezTo>
                <a:cubicBezTo>
                  <a:pt x="395116" y="303764"/>
                  <a:pt x="395179" y="292403"/>
                  <a:pt x="415637" y="267854"/>
                </a:cubicBezTo>
                <a:cubicBezTo>
                  <a:pt x="423999" y="257819"/>
                  <a:pt x="434984" y="250180"/>
                  <a:pt x="443346" y="240145"/>
                </a:cubicBezTo>
                <a:cubicBezTo>
                  <a:pt x="450453" y="231617"/>
                  <a:pt x="455367" y="221469"/>
                  <a:pt x="461819" y="212436"/>
                </a:cubicBezTo>
                <a:cubicBezTo>
                  <a:pt x="473460" y="196139"/>
                  <a:pt x="498927" y="159988"/>
                  <a:pt x="517237" y="147781"/>
                </a:cubicBezTo>
                <a:cubicBezTo>
                  <a:pt x="525338" y="142381"/>
                  <a:pt x="535710" y="141624"/>
                  <a:pt x="544946" y="138545"/>
                </a:cubicBezTo>
                <a:cubicBezTo>
                  <a:pt x="575734" y="141624"/>
                  <a:pt x="607055" y="141298"/>
                  <a:pt x="637310" y="147781"/>
                </a:cubicBezTo>
                <a:cubicBezTo>
                  <a:pt x="665647" y="153853"/>
                  <a:pt x="677744" y="172617"/>
                  <a:pt x="701964" y="184727"/>
                </a:cubicBezTo>
                <a:cubicBezTo>
                  <a:pt x="710672" y="189081"/>
                  <a:pt x="720437" y="190884"/>
                  <a:pt x="729673" y="193963"/>
                </a:cubicBezTo>
                <a:cubicBezTo>
                  <a:pt x="738909" y="200121"/>
                  <a:pt x="749533" y="204587"/>
                  <a:pt x="757382" y="212436"/>
                </a:cubicBezTo>
                <a:cubicBezTo>
                  <a:pt x="765231" y="220285"/>
                  <a:pt x="767187" y="233210"/>
                  <a:pt x="775855" y="240145"/>
                </a:cubicBezTo>
                <a:cubicBezTo>
                  <a:pt x="783458" y="246227"/>
                  <a:pt x="794328" y="246302"/>
                  <a:pt x="803564" y="249381"/>
                </a:cubicBezTo>
                <a:cubicBezTo>
                  <a:pt x="809722" y="258617"/>
                  <a:pt x="814931" y="268562"/>
                  <a:pt x="822037" y="277090"/>
                </a:cubicBezTo>
                <a:cubicBezTo>
                  <a:pt x="830399" y="287125"/>
                  <a:pt x="842500" y="293931"/>
                  <a:pt x="849746" y="304800"/>
                </a:cubicBezTo>
                <a:cubicBezTo>
                  <a:pt x="903210" y="384999"/>
                  <a:pt x="798300" y="271827"/>
                  <a:pt x="886691" y="360218"/>
                </a:cubicBezTo>
                <a:cubicBezTo>
                  <a:pt x="889770" y="378691"/>
                  <a:pt x="891865" y="397354"/>
                  <a:pt x="895928" y="415636"/>
                </a:cubicBezTo>
                <a:cubicBezTo>
                  <a:pt x="898040" y="425140"/>
                  <a:pt x="902803" y="433900"/>
                  <a:pt x="905164" y="443345"/>
                </a:cubicBezTo>
                <a:cubicBezTo>
                  <a:pt x="908544" y="456864"/>
                  <a:pt x="914251" y="500812"/>
                  <a:pt x="923637" y="517236"/>
                </a:cubicBezTo>
                <a:cubicBezTo>
                  <a:pt x="931275" y="530601"/>
                  <a:pt x="942110" y="541866"/>
                  <a:pt x="951346" y="554181"/>
                </a:cubicBezTo>
                <a:cubicBezTo>
                  <a:pt x="973943" y="667172"/>
                  <a:pt x="948515" y="549957"/>
                  <a:pt x="969819" y="628072"/>
                </a:cubicBezTo>
                <a:cubicBezTo>
                  <a:pt x="976499" y="652566"/>
                  <a:pt x="980262" y="677878"/>
                  <a:pt x="988291" y="701963"/>
                </a:cubicBezTo>
                <a:cubicBezTo>
                  <a:pt x="991370" y="711199"/>
                  <a:pt x="994109" y="720556"/>
                  <a:pt x="997528" y="729672"/>
                </a:cubicBezTo>
                <a:cubicBezTo>
                  <a:pt x="1003350" y="745196"/>
                  <a:pt x="1010757" y="760125"/>
                  <a:pt x="1016000" y="775854"/>
                </a:cubicBezTo>
                <a:cubicBezTo>
                  <a:pt x="1025487" y="804314"/>
                  <a:pt x="1027148" y="829680"/>
                  <a:pt x="1034473" y="858981"/>
                </a:cubicBezTo>
                <a:cubicBezTo>
                  <a:pt x="1036834" y="868426"/>
                  <a:pt x="1041035" y="877329"/>
                  <a:pt x="1043710" y="886690"/>
                </a:cubicBezTo>
                <a:cubicBezTo>
                  <a:pt x="1047197" y="898896"/>
                  <a:pt x="1046648" y="912614"/>
                  <a:pt x="1052946" y="923636"/>
                </a:cubicBezTo>
                <a:cubicBezTo>
                  <a:pt x="1059427" y="934977"/>
                  <a:pt x="1071419" y="942109"/>
                  <a:pt x="1080655" y="951345"/>
                </a:cubicBezTo>
                <a:cubicBezTo>
                  <a:pt x="1100467" y="1010784"/>
                  <a:pt x="1074359" y="946225"/>
                  <a:pt x="1117600" y="1006763"/>
                </a:cubicBezTo>
                <a:cubicBezTo>
                  <a:pt x="1125603" y="1017967"/>
                  <a:pt x="1128070" y="1032505"/>
                  <a:pt x="1136073" y="1043709"/>
                </a:cubicBezTo>
                <a:cubicBezTo>
                  <a:pt x="1143665" y="1054338"/>
                  <a:pt x="1155763" y="1061107"/>
                  <a:pt x="1163782" y="1071418"/>
                </a:cubicBezTo>
                <a:cubicBezTo>
                  <a:pt x="1197494" y="1114762"/>
                  <a:pt x="1199440" y="1134785"/>
                  <a:pt x="1237673" y="1173018"/>
                </a:cubicBezTo>
                <a:cubicBezTo>
                  <a:pt x="1248558" y="1183903"/>
                  <a:pt x="1262304" y="1191491"/>
                  <a:pt x="1274619" y="1200727"/>
                </a:cubicBezTo>
                <a:cubicBezTo>
                  <a:pt x="1280776" y="1209963"/>
                  <a:pt x="1284563" y="1221330"/>
                  <a:pt x="1293091" y="1228436"/>
                </a:cubicBezTo>
                <a:cubicBezTo>
                  <a:pt x="1340836" y="1268224"/>
                  <a:pt x="1403713" y="1241646"/>
                  <a:pt x="1459346" y="1237672"/>
                </a:cubicBezTo>
                <a:cubicBezTo>
                  <a:pt x="1468582" y="1231515"/>
                  <a:pt x="1477126" y="1224164"/>
                  <a:pt x="1487055" y="1219200"/>
                </a:cubicBezTo>
                <a:cubicBezTo>
                  <a:pt x="1522722" y="1201367"/>
                  <a:pt x="1513275" y="1220316"/>
                  <a:pt x="1551710" y="1191490"/>
                </a:cubicBezTo>
                <a:cubicBezTo>
                  <a:pt x="1565643" y="1181040"/>
                  <a:pt x="1575432" y="1165879"/>
                  <a:pt x="1588655" y="1154545"/>
                </a:cubicBezTo>
                <a:cubicBezTo>
                  <a:pt x="1597083" y="1147321"/>
                  <a:pt x="1607331" y="1142524"/>
                  <a:pt x="1616364" y="1136072"/>
                </a:cubicBezTo>
                <a:cubicBezTo>
                  <a:pt x="1628891" y="1127124"/>
                  <a:pt x="1641868" y="1118661"/>
                  <a:pt x="1653310" y="1108363"/>
                </a:cubicBezTo>
                <a:cubicBezTo>
                  <a:pt x="1672728" y="1090887"/>
                  <a:pt x="1690255" y="1071418"/>
                  <a:pt x="1708728" y="1052945"/>
                </a:cubicBezTo>
                <a:lnTo>
                  <a:pt x="1745673" y="1016000"/>
                </a:lnTo>
                <a:lnTo>
                  <a:pt x="1773382" y="988290"/>
                </a:lnTo>
                <a:cubicBezTo>
                  <a:pt x="1795346" y="922402"/>
                  <a:pt x="1764201" y="1002063"/>
                  <a:pt x="1810328" y="932872"/>
                </a:cubicBezTo>
                <a:cubicBezTo>
                  <a:pt x="1865869" y="849559"/>
                  <a:pt x="1765369" y="964655"/>
                  <a:pt x="1838037" y="877454"/>
                </a:cubicBezTo>
                <a:cubicBezTo>
                  <a:pt x="1846399" y="867419"/>
                  <a:pt x="1857909" y="860195"/>
                  <a:pt x="1865746" y="849745"/>
                </a:cubicBezTo>
                <a:cubicBezTo>
                  <a:pt x="1885727" y="823103"/>
                  <a:pt x="1901183" y="793260"/>
                  <a:pt x="1921164" y="766618"/>
                </a:cubicBezTo>
                <a:cubicBezTo>
                  <a:pt x="1930400" y="754303"/>
                  <a:pt x="1940111" y="742329"/>
                  <a:pt x="1948873" y="729672"/>
                </a:cubicBezTo>
                <a:cubicBezTo>
                  <a:pt x="1957804" y="716772"/>
                  <a:pt x="2017585" y="629192"/>
                  <a:pt x="2032000" y="600363"/>
                </a:cubicBezTo>
                <a:cubicBezTo>
                  <a:pt x="2036354" y="591655"/>
                  <a:pt x="2036883" y="581362"/>
                  <a:pt x="2041237" y="572654"/>
                </a:cubicBezTo>
                <a:cubicBezTo>
                  <a:pt x="2055304" y="544521"/>
                  <a:pt x="2073930" y="530725"/>
                  <a:pt x="2096655" y="508000"/>
                </a:cubicBezTo>
                <a:cubicBezTo>
                  <a:pt x="2126378" y="418825"/>
                  <a:pt x="2078722" y="557448"/>
                  <a:pt x="2124364" y="443345"/>
                </a:cubicBezTo>
                <a:cubicBezTo>
                  <a:pt x="2131596" y="425266"/>
                  <a:pt x="2136679" y="406400"/>
                  <a:pt x="2142837" y="387927"/>
                </a:cubicBezTo>
                <a:lnTo>
                  <a:pt x="2170546" y="304800"/>
                </a:lnTo>
                <a:cubicBezTo>
                  <a:pt x="2173625" y="295563"/>
                  <a:pt x="2174381" y="285191"/>
                  <a:pt x="2179782" y="277090"/>
                </a:cubicBezTo>
                <a:lnTo>
                  <a:pt x="2198255" y="249381"/>
                </a:lnTo>
                <a:cubicBezTo>
                  <a:pt x="2221712" y="132092"/>
                  <a:pt x="2186689" y="262810"/>
                  <a:pt x="2235200" y="175490"/>
                </a:cubicBezTo>
                <a:cubicBezTo>
                  <a:pt x="2244656" y="158468"/>
                  <a:pt x="2244965" y="137488"/>
                  <a:pt x="2253673" y="120072"/>
                </a:cubicBezTo>
                <a:cubicBezTo>
                  <a:pt x="2259831" y="107757"/>
                  <a:pt x="2265315" y="95081"/>
                  <a:pt x="2272146" y="83127"/>
                </a:cubicBezTo>
                <a:cubicBezTo>
                  <a:pt x="2277654" y="73489"/>
                  <a:pt x="2281951" y="62353"/>
                  <a:pt x="2290619" y="55418"/>
                </a:cubicBezTo>
                <a:cubicBezTo>
                  <a:pt x="2298222" y="49336"/>
                  <a:pt x="2309817" y="50909"/>
                  <a:pt x="2318328" y="46181"/>
                </a:cubicBezTo>
                <a:cubicBezTo>
                  <a:pt x="2413601" y="-6749"/>
                  <a:pt x="2338759" y="20898"/>
                  <a:pt x="2401455" y="0"/>
                </a:cubicBezTo>
                <a:cubicBezTo>
                  <a:pt x="2442120" y="3389"/>
                  <a:pt x="2510289" y="-4747"/>
                  <a:pt x="2549237" y="27709"/>
                </a:cubicBezTo>
                <a:cubicBezTo>
                  <a:pt x="2557765" y="34815"/>
                  <a:pt x="2561552" y="46182"/>
                  <a:pt x="2567710" y="55418"/>
                </a:cubicBezTo>
                <a:cubicBezTo>
                  <a:pt x="2570789" y="64654"/>
                  <a:pt x="2571546" y="75026"/>
                  <a:pt x="2576946" y="83127"/>
                </a:cubicBezTo>
                <a:cubicBezTo>
                  <a:pt x="2596418" y="112335"/>
                  <a:pt x="2641600" y="166254"/>
                  <a:pt x="2641600" y="166254"/>
                </a:cubicBezTo>
                <a:cubicBezTo>
                  <a:pt x="2644679" y="178569"/>
                  <a:pt x="2646380" y="191314"/>
                  <a:pt x="2650837" y="203200"/>
                </a:cubicBezTo>
                <a:cubicBezTo>
                  <a:pt x="2699119" y="331948"/>
                  <a:pt x="2637230" y="134671"/>
                  <a:pt x="2687782" y="286327"/>
                </a:cubicBezTo>
                <a:cubicBezTo>
                  <a:pt x="2691796" y="298370"/>
                  <a:pt x="2692304" y="311486"/>
                  <a:pt x="2697019" y="323272"/>
                </a:cubicBezTo>
                <a:cubicBezTo>
                  <a:pt x="2726425" y="396784"/>
                  <a:pt x="2719606" y="359209"/>
                  <a:pt x="2752437" y="424872"/>
                </a:cubicBezTo>
                <a:cubicBezTo>
                  <a:pt x="2756791" y="433580"/>
                  <a:pt x="2758255" y="443465"/>
                  <a:pt x="2761673" y="452581"/>
                </a:cubicBezTo>
                <a:cubicBezTo>
                  <a:pt x="2773390" y="483827"/>
                  <a:pt x="2780994" y="497113"/>
                  <a:pt x="2789382" y="526472"/>
                </a:cubicBezTo>
                <a:cubicBezTo>
                  <a:pt x="2795251" y="547012"/>
                  <a:pt x="2798999" y="571201"/>
                  <a:pt x="2807855" y="591127"/>
                </a:cubicBezTo>
                <a:cubicBezTo>
                  <a:pt x="2866651" y="723419"/>
                  <a:pt x="2804895" y="575971"/>
                  <a:pt x="2863273" y="692727"/>
                </a:cubicBezTo>
                <a:cubicBezTo>
                  <a:pt x="2898259" y="762698"/>
                  <a:pt x="2860835" y="717998"/>
                  <a:pt x="2909455" y="766618"/>
                </a:cubicBezTo>
                <a:cubicBezTo>
                  <a:pt x="2915689" y="781163"/>
                  <a:pt x="2942474" y="847158"/>
                  <a:pt x="2955637" y="868218"/>
                </a:cubicBezTo>
                <a:cubicBezTo>
                  <a:pt x="2995245" y="931590"/>
                  <a:pt x="3013835" y="913511"/>
                  <a:pt x="3048000" y="1016000"/>
                </a:cubicBezTo>
                <a:cubicBezTo>
                  <a:pt x="3059791" y="1051369"/>
                  <a:pt x="3069815" y="1088359"/>
                  <a:pt x="3094182" y="1117600"/>
                </a:cubicBezTo>
                <a:cubicBezTo>
                  <a:pt x="3102544" y="1127635"/>
                  <a:pt x="3110550" y="1138828"/>
                  <a:pt x="3121891" y="1145309"/>
                </a:cubicBezTo>
                <a:cubicBezTo>
                  <a:pt x="3132913" y="1151607"/>
                  <a:pt x="3146522" y="1151466"/>
                  <a:pt x="3158837" y="1154545"/>
                </a:cubicBezTo>
                <a:cubicBezTo>
                  <a:pt x="3180388" y="1151466"/>
                  <a:pt x="3203032" y="1152749"/>
                  <a:pt x="3223491" y="1145309"/>
                </a:cubicBezTo>
                <a:cubicBezTo>
                  <a:pt x="3251577" y="1135096"/>
                  <a:pt x="3272376" y="1103183"/>
                  <a:pt x="3288146" y="1080654"/>
                </a:cubicBezTo>
                <a:cubicBezTo>
                  <a:pt x="3300878" y="1062466"/>
                  <a:pt x="3318070" y="1046298"/>
                  <a:pt x="3325091" y="1025236"/>
                </a:cubicBezTo>
                <a:cubicBezTo>
                  <a:pt x="3328170" y="1016000"/>
                  <a:pt x="3329498" y="1005980"/>
                  <a:pt x="3334328" y="997527"/>
                </a:cubicBezTo>
                <a:cubicBezTo>
                  <a:pt x="3341966" y="984161"/>
                  <a:pt x="3352801" y="972896"/>
                  <a:pt x="3362037" y="960581"/>
                </a:cubicBezTo>
                <a:cubicBezTo>
                  <a:pt x="3379677" y="907659"/>
                  <a:pt x="3357893" y="955488"/>
                  <a:pt x="3408219" y="905163"/>
                </a:cubicBezTo>
                <a:cubicBezTo>
                  <a:pt x="3419104" y="894278"/>
                  <a:pt x="3426981" y="880744"/>
                  <a:pt x="3435928" y="868218"/>
                </a:cubicBezTo>
                <a:cubicBezTo>
                  <a:pt x="3472814" y="816577"/>
                  <a:pt x="3437536" y="864599"/>
                  <a:pt x="3472873" y="785090"/>
                </a:cubicBezTo>
                <a:cubicBezTo>
                  <a:pt x="3477381" y="774946"/>
                  <a:pt x="3485838" y="767019"/>
                  <a:pt x="3491346" y="757381"/>
                </a:cubicBezTo>
                <a:cubicBezTo>
                  <a:pt x="3531920" y="686379"/>
                  <a:pt x="3484546" y="754135"/>
                  <a:pt x="3537528" y="683490"/>
                </a:cubicBezTo>
                <a:cubicBezTo>
                  <a:pt x="3577478" y="563635"/>
                  <a:pt x="3531185" y="683046"/>
                  <a:pt x="3583710" y="591127"/>
                </a:cubicBezTo>
                <a:cubicBezTo>
                  <a:pt x="3600788" y="561240"/>
                  <a:pt x="3610797" y="527404"/>
                  <a:pt x="3629891" y="498763"/>
                </a:cubicBezTo>
                <a:cubicBezTo>
                  <a:pt x="3636049" y="489527"/>
                  <a:pt x="3649751" y="488139"/>
                  <a:pt x="3657600" y="480290"/>
                </a:cubicBezTo>
                <a:cubicBezTo>
                  <a:pt x="3668485" y="469405"/>
                  <a:pt x="3676073" y="455660"/>
                  <a:pt x="3685310" y="443345"/>
                </a:cubicBezTo>
                <a:cubicBezTo>
                  <a:pt x="3688389" y="434109"/>
                  <a:pt x="3690711" y="424585"/>
                  <a:pt x="3694546" y="415636"/>
                </a:cubicBezTo>
                <a:cubicBezTo>
                  <a:pt x="3699970" y="402980"/>
                  <a:pt x="3708665" y="391752"/>
                  <a:pt x="3713019" y="378690"/>
                </a:cubicBezTo>
                <a:cubicBezTo>
                  <a:pt x="3734215" y="315102"/>
                  <a:pt x="3702275" y="345829"/>
                  <a:pt x="3749964" y="314036"/>
                </a:cubicBezTo>
                <a:cubicBezTo>
                  <a:pt x="3821969" y="206030"/>
                  <a:pt x="3766883" y="299189"/>
                  <a:pt x="3796146" y="230909"/>
                </a:cubicBezTo>
                <a:cubicBezTo>
                  <a:pt x="3817373" y="181379"/>
                  <a:pt x="3814619" y="210896"/>
                  <a:pt x="3814619" y="17549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4283968" y="6236446"/>
            <a:ext cx="30963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832140" y="5744221"/>
            <a:ext cx="760842" cy="523220"/>
          </a:xfrm>
          <a:prstGeom prst="rect">
            <a:avLst/>
          </a:prstGeom>
          <a:noFill/>
        </p:spPr>
        <p:txBody>
          <a:bodyPr wrap="square" rtlCol="0">
            <a:spAutoFit/>
          </a:bodyPr>
          <a:lstStyle/>
          <a:p>
            <a:r>
              <a:rPr kumimoji="1" lang="en-US" altLang="ja-JP" sz="2800" i="1" dirty="0" err="1">
                <a:latin typeface="Symbol" panose="05050102010706020507" pitchFamily="18" charset="2"/>
                <a:ea typeface="Rounded Mgen+ 1c bold" panose="020B0702020203020207" pitchFamily="50" charset="-128"/>
                <a:cs typeface="Rounded Mgen+ 1c bold" panose="020B0702020203020207" pitchFamily="50" charset="-128"/>
              </a:rPr>
              <a:t>b</a:t>
            </a:r>
            <a:r>
              <a:rPr kumimoji="1" lang="en-US" altLang="ja-JP" sz="28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c</a:t>
            </a:r>
            <a:endParaRPr kumimoji="1" lang="ja-JP" altLang="en-US" sz="2800" i="1"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3754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644" y="188640"/>
            <a:ext cx="8363272" cy="1786210"/>
          </a:xfrm>
        </p:spPr>
        <p:txBody>
          <a:bodyPr>
            <a:normAutofit fontScale="90000"/>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答え</a:t>
            </a:r>
            <a:r>
              <a:rPr kumimoji="1" lang="ja-JP" altLang="en-US">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：平面波は横波なので、電場は粒子の方向と直交し加速</a:t>
            </a:r>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できない</a:t>
            </a:r>
          </a:p>
        </p:txBody>
      </p:sp>
      <p:pic>
        <p:nvPicPr>
          <p:cNvPr id="4" name="図 3"/>
          <p:cNvPicPr>
            <a:picLocks noChangeAspect="1"/>
          </p:cNvPicPr>
          <p:nvPr/>
        </p:nvPicPr>
        <p:blipFill>
          <a:blip r:embed="rId2"/>
          <a:stretch>
            <a:fillRect/>
          </a:stretch>
        </p:blipFill>
        <p:spPr>
          <a:xfrm>
            <a:off x="2098885" y="1847321"/>
            <a:ext cx="4946229" cy="3957943"/>
          </a:xfrm>
          <a:prstGeom prst="rect">
            <a:avLst/>
          </a:prstGeom>
        </p:spPr>
      </p:pic>
    </p:spTree>
    <p:extLst>
      <p:ext uri="{BB962C8B-B14F-4D97-AF65-F5344CB8AC3E}">
        <p14:creationId xmlns:p14="http://schemas.microsoft.com/office/powerpoint/2010/main" val="350547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加速には空洞が必要</a:t>
            </a:r>
          </a:p>
        </p:txBody>
      </p:sp>
      <p:pic>
        <p:nvPicPr>
          <p:cNvPr id="4" name="図 3"/>
          <p:cNvPicPr>
            <a:picLocks noChangeAspect="1"/>
          </p:cNvPicPr>
          <p:nvPr/>
        </p:nvPicPr>
        <p:blipFill>
          <a:blip r:embed="rId2"/>
          <a:stretch>
            <a:fillRect/>
          </a:stretch>
        </p:blipFill>
        <p:spPr>
          <a:xfrm>
            <a:off x="486156" y="1196752"/>
            <a:ext cx="7662119" cy="4117455"/>
          </a:xfrm>
          <a:prstGeom prst="rect">
            <a:avLst/>
          </a:prstGeom>
        </p:spPr>
      </p:pic>
      <p:sp>
        <p:nvSpPr>
          <p:cNvPr id="5" name="コンテンツ プレースホルダー 2"/>
          <p:cNvSpPr>
            <a:spLocks noGrp="1"/>
          </p:cNvSpPr>
          <p:nvPr>
            <p:ph idx="1"/>
          </p:nvPr>
        </p:nvSpPr>
        <p:spPr>
          <a:xfrm>
            <a:off x="243078" y="5279685"/>
            <a:ext cx="8657844" cy="1368152"/>
          </a:xfrm>
        </p:spPr>
        <p:txBody>
          <a:bodyPr>
            <a:normAutofit fontScale="70000" lnSpcReduction="20000"/>
          </a:bodyPr>
          <a:lstStyle/>
          <a:p>
            <a:pPr marL="0" indent="0">
              <a:lnSpc>
                <a:spcPct val="120000"/>
              </a:lnSpc>
              <a:buNone/>
            </a:pP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 </a:t>
            </a:r>
            <a:r>
              <a:rPr kumimoji="1" lang="ja-JP" altLang="en-US" sz="3400" dirty="0">
                <a:latin typeface="Rounded Mgen+ 1c bold" panose="020B0702020203020207" pitchFamily="50" charset="-128"/>
                <a:ea typeface="Rounded Mgen+ 1c bold" panose="020B0702020203020207" pitchFamily="50" charset="-128"/>
                <a:cs typeface="Rounded Mgen+ 1c bold" panose="020B0702020203020207" pitchFamily="50" charset="-128"/>
              </a:rPr>
              <a:t>複数の平面波を重ね合わせて、進行方向に電場が持つ「モード」を作る。</a:t>
            </a:r>
            <a:endParaRPr kumimoji="1" lang="en-US" altLang="ja-JP" sz="3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nSpc>
                <a:spcPct val="120000"/>
              </a:lnSpc>
              <a:buNone/>
            </a:pPr>
            <a:r>
              <a:rPr kumimoji="1" lang="en-US" altLang="ja-JP" sz="3400" dirty="0">
                <a:latin typeface="Rounded Mgen+ 1c bold" panose="020B0702020203020207" pitchFamily="50" charset="-128"/>
                <a:ea typeface="Rounded Mgen+ 1c bold" panose="020B0702020203020207" pitchFamily="50" charset="-128"/>
                <a:cs typeface="Rounded Mgen+ 1c bold" panose="020B0702020203020207" pitchFamily="50" charset="-128"/>
              </a:rPr>
              <a:t>b) </a:t>
            </a:r>
            <a:r>
              <a:rPr kumimoji="1" lang="ja-JP" altLang="en-US" sz="3400" dirty="0">
                <a:latin typeface="Rounded Mgen+ 1c bold" panose="020B0702020203020207" pitchFamily="50" charset="-128"/>
                <a:ea typeface="Rounded Mgen+ 1c bold" panose="020B0702020203020207" pitchFamily="50" charset="-128"/>
                <a:cs typeface="Rounded Mgen+ 1c bold" panose="020B0702020203020207" pitchFamily="50" charset="-128"/>
              </a:rPr>
              <a:t>モードが散逸しないように、境界条件を加える＝加速空洞</a:t>
            </a:r>
            <a:endParaRPr kumimoji="1" lang="en-US" altLang="ja-JP" sz="3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8555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en-US" altLang="ja-JP" sz="40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Beam Dynamics</a:t>
            </a:r>
            <a:r>
              <a:rPr kumimoji="1" lang="ja-JP" altLang="en-US" sz="40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とは</a:t>
            </a:r>
          </a:p>
        </p:txBody>
      </p:sp>
      <p:sp>
        <p:nvSpPr>
          <p:cNvPr id="3" name="コンテンツ プレースホルダー 2"/>
          <p:cNvSpPr>
            <a:spLocks noGrp="1"/>
          </p:cNvSpPr>
          <p:nvPr>
            <p:ph idx="1"/>
          </p:nvPr>
        </p:nvSpPr>
        <p:spPr>
          <a:xfrm>
            <a:off x="457200" y="1340768"/>
            <a:ext cx="8229600" cy="4525963"/>
          </a:xfrm>
        </p:spPr>
        <p:txBody>
          <a:bodyPr>
            <a:normAutofit lnSpcReduction="10000"/>
          </a:bodyPr>
          <a:lstStyle/>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加速器の二大機能</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lvl="1"/>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粒子の加速</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lvl="1"/>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粒子の制御</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加速器はすべて繰り返し加速</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粒子群が制御されていないと、微小な摂動が蓄積、増幅され、加速後に生き残る粒子は限りなくゼロ。</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粒子が制御された形で加速されるための設計、その枠組み＝</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Beam Dynamics</a:t>
            </a:r>
          </a:p>
        </p:txBody>
      </p:sp>
    </p:spTree>
    <p:extLst>
      <p:ext uri="{BB962C8B-B14F-4D97-AF65-F5344CB8AC3E}">
        <p14:creationId xmlns:p14="http://schemas.microsoft.com/office/powerpoint/2010/main" val="425082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さらに問題</a:t>
            </a:r>
            <a:endPar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3" name="コンテンツ プレースホルダー 2"/>
          <p:cNvSpPr>
            <a:spLocks noGrp="1"/>
          </p:cNvSpPr>
          <p:nvPr>
            <p:ph idx="1"/>
          </p:nvPr>
        </p:nvSpPr>
        <p:spPr>
          <a:xfrm>
            <a:off x="457200" y="1628800"/>
            <a:ext cx="8291264" cy="4708526"/>
          </a:xfrm>
        </p:spPr>
        <p:txBody>
          <a:bodyPr/>
          <a:lstStyle/>
          <a:p>
            <a:pPr marL="0" indent="0">
              <a:buNone/>
            </a:pP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平面波は単純はパイプなどに閉じ込めるだけでは、やはり加速できません。何故</a:t>
            </a:r>
            <a:r>
              <a:rPr kumimoji="1" lang="ja-JP" altLang="en-US">
                <a:latin typeface="Rounded Mgen+ 1c bold" panose="020B0702020203020207" pitchFamily="50" charset="-128"/>
                <a:ea typeface="Rounded Mgen+ 1c bold" panose="020B0702020203020207" pitchFamily="50" charset="-128"/>
                <a:cs typeface="Rounded Mgen+ 1c bold" panose="020B0702020203020207" pitchFamily="50" charset="-128"/>
              </a:rPr>
              <a:t>でしょう？</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5" name="図 4">
            <a:extLst>
              <a:ext uri="{FF2B5EF4-FFF2-40B4-BE49-F238E27FC236}">
                <a16:creationId xmlns:a16="http://schemas.microsoft.com/office/drawing/2014/main" id="{2ADCF6EF-A1F2-4442-A681-4533BA2D2C8F}"/>
              </a:ext>
            </a:extLst>
          </p:cNvPr>
          <p:cNvPicPr>
            <a:picLocks noChangeAspect="1"/>
          </p:cNvPicPr>
          <p:nvPr/>
        </p:nvPicPr>
        <p:blipFill>
          <a:blip r:embed="rId2"/>
          <a:stretch>
            <a:fillRect/>
          </a:stretch>
        </p:blipFill>
        <p:spPr>
          <a:xfrm>
            <a:off x="1475656" y="3212976"/>
            <a:ext cx="6552728" cy="3521292"/>
          </a:xfrm>
          <a:prstGeom prst="rect">
            <a:avLst/>
          </a:prstGeom>
        </p:spPr>
      </p:pic>
    </p:spTree>
    <p:extLst>
      <p:ext uri="{BB962C8B-B14F-4D97-AF65-F5344CB8AC3E}">
        <p14:creationId xmlns:p14="http://schemas.microsoft.com/office/powerpoint/2010/main" val="1368332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答え</a:t>
            </a:r>
            <a:endPar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a:latin typeface="Rounded Mgen+ 1c bold" panose="020B0702020203020207" pitchFamily="50" charset="-128"/>
                <a:ea typeface="Rounded Mgen+ 1c bold" panose="020B0702020203020207" pitchFamily="50" charset="-128"/>
                <a:cs typeface="Rounded Mgen+ 1c bold" panose="020B0702020203020207" pitchFamily="50" charset="-128"/>
              </a:rPr>
              <a:t>電磁場</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の位相</a:t>
            </a:r>
            <a:r>
              <a:rPr kumimoji="1" lang="ja-JP" altLang="en-US">
                <a:latin typeface="Rounded Mgen+ 1c bold" panose="020B0702020203020207" pitchFamily="50" charset="-128"/>
                <a:ea typeface="Rounded Mgen+ 1c bold" panose="020B0702020203020207" pitchFamily="50" charset="-128"/>
                <a:cs typeface="Rounded Mgen+ 1c bold" panose="020B0702020203020207" pitchFamily="50" charset="-128"/>
              </a:rPr>
              <a:t>速度は光速を超えるため、単純な導波路では加速できない。</a:t>
            </a:r>
            <a:endParaRPr kumimoji="1" lang="ja-JP" altLang="en-US" dirty="0"/>
          </a:p>
        </p:txBody>
      </p:sp>
      <p:pic>
        <p:nvPicPr>
          <p:cNvPr id="4" name="図 3"/>
          <p:cNvPicPr>
            <a:picLocks noChangeAspect="1"/>
          </p:cNvPicPr>
          <p:nvPr/>
        </p:nvPicPr>
        <p:blipFill>
          <a:blip r:embed="rId2"/>
          <a:stretch>
            <a:fillRect/>
          </a:stretch>
        </p:blipFill>
        <p:spPr>
          <a:xfrm>
            <a:off x="1547664" y="2852936"/>
            <a:ext cx="6184333" cy="3612104"/>
          </a:xfrm>
          <a:prstGeom prst="rect">
            <a:avLst/>
          </a:prstGeom>
        </p:spPr>
      </p:pic>
    </p:spTree>
    <p:extLst>
      <p:ext uri="{BB962C8B-B14F-4D97-AF65-F5344CB8AC3E}">
        <p14:creationId xmlns:p14="http://schemas.microsoft.com/office/powerpoint/2010/main" val="249793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結論</a:t>
            </a:r>
          </a:p>
        </p:txBody>
      </p:sp>
      <p:sp>
        <p:nvSpPr>
          <p:cNvPr id="3" name="コンテンツ プレースホルダー 2"/>
          <p:cNvSpPr>
            <a:spLocks noGrp="1"/>
          </p:cNvSpPr>
          <p:nvPr>
            <p:ph idx="1"/>
          </p:nvPr>
        </p:nvSpPr>
        <p:spPr/>
        <p:txBody>
          <a:bodyPr/>
          <a:lstStyle/>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加速を行うには、粒子の進行方向と平行な電場が必要。</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粒子と電磁場の同期（粒子の速度＝位相速度）をとるには、適切な境界条件が必要。</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境界条件をつくるもの＝加速空洞。</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ja-JP" altLang="en-US" dirty="0"/>
          </a:p>
        </p:txBody>
      </p:sp>
    </p:spTree>
    <p:extLst>
      <p:ext uri="{BB962C8B-B14F-4D97-AF65-F5344CB8AC3E}">
        <p14:creationId xmlns:p14="http://schemas.microsoft.com/office/powerpoint/2010/main" val="86388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idx="12"/>
          </p:nvPr>
        </p:nvSpPr>
        <p:spPr/>
        <p:txBody>
          <a:bodyPr/>
          <a:lstStyle/>
          <a:p>
            <a:fld id="{5FCF0C4B-F57A-4B84-B42E-8FF82D7C2944}" type="slidenum">
              <a:rPr lang="en-US" altLang="ja-JP"/>
              <a:pPr/>
              <a:t>23</a:t>
            </a:fld>
            <a:endParaRPr lang="en-US" altLang="ja-JP"/>
          </a:p>
        </p:txBody>
      </p:sp>
      <p:sp>
        <p:nvSpPr>
          <p:cNvPr id="7169"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荷電粒子の</a:t>
            </a:r>
            <a:r>
              <a:rPr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制御</a:t>
            </a:r>
            <a:endPar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7174" name="Rectangle 6"/>
          <p:cNvSpPr>
            <a:spLocks noGrp="1" noChangeArrowheads="1"/>
          </p:cNvSpPr>
          <p:nvPr>
            <p:ph type="body" idx="1"/>
          </p:nvPr>
        </p:nvSpPr>
        <p:spPr>
          <a:xfrm>
            <a:off x="419044" y="1844824"/>
            <a:ext cx="7994880" cy="4680520"/>
          </a:xfrm>
          <a:ln/>
        </p:spPr>
        <p:txBody>
          <a:bodyPr vert="horz" lIns="91440" tIns="46632" rIns="91440" bIns="45720" rtlCol="0">
            <a:normAutofit/>
          </a:bodyPr>
          <a:lstStyle/>
          <a:p>
            <a:pPr marL="391686" indent="-293764">
              <a:lnSpc>
                <a:spcPct val="120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ja-JP" altLang="en-US" sz="2600" dirty="0">
                <a:latin typeface="Rounded Mgen+ 1c bold" panose="020B0702020203020207" pitchFamily="50" charset="-128"/>
                <a:ea typeface="Rounded Mgen+ 1c bold" panose="020B0702020203020207" pitchFamily="50" charset="-128"/>
                <a:cs typeface="Rounded Mgen+ 1c bold" panose="020B0702020203020207" pitchFamily="50" charset="-128"/>
              </a:rPr>
              <a:t>ビームは粒子の集まり。加速器はすべての粒子を加速しなくてはならない。</a:t>
            </a:r>
            <a:endParaRPr lang="en-US" altLang="ja-JP" sz="26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91736" lvl="1" indent="-293764">
              <a:lnSpc>
                <a:spcPct val="120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エネルギー効率</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91736" lvl="1" indent="-293764">
              <a:lnSpc>
                <a:spcPct val="120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放射化</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120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ja-JP" altLang="en-US" sz="2600" dirty="0">
                <a:latin typeface="Rounded Mgen+ 1c bold" panose="020B0702020203020207" pitchFamily="50" charset="-128"/>
                <a:ea typeface="Rounded Mgen+ 1c bold" panose="020B0702020203020207" pitchFamily="50" charset="-128"/>
                <a:cs typeface="Rounded Mgen+ 1c bold" panose="020B0702020203020207" pitchFamily="50" charset="-128"/>
              </a:rPr>
              <a:t>ビームは有限の広がり（位置、運動量）を持っている。加速器中を進行する間に運動量広がりによってビームサイズは増大し、最終的に加速されるビームはほぼゼロとなる。</a:t>
            </a:r>
            <a:endParaRPr lang="en-US" altLang="ja-JP" sz="26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26236339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ビームの制御＝収束</a:t>
            </a:r>
          </a:p>
        </p:txBody>
      </p:sp>
      <p:sp>
        <p:nvSpPr>
          <p:cNvPr id="3" name="コンテンツ プレースホルダー 2"/>
          <p:cNvSpPr>
            <a:spLocks noGrp="1"/>
          </p:cNvSpPr>
          <p:nvPr>
            <p:ph idx="1"/>
          </p:nvPr>
        </p:nvSpPr>
        <p:spPr>
          <a:xfrm>
            <a:off x="457200" y="1600200"/>
            <a:ext cx="8229600" cy="5069160"/>
          </a:xfrm>
        </p:spPr>
        <p:txBody>
          <a:bodyPr>
            <a:normAutofit lnSpcReduction="10000"/>
          </a:bodyPr>
          <a:lstStyle/>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粒子は六次元位相空間に有限の分布を持つ。</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すべての自由度において、復元力が働かなくてはならない。</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復元力が働くことによって、ビームは適宜収束され、振動しながら輸送、加速される。</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pPr marL="0" indent="0">
              <a:buNone/>
            </a:pP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Hill</a:t>
            </a: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の方程式</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K(s)</a:t>
            </a: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は</a:t>
            </a: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の関数である。一定でなくてもよい。</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K(s)</a:t>
            </a: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はかならずしも常に正でなくてもよい。周期関数である場合でも振動解が存在する</a:t>
            </a: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強収束の原理</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振動解が存在する条件を見つけること＝ビーム力学</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3635896" y="3702418"/>
                <a:ext cx="2880320" cy="8647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𝑑</m:t>
                              </m:r>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rPr>
                            <m:t>𝑟</m:t>
                          </m:r>
                        </m:num>
                        <m:den>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𝑑𝑠</m:t>
                              </m:r>
                            </m:e>
                            <m:sup>
                              <m:r>
                                <a:rPr kumimoji="1" lang="en-US" altLang="ja-JP" sz="2800" b="0" i="1" smtClean="0">
                                  <a:latin typeface="Cambria Math" panose="02040503050406030204" pitchFamily="18" charset="0"/>
                                </a:rPr>
                                <m:t>2</m:t>
                              </m:r>
                            </m:sup>
                          </m:sSup>
                        </m:den>
                      </m:f>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𝐾</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𝑠</m:t>
                          </m:r>
                        </m:e>
                      </m:d>
                      <m:r>
                        <a:rPr kumimoji="1" lang="en-US" altLang="ja-JP" sz="2800" b="0" i="1" smtClean="0">
                          <a:latin typeface="Cambria Math" panose="02040503050406030204" pitchFamily="18" charset="0"/>
                        </a:rPr>
                        <m:t>𝑟</m:t>
                      </m:r>
                      <m:r>
                        <a:rPr kumimoji="1" lang="en-US" altLang="ja-JP" sz="2800" b="0" i="1" smtClean="0">
                          <a:latin typeface="Cambria Math" panose="02040503050406030204" pitchFamily="18" charset="0"/>
                        </a:rPr>
                        <m:t>=0</m:t>
                      </m:r>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635896" y="3702418"/>
                <a:ext cx="2880320" cy="864724"/>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55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横方向の振動解＝強収束の原理</a:t>
            </a:r>
          </a:p>
        </p:txBody>
      </p:sp>
      <p:pic>
        <p:nvPicPr>
          <p:cNvPr id="4" name="図 3"/>
          <p:cNvPicPr>
            <a:picLocks noChangeAspect="1"/>
          </p:cNvPicPr>
          <p:nvPr/>
        </p:nvPicPr>
        <p:blipFill>
          <a:blip r:embed="rId2"/>
          <a:stretch>
            <a:fillRect/>
          </a:stretch>
        </p:blipFill>
        <p:spPr>
          <a:xfrm>
            <a:off x="5508104" y="3284984"/>
            <a:ext cx="3377754" cy="3463862"/>
          </a:xfrm>
          <a:prstGeom prst="rect">
            <a:avLst/>
          </a:prstGeom>
        </p:spPr>
      </p:pic>
      <p:sp>
        <p:nvSpPr>
          <p:cNvPr id="5" name="コンテンツ プレースホルダー 2"/>
          <p:cNvSpPr>
            <a:spLocks noGrp="1"/>
          </p:cNvSpPr>
          <p:nvPr>
            <p:ph idx="1"/>
          </p:nvPr>
        </p:nvSpPr>
        <p:spPr>
          <a:xfrm>
            <a:off x="457200" y="1600200"/>
            <a:ext cx="8229600" cy="5069160"/>
          </a:xfrm>
        </p:spPr>
        <p:txBody>
          <a:bodyPr>
            <a:normAutofit/>
          </a:bodyPr>
          <a:lstStyle/>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現代の加速器は横方向の収束に四重極磁場を使う。</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四重極磁場はある方向には収束力が働くが、</a:t>
            </a: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90</a:t>
            </a: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度異なる方向は発散力となる。</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従って、四重極磁場は粒子の収束には使えない、とある時代まで信じられていた。</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それまでは、特殊な弱収束という</a:t>
            </a:r>
            <a:b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b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方法で加速器は設計されていた。</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しかし、四重極も粒子の収束</a:t>
            </a:r>
            <a:b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b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に使えることに気が付いた。</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322421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弱収束</a:t>
            </a:r>
          </a:p>
        </p:txBody>
      </p:sp>
      <p:pic>
        <p:nvPicPr>
          <p:cNvPr id="6" name="図 5"/>
          <p:cNvPicPr>
            <a:picLocks noChangeAspect="1"/>
          </p:cNvPicPr>
          <p:nvPr/>
        </p:nvPicPr>
        <p:blipFill>
          <a:blip r:embed="rId3"/>
          <a:stretch>
            <a:fillRect/>
          </a:stretch>
        </p:blipFill>
        <p:spPr>
          <a:xfrm>
            <a:off x="4814124" y="2276872"/>
            <a:ext cx="2919086" cy="1014857"/>
          </a:xfrm>
          <a:prstGeom prst="rect">
            <a:avLst/>
          </a:prstGeom>
        </p:spPr>
      </p:pic>
      <p:pic>
        <p:nvPicPr>
          <p:cNvPr id="7" name="図 6"/>
          <p:cNvPicPr>
            <a:picLocks noChangeAspect="1"/>
          </p:cNvPicPr>
          <p:nvPr/>
        </p:nvPicPr>
        <p:blipFill>
          <a:blip r:embed="rId4"/>
          <a:stretch>
            <a:fillRect/>
          </a:stretch>
        </p:blipFill>
        <p:spPr>
          <a:xfrm>
            <a:off x="1979712" y="2276872"/>
            <a:ext cx="2838000" cy="984412"/>
          </a:xfrm>
          <a:prstGeom prst="rect">
            <a:avLst/>
          </a:prstGeom>
        </p:spPr>
      </p:pic>
      <p:sp>
        <p:nvSpPr>
          <p:cNvPr id="8" name="コンテンツ プレースホルダー 2"/>
          <p:cNvSpPr>
            <a:spLocks noGrp="1"/>
          </p:cNvSpPr>
          <p:nvPr>
            <p:ph idx="1"/>
          </p:nvPr>
        </p:nvSpPr>
        <p:spPr>
          <a:xfrm>
            <a:off x="447684" y="1417638"/>
            <a:ext cx="8229600" cy="5069160"/>
          </a:xfrm>
        </p:spPr>
        <p:txBody>
          <a:bodyPr>
            <a:normAutofit/>
          </a:bodyPr>
          <a:lstStyle/>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軌道半径に対して、次のように磁場を変化させる</a:t>
            </a: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　軌道半径が増えると少し磁場が小さくなるようにする。</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向心力とローレンツ力のつり合いから</a:t>
            </a:r>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ずれた粒子に働く力</a:t>
            </a: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 n&lt;1</a:t>
            </a:r>
            <a:r>
              <a:rPr kumimoji="1" lang="ja-JP" altLang="en-US"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で復元力</a:t>
            </a:r>
            <a:r>
              <a:rPr kumimoji="1" lang="en-US" altLang="ja-JP" sz="2400" dirty="0">
                <a:solidFill>
                  <a:schemeClr val="tx1">
                    <a:lumMod val="95000"/>
                    <a:lumOff val="5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rPr>
              <a:t>.</a:t>
            </a:r>
          </a:p>
        </p:txBody>
      </p:sp>
      <p:pic>
        <p:nvPicPr>
          <p:cNvPr id="9" name="図 8"/>
          <p:cNvPicPr>
            <a:picLocks noChangeAspect="1"/>
          </p:cNvPicPr>
          <p:nvPr/>
        </p:nvPicPr>
        <p:blipFill>
          <a:blip r:embed="rId5"/>
          <a:stretch>
            <a:fillRect/>
          </a:stretch>
        </p:blipFill>
        <p:spPr>
          <a:xfrm>
            <a:off x="1475656" y="3978491"/>
            <a:ext cx="3202886" cy="964114"/>
          </a:xfrm>
          <a:prstGeom prst="rect">
            <a:avLst/>
          </a:prstGeom>
        </p:spPr>
      </p:pic>
      <p:pic>
        <p:nvPicPr>
          <p:cNvPr id="10" name="図 9"/>
          <p:cNvPicPr>
            <a:picLocks noChangeAspect="1"/>
          </p:cNvPicPr>
          <p:nvPr/>
        </p:nvPicPr>
        <p:blipFill>
          <a:blip r:embed="rId6"/>
          <a:stretch>
            <a:fillRect/>
          </a:stretch>
        </p:blipFill>
        <p:spPr>
          <a:xfrm>
            <a:off x="4773581" y="4176388"/>
            <a:ext cx="1500086" cy="568320"/>
          </a:xfrm>
          <a:prstGeom prst="rect">
            <a:avLst/>
          </a:prstGeom>
        </p:spPr>
      </p:pic>
      <p:pic>
        <p:nvPicPr>
          <p:cNvPr id="11" name="図 10"/>
          <p:cNvPicPr>
            <a:picLocks noChangeAspect="1"/>
          </p:cNvPicPr>
          <p:nvPr/>
        </p:nvPicPr>
        <p:blipFill>
          <a:blip r:embed="rId7"/>
          <a:stretch>
            <a:fillRect/>
          </a:stretch>
        </p:blipFill>
        <p:spPr>
          <a:xfrm>
            <a:off x="2411760" y="5243284"/>
            <a:ext cx="3324515" cy="1004709"/>
          </a:xfrm>
          <a:prstGeom prst="rect">
            <a:avLst/>
          </a:prstGeom>
        </p:spPr>
      </p:pic>
      <p:sp>
        <p:nvSpPr>
          <p:cNvPr id="12" name="楕円 11"/>
          <p:cNvSpPr/>
          <p:nvPr/>
        </p:nvSpPr>
        <p:spPr>
          <a:xfrm>
            <a:off x="6070886" y="4696504"/>
            <a:ext cx="2864800" cy="9281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14" name="直線矢印コネクタ 13"/>
          <p:cNvCxnSpPr/>
          <p:nvPr/>
        </p:nvCxnSpPr>
        <p:spPr>
          <a:xfrm flipV="1">
            <a:off x="7503286" y="4797152"/>
            <a:ext cx="813130" cy="363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529595" y="4682401"/>
            <a:ext cx="272832" cy="369332"/>
          </a:xfrm>
          <a:prstGeom prst="rect">
            <a:avLst/>
          </a:prstGeom>
          <a:noFill/>
        </p:spPr>
        <p:txBody>
          <a:bodyPr wrap="none" rtlCol="0">
            <a:spAutoFit/>
          </a:bodyPr>
          <a:lstStyle/>
          <a:p>
            <a:r>
              <a:rPr kumimoji="1" lang="ja-JP" altLang="en-US" dirty="0"/>
              <a:t>ｒ</a:t>
            </a:r>
          </a:p>
        </p:txBody>
      </p:sp>
      <p:sp>
        <p:nvSpPr>
          <p:cNvPr id="18" name="テキスト ボックス 17"/>
          <p:cNvSpPr txBox="1"/>
          <p:nvPr/>
        </p:nvSpPr>
        <p:spPr>
          <a:xfrm>
            <a:off x="8006716" y="4067114"/>
            <a:ext cx="309700" cy="369332"/>
          </a:xfrm>
          <a:prstGeom prst="rect">
            <a:avLst/>
          </a:prstGeom>
          <a:noFill/>
        </p:spPr>
        <p:txBody>
          <a:bodyPr wrap="none" rtlCol="0">
            <a:spAutoFit/>
          </a:bodyPr>
          <a:lstStyle/>
          <a:p>
            <a:r>
              <a:rPr kumimoji="1" lang="en-US" altLang="ja-JP" dirty="0"/>
              <a:t>B</a:t>
            </a:r>
            <a:endParaRPr kumimoji="1" lang="ja-JP" altLang="en-US" dirty="0"/>
          </a:p>
        </p:txBody>
      </p:sp>
      <p:cxnSp>
        <p:nvCxnSpPr>
          <p:cNvPr id="19" name="直線矢印コネクタ 18"/>
          <p:cNvCxnSpPr/>
          <p:nvPr/>
        </p:nvCxnSpPr>
        <p:spPr>
          <a:xfrm>
            <a:off x="8312343" y="3846924"/>
            <a:ext cx="4073" cy="73420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7464657" y="4549739"/>
            <a:ext cx="861453" cy="2319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189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67525"/>
            <a:ext cx="8229600" cy="6129827"/>
          </a:xfrm>
        </p:spPr>
        <p:txBody>
          <a:bodyPr>
            <a:norm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軌道面に垂直な方向の安定性、</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n&gt;0. </a:t>
            </a:r>
          </a:p>
          <a:p>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方向、</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方向共に収束</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0&lt;n&lt;1(</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弱収束条件</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n&gt;0</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の時</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弱収束の問題点</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buFont typeface="Wingdings" panose="05000000000000000000" pitchFamily="2" charset="2"/>
              <a:buChar char="l"/>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収束力が強くできない＝ビームサイズが平均的に大きくなる。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buFont typeface="Wingdings" panose="05000000000000000000" pitchFamily="2" charset="2"/>
              <a:buChar char="l"/>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偏向磁場のあるところでしか、収束できない。</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6" name="フリーフォーム 5"/>
          <p:cNvSpPr/>
          <p:nvPr/>
        </p:nvSpPr>
        <p:spPr>
          <a:xfrm>
            <a:off x="4126867" y="2143545"/>
            <a:ext cx="578481" cy="2017152"/>
          </a:xfrm>
          <a:custGeom>
            <a:avLst/>
            <a:gdLst>
              <a:gd name="connsiteX0" fmla="*/ 9236 w 193963"/>
              <a:gd name="connsiteY0" fmla="*/ 0 h 979055"/>
              <a:gd name="connsiteX1" fmla="*/ 193963 w 193963"/>
              <a:gd name="connsiteY1" fmla="*/ 489528 h 979055"/>
              <a:gd name="connsiteX2" fmla="*/ 9236 w 193963"/>
              <a:gd name="connsiteY2" fmla="*/ 951346 h 979055"/>
              <a:gd name="connsiteX3" fmla="*/ 9236 w 193963"/>
              <a:gd name="connsiteY3" fmla="*/ 951346 h 979055"/>
              <a:gd name="connsiteX4" fmla="*/ 9236 w 193963"/>
              <a:gd name="connsiteY4" fmla="*/ 951346 h 979055"/>
              <a:gd name="connsiteX5" fmla="*/ 0 w 193963"/>
              <a:gd name="connsiteY5" fmla="*/ 979055 h 97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963" h="979055">
                <a:moveTo>
                  <a:pt x="9236" y="0"/>
                </a:moveTo>
                <a:cubicBezTo>
                  <a:pt x="101599" y="165485"/>
                  <a:pt x="193963" y="330970"/>
                  <a:pt x="193963" y="489528"/>
                </a:cubicBezTo>
                <a:cubicBezTo>
                  <a:pt x="193963" y="648086"/>
                  <a:pt x="9236" y="951346"/>
                  <a:pt x="9236" y="951346"/>
                </a:cubicBezTo>
                <a:lnTo>
                  <a:pt x="9236" y="951346"/>
                </a:lnTo>
                <a:lnTo>
                  <a:pt x="9236" y="951346"/>
                </a:lnTo>
                <a:lnTo>
                  <a:pt x="0" y="979055"/>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3261563" y="2143544"/>
            <a:ext cx="435674" cy="2017152"/>
          </a:xfrm>
          <a:custGeom>
            <a:avLst/>
            <a:gdLst>
              <a:gd name="connsiteX0" fmla="*/ 9236 w 193963"/>
              <a:gd name="connsiteY0" fmla="*/ 0 h 979055"/>
              <a:gd name="connsiteX1" fmla="*/ 193963 w 193963"/>
              <a:gd name="connsiteY1" fmla="*/ 489528 h 979055"/>
              <a:gd name="connsiteX2" fmla="*/ 9236 w 193963"/>
              <a:gd name="connsiteY2" fmla="*/ 951346 h 979055"/>
              <a:gd name="connsiteX3" fmla="*/ 9236 w 193963"/>
              <a:gd name="connsiteY3" fmla="*/ 951346 h 979055"/>
              <a:gd name="connsiteX4" fmla="*/ 9236 w 193963"/>
              <a:gd name="connsiteY4" fmla="*/ 951346 h 979055"/>
              <a:gd name="connsiteX5" fmla="*/ 0 w 193963"/>
              <a:gd name="connsiteY5" fmla="*/ 979055 h 97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963" h="979055">
                <a:moveTo>
                  <a:pt x="9236" y="0"/>
                </a:moveTo>
                <a:cubicBezTo>
                  <a:pt x="101599" y="165485"/>
                  <a:pt x="193963" y="330970"/>
                  <a:pt x="193963" y="489528"/>
                </a:cubicBezTo>
                <a:cubicBezTo>
                  <a:pt x="193963" y="648086"/>
                  <a:pt x="9236" y="951346"/>
                  <a:pt x="9236" y="951346"/>
                </a:cubicBezTo>
                <a:lnTo>
                  <a:pt x="9236" y="951346"/>
                </a:lnTo>
                <a:lnTo>
                  <a:pt x="9236" y="951346"/>
                </a:lnTo>
                <a:lnTo>
                  <a:pt x="0" y="979055"/>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390216" y="2143544"/>
            <a:ext cx="367292" cy="2017152"/>
          </a:xfrm>
          <a:custGeom>
            <a:avLst/>
            <a:gdLst>
              <a:gd name="connsiteX0" fmla="*/ 9236 w 193963"/>
              <a:gd name="connsiteY0" fmla="*/ 0 h 979055"/>
              <a:gd name="connsiteX1" fmla="*/ 193963 w 193963"/>
              <a:gd name="connsiteY1" fmla="*/ 489528 h 979055"/>
              <a:gd name="connsiteX2" fmla="*/ 9236 w 193963"/>
              <a:gd name="connsiteY2" fmla="*/ 951346 h 979055"/>
              <a:gd name="connsiteX3" fmla="*/ 9236 w 193963"/>
              <a:gd name="connsiteY3" fmla="*/ 951346 h 979055"/>
              <a:gd name="connsiteX4" fmla="*/ 9236 w 193963"/>
              <a:gd name="connsiteY4" fmla="*/ 951346 h 979055"/>
              <a:gd name="connsiteX5" fmla="*/ 0 w 193963"/>
              <a:gd name="connsiteY5" fmla="*/ 979055 h 97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963" h="979055">
                <a:moveTo>
                  <a:pt x="9236" y="0"/>
                </a:moveTo>
                <a:cubicBezTo>
                  <a:pt x="101599" y="165485"/>
                  <a:pt x="193963" y="330970"/>
                  <a:pt x="193963" y="489528"/>
                </a:cubicBezTo>
                <a:cubicBezTo>
                  <a:pt x="193963" y="648086"/>
                  <a:pt x="9236" y="951346"/>
                  <a:pt x="9236" y="951346"/>
                </a:cubicBezTo>
                <a:lnTo>
                  <a:pt x="9236" y="951346"/>
                </a:lnTo>
                <a:lnTo>
                  <a:pt x="9236" y="951346"/>
                </a:lnTo>
                <a:lnTo>
                  <a:pt x="0" y="979055"/>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6" idx="1"/>
          </p:cNvCxnSpPr>
          <p:nvPr/>
        </p:nvCxnSpPr>
        <p:spPr>
          <a:xfrm flipH="1" flipV="1">
            <a:off x="4125659" y="3151656"/>
            <a:ext cx="579689" cy="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4053651" y="2594033"/>
            <a:ext cx="423664" cy="2453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flipV="1">
            <a:off x="4125659" y="3439688"/>
            <a:ext cx="351656" cy="2160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2"/>
          <a:stretch>
            <a:fillRect/>
          </a:stretch>
        </p:blipFill>
        <p:spPr>
          <a:xfrm>
            <a:off x="5004048" y="1988840"/>
            <a:ext cx="2919086" cy="1014857"/>
          </a:xfrm>
          <a:prstGeom prst="rect">
            <a:avLst/>
          </a:prstGeom>
        </p:spPr>
      </p:pic>
      <p:sp>
        <p:nvSpPr>
          <p:cNvPr id="4" name="正方形/長方形 3"/>
          <p:cNvSpPr/>
          <p:nvPr/>
        </p:nvSpPr>
        <p:spPr>
          <a:xfrm rot="21093841">
            <a:off x="1609876" y="2072194"/>
            <a:ext cx="25202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341497">
            <a:off x="1607628" y="4052621"/>
            <a:ext cx="2520280" cy="215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58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強収束</a:t>
            </a:r>
          </a:p>
        </p:txBody>
      </p:sp>
      <p:sp>
        <p:nvSpPr>
          <p:cNvPr id="3" name="コンテンツ プレースホルダー 2"/>
          <p:cNvSpPr>
            <a:spLocks noGrp="1"/>
          </p:cNvSpPr>
          <p:nvPr>
            <p:ph idx="1"/>
          </p:nvPr>
        </p:nvSpPr>
        <p:spPr/>
        <p:txBody>
          <a:bodyPr>
            <a:normAutofit lnSpcReduction="10000"/>
          </a:bodyPr>
          <a:lstStyle/>
          <a:p>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四重極が強い収束力を持つことは知られていたが、二つの方向に同時に収束させることはできない。</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しかし、同時に次の幾何光学の事実も知られていた。</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lvl="1"/>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収束と発散のレンズを組み合わせると、収束作用を持つ。</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この類推から、強収束方式が考えられた。</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 AG=Alternate Gradient</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収束方式</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機能分離型収束方式</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4153356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AG</a:t>
            </a:r>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収束</a:t>
            </a:r>
          </a:p>
        </p:txBody>
      </p:sp>
      <p:sp>
        <p:nvSpPr>
          <p:cNvPr id="3" name="コンテンツ プレースホルダー 2"/>
          <p:cNvSpPr>
            <a:spLocks noGrp="1"/>
          </p:cNvSpPr>
          <p:nvPr>
            <p:ph idx="1"/>
          </p:nvPr>
        </p:nvSpPr>
        <p:spPr>
          <a:xfrm>
            <a:off x="492898" y="1700808"/>
            <a:ext cx="8229600" cy="4525963"/>
          </a:xfrm>
        </p:spPr>
        <p:txBody>
          <a:bodyPr>
            <a:normAutofit/>
          </a:bodyPr>
          <a:lstStyle/>
          <a:p>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n&gt;1</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と</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n&lt;-1</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の強い収束力と発散力を持つ磁石を交互に並べる。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各々の軸について、収束</a:t>
            </a:r>
            <a:b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と発散が繰り返される。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全体でみると収束になる。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これにより、二つの方向に同時に強い収束を行うことが可能となった。</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aphicFrame>
        <p:nvGraphicFramePr>
          <p:cNvPr id="4" name="表 3"/>
          <p:cNvGraphicFramePr>
            <a:graphicFrameLocks noGrp="1"/>
          </p:cNvGraphicFramePr>
          <p:nvPr/>
        </p:nvGraphicFramePr>
        <p:xfrm>
          <a:off x="5508104" y="2204864"/>
          <a:ext cx="3394720" cy="1371600"/>
        </p:xfrm>
        <a:graphic>
          <a:graphicData uri="http://schemas.openxmlformats.org/drawingml/2006/table">
            <a:tbl>
              <a:tblPr firstRow="1" bandRow="1">
                <a:tableStyleId>{5C22544A-7EE6-4342-B048-85BDC9FD1C3A}</a:tableStyleId>
              </a:tblPr>
              <a:tblGrid>
                <a:gridCol w="781239">
                  <a:extLst>
                    <a:ext uri="{9D8B030D-6E8A-4147-A177-3AD203B41FA5}">
                      <a16:colId xmlns:a16="http://schemas.microsoft.com/office/drawing/2014/main" val="3168589778"/>
                    </a:ext>
                  </a:extLst>
                </a:gridCol>
                <a:gridCol w="1236961">
                  <a:extLst>
                    <a:ext uri="{9D8B030D-6E8A-4147-A177-3AD203B41FA5}">
                      <a16:colId xmlns:a16="http://schemas.microsoft.com/office/drawing/2014/main" val="2810722922"/>
                    </a:ext>
                  </a:extLst>
                </a:gridCol>
                <a:gridCol w="1376520">
                  <a:extLst>
                    <a:ext uri="{9D8B030D-6E8A-4147-A177-3AD203B41FA5}">
                      <a16:colId xmlns:a16="http://schemas.microsoft.com/office/drawing/2014/main" val="1017438308"/>
                    </a:ext>
                  </a:extLst>
                </a:gridCol>
              </a:tblGrid>
              <a:tr h="409494">
                <a:tc>
                  <a:txBody>
                    <a:bodyPr/>
                    <a:lstStyle/>
                    <a:p>
                      <a:r>
                        <a:rPr kumimoji="1" lang="ja-JP" altLang="en-US" sz="2400" dirty="0"/>
                        <a:t>軸</a:t>
                      </a:r>
                    </a:p>
                  </a:txBody>
                  <a:tcPr/>
                </a:tc>
                <a:tc>
                  <a:txBody>
                    <a:bodyPr/>
                    <a:lstStyle/>
                    <a:p>
                      <a:r>
                        <a:rPr kumimoji="1" lang="en-US" altLang="ja-JP" sz="2400" dirty="0"/>
                        <a:t>n&gt;1</a:t>
                      </a:r>
                      <a:endParaRPr kumimoji="1" lang="ja-JP" altLang="en-US" sz="2400" dirty="0"/>
                    </a:p>
                  </a:txBody>
                  <a:tcPr/>
                </a:tc>
                <a:tc>
                  <a:txBody>
                    <a:bodyPr/>
                    <a:lstStyle/>
                    <a:p>
                      <a:r>
                        <a:rPr kumimoji="1" lang="en-US" altLang="ja-JP" sz="2400" dirty="0"/>
                        <a:t>n&lt;-1</a:t>
                      </a:r>
                      <a:endParaRPr kumimoji="1" lang="ja-JP" altLang="en-US" sz="2400" dirty="0"/>
                    </a:p>
                  </a:txBody>
                  <a:tcPr/>
                </a:tc>
                <a:extLst>
                  <a:ext uri="{0D108BD9-81ED-4DB2-BD59-A6C34878D82A}">
                    <a16:rowId xmlns:a16="http://schemas.microsoft.com/office/drawing/2014/main" val="138041454"/>
                  </a:ext>
                </a:extLst>
              </a:tr>
              <a:tr h="370840">
                <a:tc>
                  <a:txBody>
                    <a:bodyPr/>
                    <a:lstStyle/>
                    <a:p>
                      <a:r>
                        <a:rPr kumimoji="1" lang="en-US" altLang="ja-JP" sz="2400" dirty="0"/>
                        <a:t>X</a:t>
                      </a:r>
                      <a:endParaRPr kumimoji="1" lang="ja-JP" altLang="en-US" sz="2400" dirty="0"/>
                    </a:p>
                  </a:txBody>
                  <a:tcPr/>
                </a:tc>
                <a:tc>
                  <a:txBody>
                    <a:bodyPr/>
                    <a:lstStyle/>
                    <a:p>
                      <a:r>
                        <a:rPr kumimoji="1" lang="ja-JP" altLang="en-US" sz="2400" dirty="0"/>
                        <a:t>収束</a:t>
                      </a:r>
                    </a:p>
                  </a:txBody>
                  <a:tcPr/>
                </a:tc>
                <a:tc>
                  <a:txBody>
                    <a:bodyPr/>
                    <a:lstStyle/>
                    <a:p>
                      <a:r>
                        <a:rPr kumimoji="1" lang="ja-JP" altLang="en-US" sz="2400" dirty="0"/>
                        <a:t>発散</a:t>
                      </a:r>
                    </a:p>
                  </a:txBody>
                  <a:tcPr/>
                </a:tc>
                <a:extLst>
                  <a:ext uri="{0D108BD9-81ED-4DB2-BD59-A6C34878D82A}">
                    <a16:rowId xmlns:a16="http://schemas.microsoft.com/office/drawing/2014/main" val="2739847293"/>
                  </a:ext>
                </a:extLst>
              </a:tr>
              <a:tr h="370840">
                <a:tc>
                  <a:txBody>
                    <a:bodyPr/>
                    <a:lstStyle/>
                    <a:p>
                      <a:r>
                        <a:rPr kumimoji="1" lang="en-US" altLang="ja-JP" sz="2400" dirty="0"/>
                        <a:t>Y</a:t>
                      </a:r>
                      <a:endParaRPr kumimoji="1" lang="ja-JP" altLang="en-US" sz="2400" dirty="0"/>
                    </a:p>
                  </a:txBody>
                  <a:tcPr/>
                </a:tc>
                <a:tc>
                  <a:txBody>
                    <a:bodyPr/>
                    <a:lstStyle/>
                    <a:p>
                      <a:r>
                        <a:rPr kumimoji="1" lang="ja-JP" altLang="en-US" sz="2400" dirty="0"/>
                        <a:t>発散</a:t>
                      </a:r>
                    </a:p>
                  </a:txBody>
                  <a:tcPr/>
                </a:tc>
                <a:tc>
                  <a:txBody>
                    <a:bodyPr/>
                    <a:lstStyle/>
                    <a:p>
                      <a:r>
                        <a:rPr kumimoji="1" lang="ja-JP" altLang="en-US" sz="2400" dirty="0"/>
                        <a:t>収束</a:t>
                      </a:r>
                    </a:p>
                  </a:txBody>
                  <a:tcPr/>
                </a:tc>
                <a:extLst>
                  <a:ext uri="{0D108BD9-81ED-4DB2-BD59-A6C34878D82A}">
                    <a16:rowId xmlns:a16="http://schemas.microsoft.com/office/drawing/2014/main" val="2635300510"/>
                  </a:ext>
                </a:extLst>
              </a:tr>
            </a:tbl>
          </a:graphicData>
        </a:graphic>
      </p:graphicFrame>
      <p:pic>
        <p:nvPicPr>
          <p:cNvPr id="5" name="図 4"/>
          <p:cNvPicPr>
            <a:picLocks noChangeAspect="1"/>
          </p:cNvPicPr>
          <p:nvPr/>
        </p:nvPicPr>
        <p:blipFill>
          <a:blip r:embed="rId2"/>
          <a:stretch>
            <a:fillRect/>
          </a:stretch>
        </p:blipFill>
        <p:spPr>
          <a:xfrm>
            <a:off x="1259632" y="5301208"/>
            <a:ext cx="3567772" cy="1065600"/>
          </a:xfrm>
          <a:prstGeom prst="rect">
            <a:avLst/>
          </a:prstGeom>
        </p:spPr>
      </p:pic>
    </p:spTree>
    <p:extLst>
      <p:ext uri="{BB962C8B-B14F-4D97-AF65-F5344CB8AC3E}">
        <p14:creationId xmlns:p14="http://schemas.microsoft.com/office/powerpoint/2010/main" val="285737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idx="12"/>
          </p:nvPr>
        </p:nvSpPr>
        <p:spPr/>
        <p:txBody>
          <a:bodyPr/>
          <a:lstStyle/>
          <a:p>
            <a:fld id="{16FD774C-28AC-4F55-880A-8AFAB0F8906F}" type="slidenum">
              <a:rPr lang="en-US" altLang="ja-JP"/>
              <a:pPr/>
              <a:t>3</a:t>
            </a:fld>
            <a:endParaRPr lang="en-US" altLang="ja-JP"/>
          </a:p>
        </p:txBody>
      </p:sp>
      <p:sp>
        <p:nvSpPr>
          <p:cNvPr id="5121"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座標系の定義</a:t>
            </a:r>
          </a:p>
        </p:txBody>
      </p:sp>
      <p:sp>
        <p:nvSpPr>
          <p:cNvPr id="5122" name="Freeform 2"/>
          <p:cNvSpPr>
            <a:spLocks/>
          </p:cNvSpPr>
          <p:nvPr/>
        </p:nvSpPr>
        <p:spPr bwMode="auto">
          <a:xfrm>
            <a:off x="467544" y="4080359"/>
            <a:ext cx="5574240" cy="1876320"/>
          </a:xfrm>
          <a:custGeom>
            <a:avLst/>
            <a:gdLst>
              <a:gd name="T0" fmla="*/ 2162 w 17071"/>
              <a:gd name="T1" fmla="*/ 0 h 5748"/>
              <a:gd name="T2" fmla="*/ 17070 w 17071"/>
              <a:gd name="T3" fmla="*/ 5633 h 5748"/>
            </a:gdLst>
            <a:ahLst/>
            <a:cxnLst>
              <a:cxn ang="0">
                <a:pos x="T0" y="T1"/>
              </a:cxn>
              <a:cxn ang="0">
                <a:pos x="T2" y="T3"/>
              </a:cxn>
            </a:cxnLst>
            <a:rect l="0" t="0" r="r" b="b"/>
            <a:pathLst>
              <a:path w="17071" h="5748">
                <a:moveTo>
                  <a:pt x="2162" y="0"/>
                </a:moveTo>
                <a:cubicBezTo>
                  <a:pt x="0" y="5747"/>
                  <a:pt x="17070" y="5633"/>
                  <a:pt x="17070" y="5633"/>
                </a:cubicBezTo>
              </a:path>
            </a:pathLst>
          </a:custGeom>
          <a:noFill/>
          <a:ln w="36000" cap="flat">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3" name="Line 3"/>
          <p:cNvSpPr>
            <a:spLocks noChangeShapeType="1"/>
          </p:cNvSpPr>
          <p:nvPr/>
        </p:nvSpPr>
        <p:spPr bwMode="auto">
          <a:xfrm flipV="1">
            <a:off x="2342881" y="3977944"/>
            <a:ext cx="1440" cy="150768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4" name="Line 4"/>
          <p:cNvSpPr>
            <a:spLocks noChangeShapeType="1"/>
          </p:cNvSpPr>
          <p:nvPr/>
        </p:nvSpPr>
        <p:spPr bwMode="auto">
          <a:xfrm flipV="1">
            <a:off x="2342881" y="4975864"/>
            <a:ext cx="1272960" cy="48528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5" name="Line 5"/>
          <p:cNvSpPr>
            <a:spLocks noChangeShapeType="1"/>
          </p:cNvSpPr>
          <p:nvPr/>
        </p:nvSpPr>
        <p:spPr bwMode="auto">
          <a:xfrm>
            <a:off x="2334241" y="5468344"/>
            <a:ext cx="1225440" cy="39600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6" name="Text Box 6"/>
          <p:cNvSpPr txBox="1">
            <a:spLocks noChangeArrowheads="1"/>
          </p:cNvSpPr>
          <p:nvPr/>
        </p:nvSpPr>
        <p:spPr bwMode="auto">
          <a:xfrm>
            <a:off x="3457441" y="5141464"/>
            <a:ext cx="46080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x(s)</a:t>
            </a:r>
          </a:p>
        </p:txBody>
      </p:sp>
      <p:sp>
        <p:nvSpPr>
          <p:cNvPr id="5127" name="Text Box 7"/>
          <p:cNvSpPr txBox="1">
            <a:spLocks noChangeArrowheads="1"/>
          </p:cNvSpPr>
          <p:nvPr/>
        </p:nvSpPr>
        <p:spPr bwMode="auto">
          <a:xfrm>
            <a:off x="1784161" y="4044184"/>
            <a:ext cx="568800" cy="52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y(s)</a:t>
            </a:r>
          </a:p>
        </p:txBody>
      </p:sp>
      <p:sp>
        <p:nvSpPr>
          <p:cNvPr id="5128" name="Text Box 8"/>
          <p:cNvSpPr txBox="1">
            <a:spLocks noChangeArrowheads="1"/>
          </p:cNvSpPr>
          <p:nvPr/>
        </p:nvSpPr>
        <p:spPr bwMode="auto">
          <a:xfrm>
            <a:off x="2816641" y="5857144"/>
            <a:ext cx="46224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z(s)</a:t>
            </a:r>
          </a:p>
        </p:txBody>
      </p:sp>
      <p:sp>
        <p:nvSpPr>
          <p:cNvPr id="5129" name="Text Box 9"/>
          <p:cNvSpPr txBox="1">
            <a:spLocks noChangeArrowheads="1"/>
          </p:cNvSpPr>
          <p:nvPr/>
        </p:nvSpPr>
        <p:spPr bwMode="auto">
          <a:xfrm>
            <a:off x="5585761" y="5494264"/>
            <a:ext cx="13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s</a:t>
            </a:r>
          </a:p>
        </p:txBody>
      </p:sp>
      <p:sp>
        <p:nvSpPr>
          <p:cNvPr id="5130" name="Text Box 10"/>
          <p:cNvSpPr txBox="1">
            <a:spLocks noChangeArrowheads="1"/>
          </p:cNvSpPr>
          <p:nvPr/>
        </p:nvSpPr>
        <p:spPr bwMode="auto">
          <a:xfrm>
            <a:off x="3278881" y="1882136"/>
            <a:ext cx="5174183" cy="2691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曲線直交座標系</a:t>
            </a:r>
          </a:p>
          <a:p>
            <a:pPr>
              <a:lnSpc>
                <a:spcPct val="125000"/>
              </a:lnSpc>
              <a:buFont typeface="Arial" panose="020B0604020202020204" pitchFamily="34" charset="0"/>
              <a:buChar char="•"/>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各々の点で単位ベクトルが異なる。</a:t>
            </a:r>
          </a:p>
          <a:p>
            <a:pPr>
              <a:lnSpc>
                <a:spcPct val="125000"/>
              </a:lnSpc>
              <a:buFont typeface="Arial" panose="020B0604020202020204" pitchFamily="34" charset="0"/>
              <a:buChar char="•"/>
            </a:pPr>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は任意の曲線である。</a:t>
            </a:r>
          </a:p>
          <a:p>
            <a:pPr>
              <a:lnSpc>
                <a:spcPct val="125000"/>
              </a:lnSpc>
              <a:buFont typeface="Arial" panose="020B0604020202020204" pitchFamily="34" charset="0"/>
              <a:buChar char="•"/>
            </a:pPr>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は至る所で微分可能である。</a:t>
            </a:r>
          </a:p>
          <a:p>
            <a:pPr>
              <a:lnSpc>
                <a:spcPct val="125000"/>
              </a:lnSpc>
              <a:buFont typeface="Arial" panose="020B0604020202020204" pitchFamily="34" charset="0"/>
              <a:buChar char="•"/>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通常、</a:t>
            </a:r>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はある平面上にある。</a:t>
            </a:r>
          </a:p>
          <a:p>
            <a:pPr>
              <a:lnSpc>
                <a:spcPct val="125000"/>
              </a:lnSpc>
              <a:buFont typeface="Arial" panose="020B0604020202020204" pitchFamily="34" charset="0"/>
              <a:buChar char="•"/>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通常、</a:t>
            </a:r>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は</a:t>
            </a:r>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を平面に直交する。</a:t>
            </a:r>
          </a:p>
        </p:txBody>
      </p:sp>
    </p:spTree>
    <p:extLst>
      <p:ext uri="{BB962C8B-B14F-4D97-AF65-F5344CB8AC3E}">
        <p14:creationId xmlns:p14="http://schemas.microsoft.com/office/powerpoint/2010/main" val="178360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機能分離型</a:t>
            </a:r>
          </a:p>
        </p:txBody>
      </p:sp>
      <p:sp>
        <p:nvSpPr>
          <p:cNvPr id="3" name="コンテンツ プレースホルダー 2"/>
          <p:cNvSpPr>
            <a:spLocks noGrp="1"/>
          </p:cNvSpPr>
          <p:nvPr>
            <p:ph idx="1"/>
          </p:nvPr>
        </p:nvSpPr>
        <p:spPr/>
        <p:txBody>
          <a:bodyPr>
            <a:normAutofit/>
          </a:bodyPr>
          <a:lstStyle/>
          <a:p>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四重極磁場は、横方向の軸に収束と発散させる作用を持つので、</a:t>
            </a: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n</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0</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の偏向磁場ではなく、四重極を使えばよい</a:t>
            </a: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n</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0</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の偏向磁石の磁場は、二重極磁場と四重極磁場の重ね合わせ。</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偏向、収束を自由に組み</a:t>
            </a:r>
            <a:b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合わせることで、加速器</a:t>
            </a:r>
            <a:b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設計自由度も大幅に改善</a:t>
            </a:r>
            <a:b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した。</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4" name="図 3"/>
          <p:cNvPicPr>
            <a:picLocks noChangeAspect="1"/>
          </p:cNvPicPr>
          <p:nvPr/>
        </p:nvPicPr>
        <p:blipFill>
          <a:blip r:embed="rId2"/>
          <a:stretch>
            <a:fillRect/>
          </a:stretch>
        </p:blipFill>
        <p:spPr>
          <a:xfrm>
            <a:off x="6876256" y="4314946"/>
            <a:ext cx="1944216" cy="1993779"/>
          </a:xfrm>
          <a:prstGeom prst="rect">
            <a:avLst/>
          </a:prstGeom>
        </p:spPr>
      </p:pic>
      <p:pic>
        <p:nvPicPr>
          <p:cNvPr id="5" name="図 4"/>
          <p:cNvPicPr>
            <a:picLocks noChangeAspect="1"/>
          </p:cNvPicPr>
          <p:nvPr/>
        </p:nvPicPr>
        <p:blipFill>
          <a:blip r:embed="rId2"/>
          <a:stretch>
            <a:fillRect/>
          </a:stretch>
        </p:blipFill>
        <p:spPr>
          <a:xfrm rot="5400000">
            <a:off x="4907258" y="4248447"/>
            <a:ext cx="1944216" cy="1993779"/>
          </a:xfrm>
          <a:prstGeom prst="rect">
            <a:avLst/>
          </a:prstGeom>
        </p:spPr>
      </p:pic>
    </p:spTree>
    <p:extLst>
      <p:ext uri="{BB962C8B-B14F-4D97-AF65-F5344CB8AC3E}">
        <p14:creationId xmlns:p14="http://schemas.microsoft.com/office/powerpoint/2010/main" val="2429671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a:spLocks noGrp="1"/>
          </p:cNvSpPr>
          <p:nvPr>
            <p:ph type="sldNum" idx="12"/>
          </p:nvPr>
        </p:nvSpPr>
        <p:spPr/>
        <p:txBody>
          <a:bodyPr/>
          <a:lstStyle/>
          <a:p>
            <a:fld id="{B5A0DD22-41C0-4952-BE0D-B68C517DDFA8}" type="slidenum">
              <a:rPr lang="en-US" altLang="ja-JP"/>
              <a:pPr/>
              <a:t>31</a:t>
            </a:fld>
            <a:endParaRPr lang="en-US" altLang="ja-JP"/>
          </a:p>
        </p:txBody>
      </p:sp>
      <p:sp>
        <p:nvSpPr>
          <p:cNvPr id="10241" name="Rectangle 1"/>
          <p:cNvSpPr>
            <a:spLocks noGrp="1" noChangeArrowheads="1"/>
          </p:cNvSpPr>
          <p:nvPr>
            <p:ph type="title"/>
          </p:nvPr>
        </p:nvSpPr>
        <p:spPr>
          <a:xfrm>
            <a:off x="663841" y="88472"/>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線形近似</a:t>
            </a:r>
          </a:p>
        </p:txBody>
      </p:sp>
      <p:sp>
        <p:nvSpPr>
          <p:cNvPr id="10242" name="Rectangle 2"/>
          <p:cNvSpPr>
            <a:spLocks noGrp="1" noChangeArrowheads="1"/>
          </p:cNvSpPr>
          <p:nvPr>
            <p:ph type="body" idx="1"/>
          </p:nvPr>
        </p:nvSpPr>
        <p:spPr>
          <a:xfrm>
            <a:off x="663841" y="1420201"/>
            <a:ext cx="7673760" cy="3199680"/>
          </a:xfrm>
          <a:ln/>
        </p:spPr>
        <p:txBody>
          <a:bodyPr vert="horz" lIns="91440" tIns="46632" rIns="91440" bIns="45720" rtlCol="0">
            <a:normAutofit/>
          </a:bodyPr>
          <a:lstStyle/>
          <a:p>
            <a:pPr marL="391686" indent="-293764">
              <a:lnSpc>
                <a:spcPct val="83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ビームはだいたい基準粒子まわりで運動するので、ずれは小さく、線形近似がよく成り立つ。</a:t>
            </a:r>
          </a:p>
          <a:p>
            <a:pPr marL="391686" indent="-293764">
              <a:lnSpc>
                <a:spcPct val="83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特別な場合を除いて、線形近似を用いる。</a:t>
            </a:r>
          </a:p>
          <a:p>
            <a:pPr marL="391686" indent="-293764">
              <a:lnSpc>
                <a:spcPct val="83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運動が線形ならば、行列表示が使える</a:t>
            </a:r>
            <a:r>
              <a:rPr lang="en-US"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とても便利）。</a:t>
            </a:r>
          </a:p>
        </p:txBody>
      </p:sp>
      <p:graphicFrame>
        <p:nvGraphicFramePr>
          <p:cNvPr id="10243" name="Object 3"/>
          <p:cNvGraphicFramePr>
            <a:graphicFrameLocks noChangeAspect="1"/>
          </p:cNvGraphicFramePr>
          <p:nvPr/>
        </p:nvGraphicFramePr>
        <p:xfrm>
          <a:off x="1569600" y="3388872"/>
          <a:ext cx="898560" cy="649440"/>
        </p:xfrm>
        <a:graphic>
          <a:graphicData uri="http://schemas.openxmlformats.org/presentationml/2006/ole">
            <mc:AlternateContent xmlns:mc="http://schemas.openxmlformats.org/markup-compatibility/2006">
              <mc:Choice xmlns:v="urn:schemas-microsoft-com:vml" Requires="v">
                <p:oleObj spid="_x0000_s47445" r:id="rId4" imgW="992520" imgH="722520" progId="">
                  <p:embed/>
                </p:oleObj>
              </mc:Choice>
              <mc:Fallback>
                <p:oleObj r:id="rId4" imgW="992520" imgH="722520" progId="">
                  <p:embed/>
                  <p:pic>
                    <p:nvPicPr>
                      <p:cNvPr id="102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9600" y="3388872"/>
                        <a:ext cx="898560" cy="6494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1560961" y="4363752"/>
          <a:ext cx="914400" cy="649440"/>
        </p:xfrm>
        <a:graphic>
          <a:graphicData uri="http://schemas.openxmlformats.org/presentationml/2006/ole">
            <mc:AlternateContent xmlns:mc="http://schemas.openxmlformats.org/markup-compatibility/2006">
              <mc:Choice xmlns:v="urn:schemas-microsoft-com:vml" Requires="v">
                <p:oleObj spid="_x0000_s47446" r:id="rId6" imgW="1006200" imgH="722520" progId="">
                  <p:embed/>
                </p:oleObj>
              </mc:Choice>
              <mc:Fallback>
                <p:oleObj r:id="rId6" imgW="1006200" imgH="722520" progId="">
                  <p:embed/>
                  <p:pic>
                    <p:nvPicPr>
                      <p:cNvPr id="1024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0961" y="4363752"/>
                        <a:ext cx="914400" cy="6494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3679201" y="3564552"/>
          <a:ext cx="3005280" cy="1592640"/>
        </p:xfrm>
        <a:graphic>
          <a:graphicData uri="http://schemas.openxmlformats.org/presentationml/2006/ole">
            <mc:AlternateContent xmlns:mc="http://schemas.openxmlformats.org/markup-compatibility/2006">
              <mc:Choice xmlns:v="urn:schemas-microsoft-com:vml" Requires="v">
                <p:oleObj spid="_x0000_s47447" r:id="rId8" imgW="3386160" imgH="1756080" progId="">
                  <p:embed/>
                </p:oleObj>
              </mc:Choice>
              <mc:Fallback>
                <p:oleObj r:id="rId8" imgW="3386160" imgH="1756080" progId="">
                  <p:embed/>
                  <p:pic>
                    <p:nvPicPr>
                      <p:cNvPr id="1024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9201" y="3564552"/>
                        <a:ext cx="3005280" cy="15926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95442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idx="12"/>
          </p:nvPr>
        </p:nvSpPr>
        <p:spPr/>
        <p:txBody>
          <a:bodyPr/>
          <a:lstStyle/>
          <a:p>
            <a:fld id="{D39CF2F3-702F-41F0-AFA8-A7E678B59860}" type="slidenum">
              <a:rPr lang="en-US" altLang="ja-JP"/>
              <a:pPr/>
              <a:t>32</a:t>
            </a:fld>
            <a:endParaRPr lang="en-US" altLang="ja-JP"/>
          </a:p>
        </p:txBody>
      </p:sp>
      <p:sp>
        <p:nvSpPr>
          <p:cNvPr id="11265"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行列表示</a:t>
            </a:r>
          </a:p>
        </p:txBody>
      </p:sp>
      <p:graphicFrame>
        <p:nvGraphicFramePr>
          <p:cNvPr id="11266" name="Object 2"/>
          <p:cNvGraphicFramePr>
            <a:graphicFrameLocks noChangeAspect="1"/>
          </p:cNvGraphicFramePr>
          <p:nvPr/>
        </p:nvGraphicFramePr>
        <p:xfrm>
          <a:off x="2249281" y="2899184"/>
          <a:ext cx="3998880" cy="352800"/>
        </p:xfrm>
        <a:graphic>
          <a:graphicData uri="http://schemas.openxmlformats.org/presentationml/2006/ole">
            <mc:AlternateContent xmlns:mc="http://schemas.openxmlformats.org/markup-compatibility/2006">
              <mc:Choice xmlns:v="urn:schemas-microsoft-com:vml" Requires="v">
                <p:oleObj spid="_x0000_s48356" r:id="rId4" imgW="4400280" imgH="388080" progId="">
                  <p:embed/>
                </p:oleObj>
              </mc:Choice>
              <mc:Fallback>
                <p:oleObj r:id="rId4" imgW="4400280" imgH="388080"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281" y="2899184"/>
                        <a:ext cx="3998880" cy="352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2314081" y="3977744"/>
          <a:ext cx="3564000" cy="387360"/>
        </p:xfrm>
        <a:graphic>
          <a:graphicData uri="http://schemas.openxmlformats.org/presentationml/2006/ole">
            <mc:AlternateContent xmlns:mc="http://schemas.openxmlformats.org/markup-compatibility/2006">
              <mc:Choice xmlns:v="urn:schemas-microsoft-com:vml" Requires="v">
                <p:oleObj spid="_x0000_s48357" r:id="rId6" imgW="3925800" imgH="431640" progId="">
                  <p:embed/>
                </p:oleObj>
              </mc:Choice>
              <mc:Fallback>
                <p:oleObj r:id="rId6" imgW="3925800" imgH="431640" progId="">
                  <p:embed/>
                  <p:pic>
                    <p:nvPicPr>
                      <p:cNvPr id="1126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4081" y="3977744"/>
                        <a:ext cx="3564000" cy="3873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8" name="Rectangle 4"/>
          <p:cNvSpPr>
            <a:spLocks noGrp="1" noChangeArrowheads="1"/>
          </p:cNvSpPr>
          <p:nvPr>
            <p:ph type="body" idx="1"/>
          </p:nvPr>
        </p:nvSpPr>
        <p:spPr>
          <a:xfrm>
            <a:off x="663840" y="1420200"/>
            <a:ext cx="8022959" cy="3288960"/>
          </a:xfrm>
          <a:ln/>
        </p:spPr>
        <p:txBody>
          <a:bodyPr vert="horz" lIns="91440" tIns="46632" rIns="91440" bIns="45720" rtlCol="0">
            <a:noAutofit/>
          </a:bodyPr>
          <a:lstStyle/>
          <a:p>
            <a:pPr marL="0" indent="0">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なぜ行列表示が便利かというと、</a:t>
            </a:r>
          </a:p>
          <a:p>
            <a:pPr marL="0" indent="0">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複数のセクションからなるビームライン</a:t>
            </a:r>
          </a:p>
          <a:p>
            <a:pPr marL="0" indent="0">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周回軌道の場合のビームライン</a:t>
            </a:r>
          </a:p>
          <a:p>
            <a:pPr marL="0" indent="0">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Aft>
                <a:spcPts val="522"/>
              </a:spcAft>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いずれも、構成要素の行列がわかれば、あとはその掛け算だけで全体の輸送行列が求まる。</a:t>
            </a:r>
          </a:p>
        </p:txBody>
      </p:sp>
    </p:spTree>
    <p:extLst>
      <p:ext uri="{BB962C8B-B14F-4D97-AF65-F5344CB8AC3E}">
        <p14:creationId xmlns:p14="http://schemas.microsoft.com/office/powerpoint/2010/main" val="438644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5"/>
          <p:cNvSpPr>
            <a:spLocks noGrp="1"/>
          </p:cNvSpPr>
          <p:nvPr>
            <p:ph type="sldNum" idx="12"/>
          </p:nvPr>
        </p:nvSpPr>
        <p:spPr/>
        <p:txBody>
          <a:bodyPr/>
          <a:lstStyle/>
          <a:p>
            <a:fld id="{5EAC3E0A-F039-4656-8AE1-A3743C7DC1CC}" type="slidenum">
              <a:rPr lang="en-US" altLang="ja-JP"/>
              <a:pPr/>
              <a:t>33</a:t>
            </a:fld>
            <a:endParaRPr lang="en-US" altLang="ja-JP"/>
          </a:p>
        </p:txBody>
      </p:sp>
      <p:sp>
        <p:nvSpPr>
          <p:cNvPr id="6145"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粒子の記述</a:t>
            </a:r>
          </a:p>
        </p:txBody>
      </p:sp>
      <p:sp>
        <p:nvSpPr>
          <p:cNvPr id="6146" name="Rectangle 2"/>
          <p:cNvSpPr>
            <a:spLocks noGrp="1" noChangeArrowheads="1"/>
          </p:cNvSpPr>
          <p:nvPr>
            <p:ph type="body" idx="1"/>
          </p:nvPr>
        </p:nvSpPr>
        <p:spPr>
          <a:xfrm>
            <a:off x="1016641" y="1420201"/>
            <a:ext cx="7673760" cy="3199680"/>
          </a:xfrm>
          <a:ln/>
        </p:spPr>
        <p:txBody>
          <a:bodyPr vert="horz" lIns="91440" tIns="46632" rIns="91440" bIns="45720" rtlCol="0">
            <a:normAutofit/>
          </a:bodyPr>
          <a:lstStyle/>
          <a:p>
            <a:pPr marL="391686" indent="-293764">
              <a:lnSpc>
                <a:spcPct val="83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通常、独立変数として</a:t>
            </a:r>
            <a:r>
              <a:rPr lang="en-US"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s </a:t>
            </a: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をとる。</a:t>
            </a:r>
          </a:p>
          <a:p>
            <a:pPr marL="391686" indent="-293764">
              <a:lnSpc>
                <a:spcPct val="83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基準粒子： 曲線</a:t>
            </a:r>
            <a:r>
              <a:rPr lang="en-US" altLang="ja-JP" sz="2177" b="1" dirty="0">
                <a:latin typeface="Rounded Mgen+ 1c bold" panose="020B0702020203020207" pitchFamily="50" charset="-128"/>
                <a:ea typeface="Rounded Mgen+ 1c bold" panose="020B0702020203020207" pitchFamily="50" charset="-128"/>
                <a:cs typeface="Rounded Mgen+ 1c bold" panose="020B0702020203020207" pitchFamily="50" charset="-128"/>
              </a:rPr>
              <a:t>s(t)</a:t>
            </a: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上を移動する。</a:t>
            </a:r>
          </a:p>
          <a:p>
            <a:pPr marL="391686" indent="-293764">
              <a:lnSpc>
                <a:spcPct val="83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基準粒子が</a:t>
            </a:r>
            <a:r>
              <a:rPr lang="en-US" altLang="ja-JP" sz="2177" b="1" dirty="0">
                <a:latin typeface="Rounded Mgen+ 1c bold" panose="020B0702020203020207" pitchFamily="50" charset="-128"/>
                <a:ea typeface="Rounded Mgen+ 1c bold" panose="020B0702020203020207" pitchFamily="50" charset="-128"/>
                <a:cs typeface="Rounded Mgen+ 1c bold" panose="020B0702020203020207" pitchFamily="50" charset="-128"/>
              </a:rPr>
              <a:t>s(t)</a:t>
            </a: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上での原点を定義する。基準粒子は</a:t>
            </a:r>
            <a:r>
              <a:rPr lang="en-US"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(x(s), y(s), z(s))≡(0,0,0)</a:t>
            </a: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である。</a:t>
            </a:r>
          </a:p>
          <a:p>
            <a:pPr marL="391686" indent="-293764">
              <a:lnSpc>
                <a:spcPct val="83000"/>
              </a:lnSpc>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個々の粒子は基準粒子からのずれにより表す。</a:t>
            </a:r>
          </a:p>
        </p:txBody>
      </p:sp>
      <p:sp>
        <p:nvSpPr>
          <p:cNvPr id="6147" name="Freeform 3"/>
          <p:cNvSpPr>
            <a:spLocks/>
          </p:cNvSpPr>
          <p:nvPr/>
        </p:nvSpPr>
        <p:spPr bwMode="auto">
          <a:xfrm>
            <a:off x="1130401" y="3928944"/>
            <a:ext cx="5574240" cy="1876320"/>
          </a:xfrm>
          <a:custGeom>
            <a:avLst/>
            <a:gdLst>
              <a:gd name="T0" fmla="*/ 2162 w 17071"/>
              <a:gd name="T1" fmla="*/ 0 h 5748"/>
              <a:gd name="T2" fmla="*/ 17070 w 17071"/>
              <a:gd name="T3" fmla="*/ 5633 h 5748"/>
            </a:gdLst>
            <a:ahLst/>
            <a:cxnLst>
              <a:cxn ang="0">
                <a:pos x="T0" y="T1"/>
              </a:cxn>
              <a:cxn ang="0">
                <a:pos x="T2" y="T3"/>
              </a:cxn>
            </a:cxnLst>
            <a:rect l="0" t="0" r="r" b="b"/>
            <a:pathLst>
              <a:path w="17071" h="5748">
                <a:moveTo>
                  <a:pt x="2162" y="0"/>
                </a:moveTo>
                <a:cubicBezTo>
                  <a:pt x="0" y="5747"/>
                  <a:pt x="17070" y="5633"/>
                  <a:pt x="17070" y="5633"/>
                </a:cubicBezTo>
              </a:path>
            </a:pathLst>
          </a:custGeom>
          <a:noFill/>
          <a:ln w="36000" cap="flat">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6148" name="Line 4"/>
          <p:cNvSpPr>
            <a:spLocks noChangeShapeType="1"/>
          </p:cNvSpPr>
          <p:nvPr/>
        </p:nvSpPr>
        <p:spPr bwMode="auto">
          <a:xfrm flipV="1">
            <a:off x="2221921" y="3758792"/>
            <a:ext cx="7200" cy="122256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6149" name="Line 5"/>
          <p:cNvSpPr>
            <a:spLocks noChangeShapeType="1"/>
          </p:cNvSpPr>
          <p:nvPr/>
        </p:nvSpPr>
        <p:spPr bwMode="auto">
          <a:xfrm flipV="1">
            <a:off x="2221921" y="4697671"/>
            <a:ext cx="1280160" cy="25920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6150" name="Line 6"/>
          <p:cNvSpPr>
            <a:spLocks noChangeShapeType="1"/>
          </p:cNvSpPr>
          <p:nvPr/>
        </p:nvSpPr>
        <p:spPr bwMode="auto">
          <a:xfrm>
            <a:off x="2214721" y="4964072"/>
            <a:ext cx="815040" cy="55296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6151" name="Text Box 7"/>
          <p:cNvSpPr txBox="1">
            <a:spLocks noChangeArrowheads="1"/>
          </p:cNvSpPr>
          <p:nvPr/>
        </p:nvSpPr>
        <p:spPr bwMode="auto">
          <a:xfrm>
            <a:off x="3198241" y="4301672"/>
            <a:ext cx="55152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x(s</a:t>
            </a:r>
            <a:r>
              <a:rPr lang="en-US" altLang="ja-JP" sz="2177" baseline="-1000"/>
              <a:t>1</a:t>
            </a:r>
            <a:r>
              <a:rPr lang="en-US" altLang="ja-JP" sz="2177"/>
              <a:t>)</a:t>
            </a:r>
          </a:p>
        </p:txBody>
      </p:sp>
      <p:sp>
        <p:nvSpPr>
          <p:cNvPr id="6152" name="Text Box 8"/>
          <p:cNvSpPr txBox="1">
            <a:spLocks noChangeArrowheads="1"/>
          </p:cNvSpPr>
          <p:nvPr/>
        </p:nvSpPr>
        <p:spPr bwMode="auto">
          <a:xfrm>
            <a:off x="2416321" y="3717032"/>
            <a:ext cx="761760" cy="52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y(s</a:t>
            </a:r>
            <a:r>
              <a:rPr lang="en-US" altLang="ja-JP" sz="2177" baseline="-1000"/>
              <a:t>1</a:t>
            </a:r>
            <a:r>
              <a:rPr lang="en-US" altLang="ja-JP" sz="2177"/>
              <a:t>)</a:t>
            </a:r>
          </a:p>
        </p:txBody>
      </p:sp>
      <p:sp>
        <p:nvSpPr>
          <p:cNvPr id="6153" name="Text Box 9"/>
          <p:cNvSpPr txBox="1">
            <a:spLocks noChangeArrowheads="1"/>
          </p:cNvSpPr>
          <p:nvPr/>
        </p:nvSpPr>
        <p:spPr bwMode="auto">
          <a:xfrm>
            <a:off x="2288161" y="5388872"/>
            <a:ext cx="55152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z(s</a:t>
            </a:r>
            <a:r>
              <a:rPr lang="en-US" altLang="ja-JP" sz="2177" baseline="-1000"/>
              <a:t>1</a:t>
            </a:r>
            <a:r>
              <a:rPr lang="en-US" altLang="ja-JP" sz="2177"/>
              <a:t>)</a:t>
            </a:r>
          </a:p>
        </p:txBody>
      </p:sp>
      <p:sp>
        <p:nvSpPr>
          <p:cNvPr id="6154" name="Text Box 10"/>
          <p:cNvSpPr txBox="1">
            <a:spLocks noChangeArrowheads="1"/>
          </p:cNvSpPr>
          <p:nvPr/>
        </p:nvSpPr>
        <p:spPr bwMode="auto">
          <a:xfrm>
            <a:off x="6314401" y="5384840"/>
            <a:ext cx="13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s</a:t>
            </a:r>
          </a:p>
        </p:txBody>
      </p:sp>
      <p:sp>
        <p:nvSpPr>
          <p:cNvPr id="6155" name="Line 11"/>
          <p:cNvSpPr>
            <a:spLocks noChangeShapeType="1"/>
          </p:cNvSpPr>
          <p:nvPr/>
        </p:nvSpPr>
        <p:spPr bwMode="auto">
          <a:xfrm flipH="1" flipV="1">
            <a:off x="4494241" y="4483399"/>
            <a:ext cx="14400" cy="115776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6156" name="Line 12"/>
          <p:cNvSpPr>
            <a:spLocks noChangeShapeType="1"/>
          </p:cNvSpPr>
          <p:nvPr/>
        </p:nvSpPr>
        <p:spPr bwMode="auto">
          <a:xfrm flipV="1">
            <a:off x="4507201" y="5032040"/>
            <a:ext cx="946080" cy="58464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6157" name="Line 13"/>
          <p:cNvSpPr>
            <a:spLocks noChangeShapeType="1"/>
          </p:cNvSpPr>
          <p:nvPr/>
        </p:nvSpPr>
        <p:spPr bwMode="auto">
          <a:xfrm>
            <a:off x="4500001" y="5623880"/>
            <a:ext cx="1213920" cy="18000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6158" name="Text Box 14"/>
          <p:cNvSpPr txBox="1">
            <a:spLocks noChangeArrowheads="1"/>
          </p:cNvSpPr>
          <p:nvPr/>
        </p:nvSpPr>
        <p:spPr bwMode="auto">
          <a:xfrm>
            <a:off x="5408641" y="4682120"/>
            <a:ext cx="55152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x(s</a:t>
            </a:r>
            <a:r>
              <a:rPr lang="en-US" altLang="ja-JP" sz="2177" baseline="-1000"/>
              <a:t>2</a:t>
            </a:r>
            <a:r>
              <a:rPr lang="en-US" altLang="ja-JP" sz="2177"/>
              <a:t>)</a:t>
            </a:r>
          </a:p>
        </p:txBody>
      </p:sp>
      <p:sp>
        <p:nvSpPr>
          <p:cNvPr id="6159" name="Text Box 15"/>
          <p:cNvSpPr txBox="1">
            <a:spLocks noChangeArrowheads="1"/>
          </p:cNvSpPr>
          <p:nvPr/>
        </p:nvSpPr>
        <p:spPr bwMode="auto">
          <a:xfrm>
            <a:off x="4246561" y="4087400"/>
            <a:ext cx="761760" cy="52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y(s</a:t>
            </a:r>
            <a:r>
              <a:rPr lang="en-US" altLang="ja-JP" sz="2177" baseline="-1000"/>
              <a:t>2</a:t>
            </a:r>
            <a:r>
              <a:rPr lang="en-US" altLang="ja-JP" sz="2177"/>
              <a:t>)</a:t>
            </a:r>
          </a:p>
        </p:txBody>
      </p:sp>
      <p:sp>
        <p:nvSpPr>
          <p:cNvPr id="6160" name="Text Box 16"/>
          <p:cNvSpPr txBox="1">
            <a:spLocks noChangeArrowheads="1"/>
          </p:cNvSpPr>
          <p:nvPr/>
        </p:nvSpPr>
        <p:spPr bwMode="auto">
          <a:xfrm>
            <a:off x="4870081" y="5812520"/>
            <a:ext cx="551520" cy="49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z(s</a:t>
            </a:r>
            <a:r>
              <a:rPr lang="en-US" altLang="ja-JP" sz="2177" baseline="-1000"/>
              <a:t>2</a:t>
            </a:r>
            <a:r>
              <a:rPr lang="en-US" altLang="ja-JP" sz="2177"/>
              <a:t>)</a:t>
            </a:r>
          </a:p>
        </p:txBody>
      </p:sp>
      <p:sp>
        <p:nvSpPr>
          <p:cNvPr id="6161" name="AutoShape 17"/>
          <p:cNvSpPr>
            <a:spLocks noChangeArrowheads="1"/>
          </p:cNvSpPr>
          <p:nvPr/>
        </p:nvSpPr>
        <p:spPr bwMode="auto">
          <a:xfrm>
            <a:off x="4812481" y="4875080"/>
            <a:ext cx="223200" cy="231840"/>
          </a:xfrm>
          <a:prstGeom prst="smileyFace">
            <a:avLst>
              <a:gd name="adj" fmla="val 4653"/>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6162" name="Line 18"/>
          <p:cNvSpPr>
            <a:spLocks noChangeShapeType="1"/>
          </p:cNvSpPr>
          <p:nvPr/>
        </p:nvSpPr>
        <p:spPr bwMode="auto">
          <a:xfrm flipH="1" flipV="1">
            <a:off x="4281121" y="5301320"/>
            <a:ext cx="253440" cy="280800"/>
          </a:xfrm>
          <a:prstGeom prst="line">
            <a:avLst/>
          </a:prstGeom>
          <a:noFill/>
          <a:ln w="12600" cap="flat">
            <a:solidFill>
              <a:srgbClr val="2300D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6163" name="AutoShape 19"/>
          <p:cNvSpPr>
            <a:spLocks noChangeArrowheads="1"/>
          </p:cNvSpPr>
          <p:nvPr/>
        </p:nvSpPr>
        <p:spPr bwMode="auto">
          <a:xfrm>
            <a:off x="4106881" y="5069480"/>
            <a:ext cx="223200" cy="231840"/>
          </a:xfrm>
          <a:prstGeom prst="smileyFace">
            <a:avLst>
              <a:gd name="adj" fmla="val 4653"/>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6164" name="Line 20"/>
          <p:cNvSpPr>
            <a:spLocks noChangeShapeType="1"/>
          </p:cNvSpPr>
          <p:nvPr/>
        </p:nvSpPr>
        <p:spPr bwMode="auto">
          <a:xfrm flipV="1">
            <a:off x="4537441" y="5125639"/>
            <a:ext cx="321120" cy="460800"/>
          </a:xfrm>
          <a:prstGeom prst="line">
            <a:avLst/>
          </a:prstGeom>
          <a:noFill/>
          <a:ln w="12600" cap="flat">
            <a:solidFill>
              <a:srgbClr val="2300D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Tree>
    <p:extLst>
      <p:ext uri="{BB962C8B-B14F-4D97-AF65-F5344CB8AC3E}">
        <p14:creationId xmlns:p14="http://schemas.microsoft.com/office/powerpoint/2010/main" val="1803119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5"/>
          <p:cNvSpPr>
            <a:spLocks noGrp="1"/>
          </p:cNvSpPr>
          <p:nvPr>
            <p:ph type="sldNum" idx="12"/>
          </p:nvPr>
        </p:nvSpPr>
        <p:spPr/>
        <p:txBody>
          <a:bodyPr/>
          <a:lstStyle/>
          <a:p>
            <a:fld id="{EE686C60-22F5-4145-BA66-05974BEAA2D0}" type="slidenum">
              <a:rPr lang="en-US" altLang="ja-JP"/>
              <a:pPr/>
              <a:t>34</a:t>
            </a:fld>
            <a:endParaRPr lang="en-US" altLang="ja-JP"/>
          </a:p>
        </p:txBody>
      </p:sp>
      <p:sp>
        <p:nvSpPr>
          <p:cNvPr id="12289"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行列要素</a:t>
            </a: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ドリフト空間）</a:t>
            </a:r>
          </a:p>
        </p:txBody>
      </p:sp>
      <p:graphicFrame>
        <p:nvGraphicFramePr>
          <p:cNvPr id="12290" name="Object 2"/>
          <p:cNvGraphicFramePr>
            <a:graphicFrameLocks noChangeAspect="1"/>
          </p:cNvGraphicFramePr>
          <p:nvPr/>
        </p:nvGraphicFramePr>
        <p:xfrm>
          <a:off x="2910617" y="2108644"/>
          <a:ext cx="2705760" cy="813600"/>
        </p:xfrm>
        <a:graphic>
          <a:graphicData uri="http://schemas.openxmlformats.org/presentationml/2006/ole">
            <mc:AlternateContent xmlns:mc="http://schemas.openxmlformats.org/markup-compatibility/2006">
              <mc:Choice xmlns:v="urn:schemas-microsoft-com:vml" Requires="v">
                <p:oleObj spid="_x0000_s88171" r:id="rId4" imgW="3062160" imgH="901800" progId="">
                  <p:embed/>
                </p:oleObj>
              </mc:Choice>
              <mc:Fallback>
                <p:oleObj r:id="rId4" imgW="3062160" imgH="901800" progId="">
                  <p:embed/>
                  <p:pic>
                    <p:nvPicPr>
                      <p:cNvPr id="122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617" y="2108644"/>
                        <a:ext cx="2705760" cy="8136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1" name="Line 3"/>
          <p:cNvSpPr>
            <a:spLocks noChangeShapeType="1"/>
          </p:cNvSpPr>
          <p:nvPr/>
        </p:nvSpPr>
        <p:spPr bwMode="auto">
          <a:xfrm>
            <a:off x="2589121" y="5438072"/>
            <a:ext cx="4338720" cy="144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2292" name="Text Box 4"/>
          <p:cNvSpPr txBox="1">
            <a:spLocks noChangeArrowheads="1"/>
          </p:cNvSpPr>
          <p:nvPr/>
        </p:nvSpPr>
        <p:spPr bwMode="auto">
          <a:xfrm>
            <a:off x="6825601" y="5001752"/>
            <a:ext cx="18576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s</a:t>
            </a:r>
          </a:p>
        </p:txBody>
      </p:sp>
      <p:sp>
        <p:nvSpPr>
          <p:cNvPr id="12293" name="Line 5"/>
          <p:cNvSpPr>
            <a:spLocks noChangeShapeType="1"/>
          </p:cNvSpPr>
          <p:nvPr/>
        </p:nvSpPr>
        <p:spPr bwMode="auto">
          <a:xfrm flipV="1">
            <a:off x="3229921" y="4134872"/>
            <a:ext cx="3047040" cy="1006560"/>
          </a:xfrm>
          <a:prstGeom prst="line">
            <a:avLst/>
          </a:prstGeom>
          <a:noFill/>
          <a:ln w="36000" cap="flat">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2294" name="Text Box 6"/>
          <p:cNvSpPr txBox="1">
            <a:spLocks noChangeArrowheads="1"/>
          </p:cNvSpPr>
          <p:nvPr/>
        </p:nvSpPr>
        <p:spPr bwMode="auto">
          <a:xfrm>
            <a:off x="3156481" y="5446711"/>
            <a:ext cx="1431360" cy="3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s</a:t>
            </a:r>
            <a:r>
              <a:rPr lang="en-US" altLang="ja-JP" sz="2177" baseline="-1000"/>
              <a:t>1</a:t>
            </a:r>
          </a:p>
        </p:txBody>
      </p:sp>
      <p:sp>
        <p:nvSpPr>
          <p:cNvPr id="12295" name="Text Box 7"/>
          <p:cNvSpPr txBox="1">
            <a:spLocks noChangeArrowheads="1"/>
          </p:cNvSpPr>
          <p:nvPr/>
        </p:nvSpPr>
        <p:spPr bwMode="auto">
          <a:xfrm>
            <a:off x="6157441" y="5456792"/>
            <a:ext cx="1431360" cy="3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s</a:t>
            </a:r>
            <a:r>
              <a:rPr lang="en-US" altLang="ja-JP" sz="2177" baseline="-1000"/>
              <a:t>2</a:t>
            </a:r>
          </a:p>
        </p:txBody>
      </p:sp>
      <p:sp>
        <p:nvSpPr>
          <p:cNvPr id="12296" name="Line 8"/>
          <p:cNvSpPr>
            <a:spLocks noChangeShapeType="1"/>
          </p:cNvSpPr>
          <p:nvPr/>
        </p:nvSpPr>
        <p:spPr bwMode="auto">
          <a:xfrm flipV="1">
            <a:off x="3231361" y="3540151"/>
            <a:ext cx="54720" cy="188928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2297" name="Text Box 9"/>
          <p:cNvSpPr txBox="1">
            <a:spLocks noChangeArrowheads="1"/>
          </p:cNvSpPr>
          <p:nvPr/>
        </p:nvSpPr>
        <p:spPr bwMode="auto">
          <a:xfrm>
            <a:off x="2914561" y="3607832"/>
            <a:ext cx="18576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a:t>
            </a:r>
          </a:p>
        </p:txBody>
      </p:sp>
      <p:sp>
        <p:nvSpPr>
          <p:cNvPr id="12298" name="Line 10"/>
          <p:cNvSpPr>
            <a:spLocks noChangeShapeType="1"/>
          </p:cNvSpPr>
          <p:nvPr/>
        </p:nvSpPr>
        <p:spPr bwMode="auto">
          <a:xfrm>
            <a:off x="3277441" y="5139992"/>
            <a:ext cx="2944800" cy="144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2299" name="Line 11"/>
          <p:cNvSpPr>
            <a:spLocks noChangeShapeType="1"/>
          </p:cNvSpPr>
          <p:nvPr/>
        </p:nvSpPr>
        <p:spPr bwMode="auto">
          <a:xfrm flipV="1">
            <a:off x="6230881" y="4144952"/>
            <a:ext cx="1440" cy="127584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2300" name="Line 12"/>
          <p:cNvSpPr>
            <a:spLocks noChangeShapeType="1"/>
          </p:cNvSpPr>
          <p:nvPr/>
        </p:nvSpPr>
        <p:spPr bwMode="auto">
          <a:xfrm>
            <a:off x="3267361" y="4136312"/>
            <a:ext cx="2944800" cy="144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2301" name="Text Box 13"/>
          <p:cNvSpPr txBox="1">
            <a:spLocks noChangeArrowheads="1"/>
          </p:cNvSpPr>
          <p:nvPr/>
        </p:nvSpPr>
        <p:spPr bwMode="auto">
          <a:xfrm>
            <a:off x="4531681" y="5502872"/>
            <a:ext cx="1431360" cy="3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L</a:t>
            </a:r>
          </a:p>
        </p:txBody>
      </p:sp>
      <p:sp>
        <p:nvSpPr>
          <p:cNvPr id="12302" name="Text Box 14"/>
          <p:cNvSpPr txBox="1">
            <a:spLocks noChangeArrowheads="1"/>
          </p:cNvSpPr>
          <p:nvPr/>
        </p:nvSpPr>
        <p:spPr bwMode="auto">
          <a:xfrm>
            <a:off x="4298401" y="4805912"/>
            <a:ext cx="190080" cy="4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a:t>
            </a:r>
          </a:p>
        </p:txBody>
      </p:sp>
      <p:sp>
        <p:nvSpPr>
          <p:cNvPr id="12303" name="Text Box 15"/>
          <p:cNvSpPr txBox="1">
            <a:spLocks noChangeArrowheads="1"/>
          </p:cNvSpPr>
          <p:nvPr/>
        </p:nvSpPr>
        <p:spPr bwMode="auto">
          <a:xfrm>
            <a:off x="2711521" y="4035511"/>
            <a:ext cx="724320" cy="25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859"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1814"/>
              <a:t>x(s</a:t>
            </a:r>
            <a:r>
              <a:rPr lang="en-US" altLang="ja-JP" sz="1814" baseline="-1000"/>
              <a:t>2</a:t>
            </a:r>
            <a:r>
              <a:rPr lang="en-US" altLang="ja-JP" sz="1814"/>
              <a:t>)</a:t>
            </a:r>
          </a:p>
        </p:txBody>
      </p:sp>
      <p:sp>
        <p:nvSpPr>
          <p:cNvPr id="12304" name="Text Box 16"/>
          <p:cNvSpPr txBox="1">
            <a:spLocks noChangeArrowheads="1"/>
          </p:cNvSpPr>
          <p:nvPr/>
        </p:nvSpPr>
        <p:spPr bwMode="auto">
          <a:xfrm>
            <a:off x="2738881" y="4964312"/>
            <a:ext cx="724320" cy="25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859"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1814"/>
              <a:t>x(s</a:t>
            </a:r>
            <a:r>
              <a:rPr lang="en-US" altLang="ja-JP" sz="1814" baseline="-1000"/>
              <a:t>1</a:t>
            </a:r>
            <a:r>
              <a:rPr lang="en-US" altLang="ja-JP" sz="1814"/>
              <a:t>)</a:t>
            </a:r>
          </a:p>
        </p:txBody>
      </p:sp>
    </p:spTree>
    <p:extLst>
      <p:ext uri="{BB962C8B-B14F-4D97-AF65-F5344CB8AC3E}">
        <p14:creationId xmlns:p14="http://schemas.microsoft.com/office/powerpoint/2010/main" val="1294561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idx="12"/>
          </p:nvPr>
        </p:nvSpPr>
        <p:spPr>
          <a:xfrm>
            <a:off x="6553200" y="6453336"/>
            <a:ext cx="2133600" cy="365125"/>
          </a:xfrm>
        </p:spPr>
        <p:txBody>
          <a:bodyPr/>
          <a:lstStyle/>
          <a:p>
            <a:fld id="{9229BA5C-2BDC-46B3-B419-6C2E6E08B310}" type="slidenum">
              <a:rPr lang="en-US" altLang="ja-JP"/>
              <a:pPr/>
              <a:t>35</a:t>
            </a:fld>
            <a:endParaRPr lang="en-US" altLang="ja-JP"/>
          </a:p>
        </p:txBody>
      </p:sp>
      <p:sp>
        <p:nvSpPr>
          <p:cNvPr id="8193" name="Rectangle 1"/>
          <p:cNvSpPr>
            <a:spLocks noGrp="1" noChangeArrowheads="1"/>
          </p:cNvSpPr>
          <p:nvPr>
            <p:ph type="title"/>
          </p:nvPr>
        </p:nvSpPr>
        <p:spPr>
          <a:xfrm>
            <a:off x="673921" y="36532"/>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磁場多重極展開</a:t>
            </a:r>
          </a:p>
        </p:txBody>
      </p:sp>
      <p:sp>
        <p:nvSpPr>
          <p:cNvPr id="8194" name="Rectangle 2"/>
          <p:cNvSpPr>
            <a:spLocks noGrp="1" noChangeArrowheads="1"/>
          </p:cNvSpPr>
          <p:nvPr>
            <p:ph type="body" idx="1"/>
          </p:nvPr>
        </p:nvSpPr>
        <p:spPr>
          <a:xfrm>
            <a:off x="673921" y="1457641"/>
            <a:ext cx="7673760" cy="3199680"/>
          </a:xfrm>
          <a:ln/>
        </p:spPr>
        <p:txBody>
          <a:bodyPr vert="horz" lIns="91440" tIns="46632" rIns="91440" bIns="45720" rtlCol="0">
            <a:normAutofit/>
          </a:bodyPr>
          <a:lstStyle/>
          <a:p>
            <a:pPr marL="391686" indent="-293764">
              <a:lnSpc>
                <a:spcPct val="83000"/>
              </a:lnSpc>
              <a:spcAft>
                <a:spcPts val="261"/>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しばらくは加速は置いといて、軌道制御だけ考えます。</a:t>
            </a:r>
          </a:p>
          <a:p>
            <a:pPr marL="391686" indent="-293764">
              <a:lnSpc>
                <a:spcPct val="83000"/>
              </a:lnSpc>
              <a:spcAft>
                <a:spcPts val="261"/>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電場と磁場を軌道制御に使うことができますが、通常は磁場を用います。</a:t>
            </a:r>
          </a:p>
          <a:p>
            <a:pPr marL="391686" indent="-293764">
              <a:lnSpc>
                <a:spcPct val="83000"/>
              </a:lnSpc>
              <a:spcAft>
                <a:spcPts val="261"/>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磁場多重極展開を考えると、複雑な磁場を単純化して、整理できます。</a:t>
            </a:r>
          </a:p>
        </p:txBody>
      </p:sp>
      <p:graphicFrame>
        <p:nvGraphicFramePr>
          <p:cNvPr id="8195" name="Object 3"/>
          <p:cNvGraphicFramePr>
            <a:graphicFrameLocks noChangeAspect="1"/>
          </p:cNvGraphicFramePr>
          <p:nvPr>
            <p:extLst>
              <p:ext uri="{D42A27DB-BD31-4B8C-83A1-F6EECF244321}">
                <p14:modId xmlns:p14="http://schemas.microsoft.com/office/powerpoint/2010/main" val="692661284"/>
              </p:ext>
            </p:extLst>
          </p:nvPr>
        </p:nvGraphicFramePr>
        <p:xfrm>
          <a:off x="1317601" y="4098414"/>
          <a:ext cx="2390400" cy="383040"/>
        </p:xfrm>
        <a:graphic>
          <a:graphicData uri="http://schemas.openxmlformats.org/presentationml/2006/ole">
            <mc:AlternateContent xmlns:mc="http://schemas.openxmlformats.org/markup-compatibility/2006">
              <mc:Choice xmlns:v="urn:schemas-microsoft-com:vml" Requires="v">
                <p:oleObj spid="_x0000_s45400" r:id="rId4" imgW="2620440" imgH="427680" progId="">
                  <p:embed/>
                </p:oleObj>
              </mc:Choice>
              <mc:Fallback>
                <p:oleObj r:id="rId4" imgW="2620440" imgH="427680" progId="">
                  <p:embed/>
                  <p:pic>
                    <p:nvPicPr>
                      <p:cNvPr id="8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01" y="4098414"/>
                        <a:ext cx="2390400" cy="3830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867386527"/>
              </p:ext>
            </p:extLst>
          </p:nvPr>
        </p:nvGraphicFramePr>
        <p:xfrm>
          <a:off x="2070721" y="4730574"/>
          <a:ext cx="5856480" cy="387360"/>
        </p:xfrm>
        <a:graphic>
          <a:graphicData uri="http://schemas.openxmlformats.org/presentationml/2006/ole">
            <mc:AlternateContent xmlns:mc="http://schemas.openxmlformats.org/markup-compatibility/2006">
              <mc:Choice xmlns:v="urn:schemas-microsoft-com:vml" Requires="v">
                <p:oleObj spid="_x0000_s45401" r:id="rId6" imgW="6436800" imgH="431640" progId="">
                  <p:embed/>
                </p:oleObj>
              </mc:Choice>
              <mc:Fallback>
                <p:oleObj r:id="rId6" imgW="6436800" imgH="431640" progId="">
                  <p:embed/>
                  <p:pic>
                    <p:nvPicPr>
                      <p:cNvPr id="819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0721" y="4730574"/>
                        <a:ext cx="5856480" cy="3873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612071687"/>
              </p:ext>
            </p:extLst>
          </p:nvPr>
        </p:nvGraphicFramePr>
        <p:xfrm>
          <a:off x="2080801" y="5287854"/>
          <a:ext cx="5836320" cy="387360"/>
        </p:xfrm>
        <a:graphic>
          <a:graphicData uri="http://schemas.openxmlformats.org/presentationml/2006/ole">
            <mc:AlternateContent xmlns:mc="http://schemas.openxmlformats.org/markup-compatibility/2006">
              <mc:Choice xmlns:v="urn:schemas-microsoft-com:vml" Requires="v">
                <p:oleObj spid="_x0000_s45402" r:id="rId8" imgW="6416640" imgH="431640" progId="">
                  <p:embed/>
                </p:oleObj>
              </mc:Choice>
              <mc:Fallback>
                <p:oleObj r:id="rId8" imgW="6416640" imgH="431640" progId="">
                  <p:embed/>
                  <p:pic>
                    <p:nvPicPr>
                      <p:cNvPr id="819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0801" y="5287854"/>
                        <a:ext cx="5836320" cy="3873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AutoShape 6"/>
          <p:cNvSpPr>
            <a:spLocks noChangeArrowheads="1"/>
          </p:cNvSpPr>
          <p:nvPr/>
        </p:nvSpPr>
        <p:spPr bwMode="auto">
          <a:xfrm>
            <a:off x="4654080" y="3862254"/>
            <a:ext cx="2666880" cy="557280"/>
          </a:xfrm>
          <a:prstGeom prst="wedgeRoundRectCallout">
            <a:avLst>
              <a:gd name="adj1" fmla="val -22819"/>
              <a:gd name="adj2" fmla="val 96662"/>
              <a:gd name="adj3" fmla="val 16667"/>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gn="ctr">
              <a:lnSpc>
                <a:spcPct val="93000"/>
              </a:lnSpc>
            </a:pPr>
            <a:r>
              <a:rPr lang="en-US" altLang="ja-JP" sz="2177"/>
              <a:t>normal component</a:t>
            </a:r>
          </a:p>
        </p:txBody>
      </p:sp>
      <p:sp>
        <p:nvSpPr>
          <p:cNvPr id="8199" name="AutoShape 7"/>
          <p:cNvSpPr>
            <a:spLocks noChangeArrowheads="1"/>
          </p:cNvSpPr>
          <p:nvPr/>
        </p:nvSpPr>
        <p:spPr bwMode="auto">
          <a:xfrm>
            <a:off x="4163041" y="6029454"/>
            <a:ext cx="2666880" cy="557280"/>
          </a:xfrm>
          <a:prstGeom prst="wedgeRoundRectCallout">
            <a:avLst>
              <a:gd name="adj1" fmla="val -28417"/>
              <a:gd name="adj2" fmla="val -93676"/>
              <a:gd name="adj3" fmla="val 16667"/>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gn="ctr">
              <a:lnSpc>
                <a:spcPct val="93000"/>
              </a:lnSpc>
            </a:pPr>
            <a:r>
              <a:rPr lang="en-US" altLang="ja-JP" sz="2177"/>
              <a:t>skew component</a:t>
            </a:r>
          </a:p>
        </p:txBody>
      </p:sp>
    </p:spTree>
    <p:extLst>
      <p:ext uri="{BB962C8B-B14F-4D97-AF65-F5344CB8AC3E}">
        <p14:creationId xmlns:p14="http://schemas.microsoft.com/office/powerpoint/2010/main" val="4154630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idx="12"/>
          </p:nvPr>
        </p:nvSpPr>
        <p:spPr>
          <a:xfrm>
            <a:off x="6876256" y="6454441"/>
            <a:ext cx="2133600" cy="365125"/>
          </a:xfrm>
        </p:spPr>
        <p:txBody>
          <a:bodyPr/>
          <a:lstStyle/>
          <a:p>
            <a:fld id="{169BF095-7BEC-4EC4-8816-7AB035BD39B8}" type="slidenum">
              <a:rPr lang="en-US" altLang="ja-JP"/>
              <a:pPr/>
              <a:t>36</a:t>
            </a:fld>
            <a:endParaRPr lang="en-US" altLang="ja-JP"/>
          </a:p>
        </p:txBody>
      </p:sp>
      <p:sp>
        <p:nvSpPr>
          <p:cNvPr id="9217"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磁場多重極展開</a:t>
            </a:r>
          </a:p>
        </p:txBody>
      </p:sp>
      <p:sp>
        <p:nvSpPr>
          <p:cNvPr id="9218" name="Rectangle 2"/>
          <p:cNvSpPr>
            <a:spLocks noGrp="1" noChangeArrowheads="1"/>
          </p:cNvSpPr>
          <p:nvPr>
            <p:ph type="body" idx="1"/>
          </p:nvPr>
        </p:nvSpPr>
        <p:spPr>
          <a:xfrm>
            <a:off x="692641" y="1457640"/>
            <a:ext cx="7673760" cy="4563648"/>
          </a:xfrm>
          <a:ln/>
        </p:spPr>
        <p:txBody>
          <a:bodyPr vert="horz" lIns="91440" tIns="54403" rIns="91440" bIns="45720" rtlCol="0">
            <a:normAutofit/>
          </a:bodyPr>
          <a:lstStyle/>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二重極</a:t>
            </a:r>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(n=1)</a:t>
            </a:r>
          </a:p>
          <a:p>
            <a:pPr marL="391686" indent="-293764">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四重極</a:t>
            </a:r>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(n=2)</a:t>
            </a:r>
          </a:p>
          <a:p>
            <a:pPr marL="391686" indent="-293764">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六重極</a:t>
            </a:r>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(n=3)</a:t>
            </a:r>
          </a:p>
          <a:p>
            <a:pPr marL="0" indent="97921">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pPr marL="0" indent="97921">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pPr marL="0" indent="97921">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97921">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a:latin typeface="Rounded Mgen+ 1c bold" panose="020B0702020203020207" pitchFamily="50" charset="-128"/>
                <a:ea typeface="Rounded Mgen+ 1c bold" panose="020B0702020203020207" pitchFamily="50" charset="-128"/>
                <a:cs typeface="Rounded Mgen+ 1c bold" panose="020B0702020203020207" pitchFamily="50" charset="-128"/>
              </a:rPr>
              <a:t>他</a:t>
            </a: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は普通の人は使わないので、省略。</a:t>
            </a:r>
          </a:p>
          <a:p>
            <a:pPr marL="391686" indent="-293764">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aphicFrame>
        <p:nvGraphicFramePr>
          <p:cNvPr id="9219" name="Object 3"/>
          <p:cNvGraphicFramePr>
            <a:graphicFrameLocks noChangeAspect="1"/>
          </p:cNvGraphicFramePr>
          <p:nvPr/>
        </p:nvGraphicFramePr>
        <p:xfrm>
          <a:off x="4200305" y="1591318"/>
          <a:ext cx="1265760" cy="380160"/>
        </p:xfrm>
        <a:graphic>
          <a:graphicData uri="http://schemas.openxmlformats.org/presentationml/2006/ole">
            <mc:AlternateContent xmlns:mc="http://schemas.openxmlformats.org/markup-compatibility/2006">
              <mc:Choice xmlns:v="urn:schemas-microsoft-com:vml" Requires="v">
                <p:oleObj spid="_x0000_s46760" r:id="rId4" imgW="1391760" imgH="424800" progId="">
                  <p:embed/>
                </p:oleObj>
              </mc:Choice>
              <mc:Fallback>
                <p:oleObj r:id="rId4" imgW="1391760" imgH="424800" progId="">
                  <p:embed/>
                  <p:pic>
                    <p:nvPicPr>
                      <p:cNvPr id="92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305" y="1591318"/>
                        <a:ext cx="1265760" cy="3801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4200305" y="2121238"/>
          <a:ext cx="1235520" cy="380160"/>
        </p:xfrm>
        <a:graphic>
          <a:graphicData uri="http://schemas.openxmlformats.org/presentationml/2006/ole">
            <mc:AlternateContent xmlns:mc="http://schemas.openxmlformats.org/markup-compatibility/2006">
              <mc:Choice xmlns:v="urn:schemas-microsoft-com:vml" Requires="v">
                <p:oleObj spid="_x0000_s46761" r:id="rId6" imgW="1364040" imgH="424800" progId="">
                  <p:embed/>
                </p:oleObj>
              </mc:Choice>
              <mc:Fallback>
                <p:oleObj r:id="rId6" imgW="1364040" imgH="424800" progId="">
                  <p:embed/>
                  <p:pic>
                    <p:nvPicPr>
                      <p:cNvPr id="922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0305" y="2121238"/>
                        <a:ext cx="1235520" cy="3801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4200305" y="2753397"/>
          <a:ext cx="2318400" cy="380160"/>
        </p:xfrm>
        <a:graphic>
          <a:graphicData uri="http://schemas.openxmlformats.org/presentationml/2006/ole">
            <mc:AlternateContent xmlns:mc="http://schemas.openxmlformats.org/markup-compatibility/2006">
              <mc:Choice xmlns:v="urn:schemas-microsoft-com:vml" Requires="v">
                <p:oleObj spid="_x0000_s46762" r:id="rId8" imgW="2554200" imgH="424800" progId="">
                  <p:embed/>
                </p:oleObj>
              </mc:Choice>
              <mc:Fallback>
                <p:oleObj r:id="rId8" imgW="2554200" imgH="424800" progId="">
                  <p:embed/>
                  <p:pic>
                    <p:nvPicPr>
                      <p:cNvPr id="922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0305" y="2753397"/>
                        <a:ext cx="2318400" cy="3801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4200305" y="3273238"/>
          <a:ext cx="2318400" cy="380160"/>
        </p:xfrm>
        <a:graphic>
          <a:graphicData uri="http://schemas.openxmlformats.org/presentationml/2006/ole">
            <mc:AlternateContent xmlns:mc="http://schemas.openxmlformats.org/markup-compatibility/2006">
              <mc:Choice xmlns:v="urn:schemas-microsoft-com:vml" Requires="v">
                <p:oleObj spid="_x0000_s46763" r:id="rId10" imgW="2554200" imgH="424800" progId="">
                  <p:embed/>
                </p:oleObj>
              </mc:Choice>
              <mc:Fallback>
                <p:oleObj r:id="rId10" imgW="2554200" imgH="424800" progId="">
                  <p:embed/>
                  <p:pic>
                    <p:nvPicPr>
                      <p:cNvPr id="922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0305" y="3273238"/>
                        <a:ext cx="2318400" cy="3801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4200304" y="3925558"/>
          <a:ext cx="3346560" cy="387360"/>
        </p:xfrm>
        <a:graphic>
          <a:graphicData uri="http://schemas.openxmlformats.org/presentationml/2006/ole">
            <mc:AlternateContent xmlns:mc="http://schemas.openxmlformats.org/markup-compatibility/2006">
              <mc:Choice xmlns:v="urn:schemas-microsoft-com:vml" Requires="v">
                <p:oleObj spid="_x0000_s46764" r:id="rId11" imgW="3686760" imgH="431640" progId="">
                  <p:embed/>
                </p:oleObj>
              </mc:Choice>
              <mc:Fallback>
                <p:oleObj r:id="rId11" imgW="3686760" imgH="431640" progId="">
                  <p:embed/>
                  <p:pic>
                    <p:nvPicPr>
                      <p:cNvPr id="9223"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00304" y="3925558"/>
                        <a:ext cx="3346560" cy="3873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4200305" y="4464118"/>
          <a:ext cx="3326400" cy="387360"/>
        </p:xfrm>
        <a:graphic>
          <a:graphicData uri="http://schemas.openxmlformats.org/presentationml/2006/ole">
            <mc:AlternateContent xmlns:mc="http://schemas.openxmlformats.org/markup-compatibility/2006">
              <mc:Choice xmlns:v="urn:schemas-microsoft-com:vml" Requires="v">
                <p:oleObj spid="_x0000_s46765" r:id="rId13" imgW="3666600" imgH="431640" progId="">
                  <p:embed/>
                </p:oleObj>
              </mc:Choice>
              <mc:Fallback>
                <p:oleObj r:id="rId13" imgW="3666600" imgH="431640" progId="">
                  <p:embed/>
                  <p:pic>
                    <p:nvPicPr>
                      <p:cNvPr id="9224"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0305" y="4464118"/>
                        <a:ext cx="3326400" cy="3873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143269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5"/>
          <p:cNvSpPr>
            <a:spLocks noGrp="1"/>
          </p:cNvSpPr>
          <p:nvPr>
            <p:ph type="sldNum" idx="12"/>
          </p:nvPr>
        </p:nvSpPr>
        <p:spPr/>
        <p:txBody>
          <a:bodyPr/>
          <a:lstStyle/>
          <a:p>
            <a:fld id="{A6498921-4AEA-477E-8700-4327D106E786}" type="slidenum">
              <a:rPr lang="en-US" altLang="ja-JP"/>
              <a:pPr/>
              <a:t>37</a:t>
            </a:fld>
            <a:endParaRPr lang="en-US" altLang="ja-JP"/>
          </a:p>
        </p:txBody>
      </p:sp>
      <p:sp>
        <p:nvSpPr>
          <p:cNvPr id="13313" name="Rectangle 1"/>
          <p:cNvSpPr>
            <a:spLocks noGrp="1" noChangeArrowheads="1"/>
          </p:cNvSpPr>
          <p:nvPr>
            <p:ph type="title"/>
          </p:nvPr>
        </p:nvSpPr>
        <p:spPr>
          <a:xfrm>
            <a:off x="538300" y="16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二重極磁場</a:t>
            </a:r>
          </a:p>
        </p:txBody>
      </p:sp>
      <p:sp>
        <p:nvSpPr>
          <p:cNvPr id="13314" name="Line 2"/>
          <p:cNvSpPr>
            <a:spLocks noChangeShapeType="1"/>
          </p:cNvSpPr>
          <p:nvPr/>
        </p:nvSpPr>
        <p:spPr bwMode="auto">
          <a:xfrm>
            <a:off x="7571521" y="3080408"/>
            <a:ext cx="1440" cy="1755360"/>
          </a:xfrm>
          <a:prstGeom prst="line">
            <a:avLst/>
          </a:prstGeom>
          <a:noFill/>
          <a:ln w="108000" cap="flat">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3315" name="AutoShape 3"/>
          <p:cNvSpPr>
            <a:spLocks noChangeArrowheads="1"/>
          </p:cNvSpPr>
          <p:nvPr/>
        </p:nvSpPr>
        <p:spPr bwMode="auto">
          <a:xfrm>
            <a:off x="6884641" y="2420888"/>
            <a:ext cx="1337760" cy="696960"/>
          </a:xfrm>
          <a:prstGeom prst="roundRect">
            <a:avLst>
              <a:gd name="adj" fmla="val 204"/>
            </a:avLst>
          </a:prstGeom>
          <a:solidFill>
            <a:srgbClr val="0000F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N</a:t>
            </a:r>
          </a:p>
        </p:txBody>
      </p:sp>
      <p:sp>
        <p:nvSpPr>
          <p:cNvPr id="13316" name="AutoShape 4"/>
          <p:cNvSpPr>
            <a:spLocks noChangeArrowheads="1"/>
          </p:cNvSpPr>
          <p:nvPr/>
        </p:nvSpPr>
        <p:spPr bwMode="auto">
          <a:xfrm>
            <a:off x="6901921" y="4864567"/>
            <a:ext cx="1337760" cy="696960"/>
          </a:xfrm>
          <a:prstGeom prst="roundRect">
            <a:avLst>
              <a:gd name="adj" fmla="val 204"/>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S</a:t>
            </a:r>
          </a:p>
        </p:txBody>
      </p:sp>
      <p:sp>
        <p:nvSpPr>
          <p:cNvPr id="13317" name="Rectangle 5"/>
          <p:cNvSpPr>
            <a:spLocks noGrp="1" noChangeArrowheads="1"/>
          </p:cNvSpPr>
          <p:nvPr>
            <p:ph type="body" idx="1"/>
          </p:nvPr>
        </p:nvSpPr>
        <p:spPr>
          <a:xfrm>
            <a:off x="593806" y="1257481"/>
            <a:ext cx="7673760" cy="3199680"/>
          </a:xfrm>
          <a:ln/>
        </p:spPr>
        <p:txBody>
          <a:bodyPr vert="horz" lIns="91440" tIns="46632" rIns="91440" bIns="45720" rtlCol="0">
            <a:normAutofit/>
          </a:bodyPr>
          <a:lstStyle/>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最も単純、かつ重要な磁場成分。</a:t>
            </a: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通常は</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成分のみ</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(normal component)</a:t>
            </a:r>
            <a:r>
              <a:rPr lang="ja-JP" altLang="en-US"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粒子軌道を決定する。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13318" name="Line 6"/>
          <p:cNvSpPr>
            <a:spLocks noChangeShapeType="1"/>
          </p:cNvSpPr>
          <p:nvPr/>
        </p:nvSpPr>
        <p:spPr bwMode="auto">
          <a:xfrm flipV="1">
            <a:off x="1105921" y="2599561"/>
            <a:ext cx="3539520" cy="258624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3319" name="Line 7"/>
          <p:cNvSpPr>
            <a:spLocks noChangeShapeType="1"/>
          </p:cNvSpPr>
          <p:nvPr/>
        </p:nvSpPr>
        <p:spPr bwMode="auto">
          <a:xfrm>
            <a:off x="1105921" y="5184361"/>
            <a:ext cx="4013280" cy="144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3321" name="Freeform 9"/>
          <p:cNvSpPr>
            <a:spLocks/>
          </p:cNvSpPr>
          <p:nvPr/>
        </p:nvSpPr>
        <p:spPr bwMode="auto">
          <a:xfrm>
            <a:off x="3224161" y="3623400"/>
            <a:ext cx="660960" cy="1560960"/>
          </a:xfrm>
          <a:custGeom>
            <a:avLst/>
            <a:gdLst>
              <a:gd name="T0" fmla="*/ 0 w 2022"/>
              <a:gd name="T1" fmla="*/ 0 h 4781"/>
              <a:gd name="T2" fmla="*/ 1992 w 2022"/>
              <a:gd name="T3" fmla="*/ 4780 h 4781"/>
            </a:gdLst>
            <a:ahLst/>
            <a:cxnLst>
              <a:cxn ang="0">
                <a:pos x="T0" y="T1"/>
              </a:cxn>
              <a:cxn ang="0">
                <a:pos x="T2" y="T3"/>
              </a:cxn>
            </a:cxnLst>
            <a:rect l="0" t="0" r="r" b="b"/>
            <a:pathLst>
              <a:path w="2022" h="4781">
                <a:moveTo>
                  <a:pt x="0" y="0"/>
                </a:moveTo>
                <a:cubicBezTo>
                  <a:pt x="1307" y="1574"/>
                  <a:pt x="2021" y="3847"/>
                  <a:pt x="1992" y="4780"/>
                </a:cubicBezTo>
              </a:path>
            </a:pathLst>
          </a:custGeom>
          <a:noFill/>
          <a:ln w="36000" cap="flat">
            <a:solidFill>
              <a:srgbClr val="000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3325" name="Text Box 13"/>
          <p:cNvSpPr txBox="1">
            <a:spLocks noChangeArrowheads="1"/>
          </p:cNvSpPr>
          <p:nvPr/>
        </p:nvSpPr>
        <p:spPr bwMode="auto">
          <a:xfrm>
            <a:off x="1886401" y="4133161"/>
            <a:ext cx="233280" cy="3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5486"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8000"/>
              </a:lnSpc>
            </a:pPr>
            <a:r>
              <a:rPr lang="en-US" altLang="ja-JP" sz="2177">
                <a:latin typeface="Symbol" panose="05050102010706020507" pitchFamily="18" charset="2"/>
              </a:rPr>
              <a:t>r</a:t>
            </a:r>
            <a:r>
              <a:rPr lang="en-US" altLang="ja-JP" sz="2177" baseline="-1000">
                <a:latin typeface="Symbol" panose="05050102010706020507" pitchFamily="18" charset="2"/>
              </a:rPr>
              <a:t>0</a:t>
            </a:r>
          </a:p>
        </p:txBody>
      </p:sp>
      <p:sp>
        <p:nvSpPr>
          <p:cNvPr id="13327" name="Text Box 15"/>
          <p:cNvSpPr txBox="1">
            <a:spLocks noChangeArrowheads="1"/>
          </p:cNvSpPr>
          <p:nvPr/>
        </p:nvSpPr>
        <p:spPr bwMode="auto">
          <a:xfrm>
            <a:off x="3288961" y="4375081"/>
            <a:ext cx="29232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ds</a:t>
            </a:r>
          </a:p>
        </p:txBody>
      </p:sp>
      <p:graphicFrame>
        <p:nvGraphicFramePr>
          <p:cNvPr id="13329" name="Object 17"/>
          <p:cNvGraphicFramePr>
            <a:graphicFrameLocks noChangeAspect="1"/>
          </p:cNvGraphicFramePr>
          <p:nvPr>
            <p:extLst>
              <p:ext uri="{D42A27DB-BD31-4B8C-83A1-F6EECF244321}">
                <p14:modId xmlns:p14="http://schemas.microsoft.com/office/powerpoint/2010/main" val="1145468464"/>
              </p:ext>
            </p:extLst>
          </p:nvPr>
        </p:nvGraphicFramePr>
        <p:xfrm>
          <a:off x="868321" y="3585241"/>
          <a:ext cx="1202400" cy="593280"/>
        </p:xfrm>
        <a:graphic>
          <a:graphicData uri="http://schemas.openxmlformats.org/presentationml/2006/ole">
            <mc:AlternateContent xmlns:mc="http://schemas.openxmlformats.org/markup-compatibility/2006">
              <mc:Choice xmlns:v="urn:schemas-microsoft-com:vml" Requires="v">
                <p:oleObj spid="_x0000_s50293" r:id="rId4" imgW="1327680" imgH="661680" progId="">
                  <p:embed/>
                </p:oleObj>
              </mc:Choice>
              <mc:Fallback>
                <p:oleObj r:id="rId4" imgW="1327680" imgH="661680" progId="">
                  <p:embed/>
                  <p:pic>
                    <p:nvPicPr>
                      <p:cNvPr id="13329"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21" y="3585241"/>
                        <a:ext cx="1202400" cy="59328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直線矢印コネクタ 2"/>
          <p:cNvCxnSpPr/>
          <p:nvPr/>
        </p:nvCxnSpPr>
        <p:spPr>
          <a:xfrm>
            <a:off x="3264983" y="3645024"/>
            <a:ext cx="730953" cy="95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3854024" y="5184360"/>
            <a:ext cx="16822" cy="10551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3870846" y="5168374"/>
            <a:ext cx="730953" cy="956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511198" y="4852468"/>
            <a:ext cx="505308" cy="369332"/>
          </a:xfrm>
          <a:prstGeom prst="rect">
            <a:avLst/>
          </a:prstGeom>
          <a:noFill/>
        </p:spPr>
        <p:txBody>
          <a:bodyPr wrap="square" rtlCol="0">
            <a:spAutoFit/>
          </a:bodyPr>
          <a:lstStyle/>
          <a:p>
            <a:r>
              <a:rPr kumimoji="1" lang="en-US" altLang="ja-JP" i="1" dirty="0"/>
              <a:t>dx’</a:t>
            </a:r>
            <a:endParaRPr kumimoji="1" lang="ja-JP" altLang="en-US" i="1" dirty="0"/>
          </a:p>
        </p:txBody>
      </p:sp>
      <p:pic>
        <p:nvPicPr>
          <p:cNvPr id="4" name="図 3"/>
          <p:cNvPicPr>
            <a:picLocks noChangeAspect="1"/>
          </p:cNvPicPr>
          <p:nvPr/>
        </p:nvPicPr>
        <p:blipFill>
          <a:blip r:embed="rId6"/>
          <a:stretch>
            <a:fillRect/>
          </a:stretch>
        </p:blipFill>
        <p:spPr>
          <a:xfrm>
            <a:off x="740883" y="2578299"/>
            <a:ext cx="1540629" cy="801737"/>
          </a:xfrm>
          <a:prstGeom prst="rect">
            <a:avLst/>
          </a:prstGeom>
        </p:spPr>
      </p:pic>
    </p:spTree>
    <p:extLst>
      <p:ext uri="{BB962C8B-B14F-4D97-AF65-F5344CB8AC3E}">
        <p14:creationId xmlns:p14="http://schemas.microsoft.com/office/powerpoint/2010/main" val="10060155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body" idx="1"/>
          </p:nvPr>
        </p:nvSpPr>
        <p:spPr>
          <a:xfrm>
            <a:off x="568081" y="361081"/>
            <a:ext cx="7673760" cy="619647"/>
          </a:xfrm>
          <a:ln/>
        </p:spPr>
        <p:txBody>
          <a:bodyPr vert="horz" lIns="91440" tIns="46632" rIns="91440" bIns="45720" rtlCol="0">
            <a:normAutofit/>
          </a:bodyPr>
          <a:lstStyle/>
          <a:p>
            <a:pPr marL="97922" indent="0" algn="ctr">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36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Sector</a:t>
            </a:r>
            <a:r>
              <a:rPr lang="ja-JP" altLang="en-US" sz="36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型電磁石</a:t>
            </a:r>
            <a:endParaRPr lang="en-US" altLang="ja-JP" sz="36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2" name="図 1"/>
          <p:cNvPicPr>
            <a:picLocks noChangeAspect="1"/>
          </p:cNvPicPr>
          <p:nvPr/>
        </p:nvPicPr>
        <p:blipFill>
          <a:blip r:embed="rId3"/>
          <a:stretch>
            <a:fillRect/>
          </a:stretch>
        </p:blipFill>
        <p:spPr>
          <a:xfrm>
            <a:off x="971600" y="2636912"/>
            <a:ext cx="6408712" cy="4050631"/>
          </a:xfrm>
          <a:prstGeom prst="rect">
            <a:avLst/>
          </a:prstGeom>
        </p:spPr>
      </p:pic>
      <p:sp>
        <p:nvSpPr>
          <p:cNvPr id="19" name="Rectangle 5"/>
          <p:cNvSpPr txBox="1">
            <a:spLocks noChangeArrowheads="1"/>
          </p:cNvSpPr>
          <p:nvPr/>
        </p:nvSpPr>
        <p:spPr>
          <a:xfrm>
            <a:off x="195060" y="1340768"/>
            <a:ext cx="7673760" cy="1728192"/>
          </a:xfrm>
          <a:prstGeom prst="rect">
            <a:avLst/>
          </a:prstGeom>
          <a:ln/>
        </p:spPr>
        <p:txBody>
          <a:bodyPr vert="horz" lIns="91440" tIns="46632"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0822">
              <a:lnSpc>
                <a:spcPct val="120000"/>
              </a:lnSpc>
              <a:buClr>
                <a:schemeClr val="tx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基準粒子の軌道が磁極面に垂直な磁石。</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440822">
              <a:lnSpc>
                <a:spcPct val="120000"/>
              </a:lnSpc>
              <a:buClr>
                <a:schemeClr val="tx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曲線座標系の定義から、基準粒子は常に</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en-US" altLang="ja-JP"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x,y</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)=0.</a:t>
            </a:r>
          </a:p>
          <a:p>
            <a:pPr marL="440822">
              <a:lnSpc>
                <a:spcPct val="120000"/>
              </a:lnSpc>
              <a:buClr>
                <a:schemeClr val="tx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440822">
              <a:lnSpc>
                <a:spcPct val="120000"/>
              </a:lnSpc>
              <a:buClr>
                <a:schemeClr val="tx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49055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216842" y="3501008"/>
            <a:ext cx="4927158" cy="3114214"/>
          </a:xfrm>
          <a:prstGeom prst="rect">
            <a:avLst/>
          </a:prstGeom>
        </p:spPr>
      </p:pic>
      <p:pic>
        <p:nvPicPr>
          <p:cNvPr id="4" name="図 3"/>
          <p:cNvPicPr>
            <a:picLocks noChangeAspect="1"/>
          </p:cNvPicPr>
          <p:nvPr/>
        </p:nvPicPr>
        <p:blipFill>
          <a:blip r:embed="rId3"/>
          <a:stretch>
            <a:fillRect/>
          </a:stretch>
        </p:blipFill>
        <p:spPr>
          <a:xfrm>
            <a:off x="1043608" y="1184863"/>
            <a:ext cx="5351658" cy="649509"/>
          </a:xfrm>
          <a:prstGeom prst="rect">
            <a:avLst/>
          </a:prstGeom>
        </p:spPr>
      </p:pic>
      <p:pic>
        <p:nvPicPr>
          <p:cNvPr id="5" name="図 4"/>
          <p:cNvPicPr>
            <a:picLocks noChangeAspect="1"/>
          </p:cNvPicPr>
          <p:nvPr/>
        </p:nvPicPr>
        <p:blipFill>
          <a:blip r:embed="rId4"/>
          <a:stretch>
            <a:fillRect/>
          </a:stretch>
        </p:blipFill>
        <p:spPr>
          <a:xfrm>
            <a:off x="1043608" y="2003295"/>
            <a:ext cx="3689400" cy="781440"/>
          </a:xfrm>
          <a:prstGeom prst="rect">
            <a:avLst/>
          </a:prstGeom>
        </p:spPr>
      </p:pic>
      <p:sp>
        <p:nvSpPr>
          <p:cNvPr id="7" name="Rectangle 5"/>
          <p:cNvSpPr txBox="1">
            <a:spLocks noChangeArrowheads="1"/>
          </p:cNvSpPr>
          <p:nvPr/>
        </p:nvSpPr>
        <p:spPr>
          <a:xfrm>
            <a:off x="251520" y="215026"/>
            <a:ext cx="8568952" cy="6526342"/>
          </a:xfrm>
          <a:prstGeom prst="rect">
            <a:avLst/>
          </a:prstGeom>
          <a:ln/>
        </p:spPr>
        <p:txBody>
          <a:bodyPr vert="horz" lIns="91440" tIns="46632"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0822">
              <a:lnSpc>
                <a:spcPct val="120000"/>
              </a:lnSpc>
              <a:buClr>
                <a:schemeClr val="tx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en-US" altLang="ja-JP" sz="2400" dirty="0">
                <a:latin typeface="Symbol" panose="05050102010706020507" pitchFamily="18" charset="2"/>
                <a:ea typeface="Rounded Mgen+ 1c bold" panose="020B0702020203020207" pitchFamily="50" charset="-128"/>
                <a:cs typeface="Rounded Mgen+ 1c bold" panose="020B0702020203020207" pitchFamily="50" charset="-128"/>
              </a:rPr>
              <a:t>q</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en-US" altLang="ja-JP" sz="2400" dirty="0">
                <a:latin typeface="Symbol" panose="05050102010706020507" pitchFamily="18" charset="2"/>
                <a:ea typeface="Rounded Mgen+ 1c bold" panose="020B0702020203020207" pitchFamily="50" charset="-128"/>
                <a:cs typeface="Rounded Mgen+ 1c bold" panose="020B0702020203020207" pitchFamily="50" charset="-128"/>
              </a:rPr>
              <a:t>q</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から</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en-US" altLang="ja-JP" sz="2400" dirty="0" err="1">
                <a:latin typeface="Symbol" panose="05050102010706020507" pitchFamily="18" charset="2"/>
                <a:ea typeface="Rounded Mgen+ 1c bold" panose="020B0702020203020207" pitchFamily="50" charset="-128"/>
                <a:cs typeface="Rounded Mgen+ 1c bold" panose="020B0702020203020207" pitchFamily="50" charset="-128"/>
              </a:rPr>
              <a:t>q+</a:t>
            </a:r>
            <a:r>
              <a:rPr lang="en-US" altLang="ja-JP"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d</a:t>
            </a:r>
            <a:r>
              <a:rPr lang="en-US" altLang="ja-JP" sz="2400" dirty="0" err="1">
                <a:latin typeface="Symbol" panose="05050102010706020507" pitchFamily="18" charset="2"/>
                <a:ea typeface="Rounded Mgen+ 1c bold" panose="020B0702020203020207" pitchFamily="50" charset="-128"/>
                <a:cs typeface="Rounded Mgen+ 1c bold" panose="020B0702020203020207" pitchFamily="50" charset="-128"/>
              </a:rPr>
              <a:t>q</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en-US" altLang="ja-JP" sz="2400" dirty="0" err="1">
                <a:latin typeface="Symbol" panose="05050102010706020507" pitchFamily="18" charset="2"/>
                <a:ea typeface="Rounded Mgen+ 1c bold" panose="020B0702020203020207" pitchFamily="50" charset="-128"/>
                <a:cs typeface="Rounded Mgen+ 1c bold" panose="020B0702020203020207" pitchFamily="50" charset="-128"/>
              </a:rPr>
              <a:t>q+</a:t>
            </a:r>
            <a:r>
              <a:rPr lang="en-US" altLang="ja-JP"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d</a:t>
            </a:r>
            <a:r>
              <a:rPr lang="en-US" altLang="ja-JP" sz="2400" dirty="0" err="1">
                <a:latin typeface="Symbol" panose="05050102010706020507" pitchFamily="18" charset="2"/>
                <a:ea typeface="Rounded Mgen+ 1c bold" panose="020B0702020203020207" pitchFamily="50" charset="-128"/>
                <a:cs typeface="Rounded Mgen+ 1c bold" panose="020B0702020203020207" pitchFamily="50" charset="-128"/>
              </a:rPr>
              <a:t>q</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への</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輸送</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en-US" altLang="ja-JP" sz="2400" i="1" dirty="0" err="1">
                <a:latin typeface="Symbol" panose="05050102010706020507" pitchFamily="18" charset="2"/>
                <a:ea typeface="Rounded Mgen+ 1c bold" panose="020B0702020203020207" pitchFamily="50" charset="-128"/>
                <a:cs typeface="Rounded Mgen+ 1c bold" panose="020B0702020203020207" pitchFamily="50" charset="-128"/>
              </a:rPr>
              <a:t>r</a:t>
            </a:r>
            <a:r>
              <a:rPr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にある粒子の軌道長は</a:t>
            </a: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en-US" altLang="ja-JP" sz="2400" i="1" dirty="0" err="1">
                <a:latin typeface="Symbol" panose="05050102010706020507" pitchFamily="18" charset="2"/>
                <a:ea typeface="Rounded Mgen+ 1c bold" panose="020B0702020203020207" pitchFamily="50" charset="-128"/>
                <a:cs typeface="Rounded Mgen+ 1c bold" panose="020B0702020203020207" pitchFamily="50" charset="-128"/>
              </a:rPr>
              <a:t>r</a:t>
            </a:r>
            <a:r>
              <a:rPr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d</a:t>
            </a:r>
            <a:r>
              <a:rPr lang="en-US" altLang="ja-JP" sz="2400" i="1" dirty="0" err="1">
                <a:latin typeface="Symbol" panose="05050102010706020507" pitchFamily="18" charset="2"/>
                <a:ea typeface="Rounded Mgen+ 1c bold" panose="020B0702020203020207" pitchFamily="50" charset="-128"/>
                <a:cs typeface="Rounded Mgen+ 1c bold" panose="020B0702020203020207" pitchFamily="50" charset="-128"/>
              </a:rPr>
              <a:t>q</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である。回転半径は同じ</a:t>
            </a:r>
            <a:r>
              <a:rPr lang="en-US" altLang="ja-JP" sz="2400" dirty="0">
                <a:latin typeface="Symbol" panose="05050102010706020507" pitchFamily="18" charset="2"/>
                <a:ea typeface="Rounded Mgen+ 1c bold" panose="020B0702020203020207" pitchFamily="50" charset="-128"/>
                <a:cs typeface="Rounded Mgen+ 1c bold" panose="020B0702020203020207" pitchFamily="50" charset="-128"/>
              </a:rPr>
              <a:t>r</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なので、角度は</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だけ、余計に回ることになる。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8" name="図 7"/>
          <p:cNvPicPr>
            <a:picLocks noChangeAspect="1"/>
          </p:cNvPicPr>
          <p:nvPr/>
        </p:nvPicPr>
        <p:blipFill>
          <a:blip r:embed="rId5"/>
          <a:stretch>
            <a:fillRect/>
          </a:stretch>
        </p:blipFill>
        <p:spPr>
          <a:xfrm>
            <a:off x="2109428" y="3717032"/>
            <a:ext cx="1783886" cy="913372"/>
          </a:xfrm>
          <a:prstGeom prst="rect">
            <a:avLst/>
          </a:prstGeom>
        </p:spPr>
      </p:pic>
      <p:pic>
        <p:nvPicPr>
          <p:cNvPr id="9" name="図 8"/>
          <p:cNvPicPr>
            <a:picLocks noChangeAspect="1"/>
          </p:cNvPicPr>
          <p:nvPr/>
        </p:nvPicPr>
        <p:blipFill>
          <a:blip r:embed="rId6"/>
          <a:stretch>
            <a:fillRect/>
          </a:stretch>
        </p:blipFill>
        <p:spPr>
          <a:xfrm>
            <a:off x="971600" y="5619105"/>
            <a:ext cx="4257000" cy="903223"/>
          </a:xfrm>
          <a:prstGeom prst="rect">
            <a:avLst/>
          </a:prstGeom>
        </p:spPr>
      </p:pic>
    </p:spTree>
    <p:extLst>
      <p:ext uri="{BB962C8B-B14F-4D97-AF65-F5344CB8AC3E}">
        <p14:creationId xmlns:p14="http://schemas.microsoft.com/office/powerpoint/2010/main" val="77018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特殊相対論</a:t>
            </a:r>
          </a:p>
        </p:txBody>
      </p:sp>
      <p:sp>
        <p:nvSpPr>
          <p:cNvPr id="3" name="コンテンツ プレースホルダー 2"/>
          <p:cNvSpPr>
            <a:spLocks noGrp="1"/>
          </p:cNvSpPr>
          <p:nvPr>
            <p:ph idx="1"/>
          </p:nvPr>
        </p:nvSpPr>
        <p:spPr>
          <a:xfrm>
            <a:off x="457200" y="1600200"/>
            <a:ext cx="8507288" cy="4525963"/>
          </a:xfrm>
        </p:spPr>
        <p:txBody>
          <a:bodyPr>
            <a:normAutofit/>
          </a:bodyPr>
          <a:lstStyle/>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加速器は基本的に高いエネルギーまで粒子を加速するので、相対論的な効果は重要。</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重力は基本的に無視するので、特殊相対論の枠組みで考える。</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特殊相対論でも次の量は保存</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lvl="1"/>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lvl="1"/>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運動量</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lvl="1"/>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電荷</a:t>
            </a:r>
          </a:p>
        </p:txBody>
      </p:sp>
    </p:spTree>
    <p:extLst>
      <p:ext uri="{BB962C8B-B14F-4D97-AF65-F5344CB8AC3E}">
        <p14:creationId xmlns:p14="http://schemas.microsoft.com/office/powerpoint/2010/main" val="1967464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4248" y="286200"/>
            <a:ext cx="8229600" cy="5735088"/>
          </a:xfrm>
        </p:spPr>
        <p:txBody>
          <a:bodyPr>
            <a:normAutofit/>
          </a:bodyPr>
          <a:lstStyle/>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運動方程式</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x(0),x’(0)</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を初期値として解は</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行列表示</a:t>
            </a:r>
          </a:p>
        </p:txBody>
      </p:sp>
      <p:pic>
        <p:nvPicPr>
          <p:cNvPr id="4" name="図 3"/>
          <p:cNvPicPr>
            <a:picLocks noChangeAspect="1"/>
          </p:cNvPicPr>
          <p:nvPr/>
        </p:nvPicPr>
        <p:blipFill>
          <a:blip r:embed="rId2"/>
          <a:stretch>
            <a:fillRect/>
          </a:stretch>
        </p:blipFill>
        <p:spPr>
          <a:xfrm>
            <a:off x="3059832" y="747640"/>
            <a:ext cx="2108229" cy="1552732"/>
          </a:xfrm>
          <a:prstGeom prst="rect">
            <a:avLst/>
          </a:prstGeom>
        </p:spPr>
      </p:pic>
      <p:pic>
        <p:nvPicPr>
          <p:cNvPr id="5" name="図 4"/>
          <p:cNvPicPr>
            <a:picLocks noChangeAspect="1"/>
          </p:cNvPicPr>
          <p:nvPr/>
        </p:nvPicPr>
        <p:blipFill>
          <a:blip r:embed="rId3"/>
          <a:stretch>
            <a:fillRect/>
          </a:stretch>
        </p:blipFill>
        <p:spPr>
          <a:xfrm>
            <a:off x="5609799" y="971001"/>
            <a:ext cx="2108229" cy="822034"/>
          </a:xfrm>
          <a:prstGeom prst="rect">
            <a:avLst/>
          </a:prstGeom>
        </p:spPr>
      </p:pic>
      <p:pic>
        <p:nvPicPr>
          <p:cNvPr id="6" name="図 5"/>
          <p:cNvPicPr>
            <a:picLocks noChangeAspect="1"/>
          </p:cNvPicPr>
          <p:nvPr/>
        </p:nvPicPr>
        <p:blipFill>
          <a:blip r:embed="rId4"/>
          <a:stretch>
            <a:fillRect/>
          </a:stretch>
        </p:blipFill>
        <p:spPr>
          <a:xfrm>
            <a:off x="2650170" y="3075431"/>
            <a:ext cx="4013743" cy="629211"/>
          </a:xfrm>
          <a:prstGeom prst="rect">
            <a:avLst/>
          </a:prstGeom>
        </p:spPr>
      </p:pic>
      <p:pic>
        <p:nvPicPr>
          <p:cNvPr id="7" name="図 6"/>
          <p:cNvPicPr>
            <a:picLocks noChangeAspect="1"/>
          </p:cNvPicPr>
          <p:nvPr/>
        </p:nvPicPr>
        <p:blipFill>
          <a:blip r:embed="rId5"/>
          <a:stretch>
            <a:fillRect/>
          </a:stretch>
        </p:blipFill>
        <p:spPr>
          <a:xfrm>
            <a:off x="2722178" y="3642663"/>
            <a:ext cx="4054286" cy="852480"/>
          </a:xfrm>
          <a:prstGeom prst="rect">
            <a:avLst/>
          </a:prstGeom>
        </p:spPr>
      </p:pic>
      <p:pic>
        <p:nvPicPr>
          <p:cNvPr id="8" name="図 7"/>
          <p:cNvPicPr>
            <a:picLocks noChangeAspect="1"/>
          </p:cNvPicPr>
          <p:nvPr/>
        </p:nvPicPr>
        <p:blipFill>
          <a:blip r:embed="rId6"/>
          <a:stretch>
            <a:fillRect/>
          </a:stretch>
        </p:blipFill>
        <p:spPr>
          <a:xfrm>
            <a:off x="2722178" y="4776444"/>
            <a:ext cx="3729943" cy="1116343"/>
          </a:xfrm>
          <a:prstGeom prst="rect">
            <a:avLst/>
          </a:prstGeom>
        </p:spPr>
      </p:pic>
      <mc:AlternateContent xmlns:mc="http://schemas.openxmlformats.org/markup-compatibility/2006" xmlns:a14="http://schemas.microsoft.com/office/drawing/2010/main">
        <mc:Choice Requires="a14">
          <p:sp>
            <p:nvSpPr>
              <p:cNvPr id="10" name="テキスト ボックス 9"/>
              <p:cNvSpPr txBox="1"/>
              <p:nvPr/>
            </p:nvSpPr>
            <p:spPr>
              <a:xfrm>
                <a:off x="2915816" y="6100170"/>
                <a:ext cx="2179123" cy="6327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𝑀</m:t>
                          </m:r>
                        </m:e>
                        <m:sub>
                          <m:r>
                            <a:rPr kumimoji="1" lang="en-US" altLang="ja-JP" sz="2400" b="0" i="1" smtClean="0">
                              <a:latin typeface="Cambria Math" panose="02040503050406030204" pitchFamily="18" charset="0"/>
                            </a:rPr>
                            <m:t>𝑉</m:t>
                          </m:r>
                        </m:sub>
                      </m:sSub>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m>
                            <m:mPr>
                              <m:mcs>
                                <m:mc>
                                  <m:mcPr>
                                    <m:count m:val="2"/>
                                    <m:mcJc m:val="center"/>
                                  </m:mcPr>
                                </m:mc>
                              </m:mcs>
                              <m:ctrlPr>
                                <a:rPr kumimoji="1" lang="en-US" altLang="ja-JP" sz="2400" b="0" i="1" smtClean="0">
                                  <a:latin typeface="Cambria Math" panose="02040503050406030204" pitchFamily="18" charset="0"/>
                                </a:rPr>
                              </m:ctrlPr>
                            </m:mPr>
                            <m:mr>
                              <m:e>
                                <m:r>
                                  <m:rPr>
                                    <m:brk m:alnAt="7"/>
                                  </m:rPr>
                                  <a:rPr kumimoji="1" lang="ja-JP" altLang="en-US" sz="2400" i="1">
                                    <a:latin typeface="Cambria Math" panose="02040503050406030204" pitchFamily="18" charset="0"/>
                                  </a:rPr>
                                  <m:t>１</m:t>
                                </m:r>
                              </m:e>
                              <m:e>
                                <m:r>
                                  <a:rPr kumimoji="1" lang="ja-JP" altLang="en-US" sz="2400" b="0" i="1" smtClean="0">
                                    <a:latin typeface="Cambria Math" panose="02040503050406030204" pitchFamily="18" charset="0"/>
                                  </a:rPr>
                                  <m:t>𝜌</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𝜃</m:t>
                                    </m:r>
                                  </m:e>
                                  <m:sub>
                                    <m:r>
                                      <a:rPr kumimoji="1" lang="en-US" altLang="ja-JP" sz="2400" b="0" i="1" smtClean="0">
                                        <a:latin typeface="Cambria Math" panose="02040503050406030204" pitchFamily="18" charset="0"/>
                                      </a:rPr>
                                      <m:t>0</m:t>
                                    </m:r>
                                  </m:sub>
                                </m:sSub>
                              </m:e>
                            </m:mr>
                            <m:mr>
                              <m:e>
                                <m:r>
                                  <a:rPr kumimoji="1" lang="ja-JP" altLang="en-US" sz="2400" i="1">
                                    <a:latin typeface="Cambria Math" panose="02040503050406030204" pitchFamily="18" charset="0"/>
                                  </a:rPr>
                                  <m:t>０</m:t>
                                </m:r>
                              </m:e>
                              <m:e>
                                <m:r>
                                  <a:rPr kumimoji="1" lang="ja-JP" altLang="en-US" sz="2400" i="1">
                                    <a:latin typeface="Cambria Math" panose="02040503050406030204" pitchFamily="18" charset="0"/>
                                  </a:rPr>
                                  <m:t>１</m:t>
                                </m:r>
                              </m:e>
                            </m:mr>
                          </m:m>
                        </m:e>
                      </m:d>
                    </m:oMath>
                  </m:oMathPara>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915816" y="6100170"/>
                <a:ext cx="2179123" cy="632737"/>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04940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4923" y="95197"/>
            <a:ext cx="8229600" cy="1143000"/>
          </a:xfrm>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偏向磁石の端部収束</a:t>
            </a:r>
          </a:p>
        </p:txBody>
      </p:sp>
      <p:sp>
        <p:nvSpPr>
          <p:cNvPr id="3" name="コンテンツ プレースホルダー 2"/>
          <p:cNvSpPr>
            <a:spLocks noGrp="1"/>
          </p:cNvSpPr>
          <p:nvPr>
            <p:ph idx="1"/>
          </p:nvPr>
        </p:nvSpPr>
        <p:spPr>
          <a:xfrm>
            <a:off x="434923" y="1222813"/>
            <a:ext cx="8229600" cy="4525963"/>
          </a:xfrm>
        </p:spPr>
        <p:txBody>
          <a:bodyPr>
            <a:norm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磁極が粒子軌道に対して角度を持つ場合は、端部磁場による収束効果がある。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によって、磁極長が異なるので、偏向角が異なる</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方向の発散）</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4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による</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方向の偏向を受ける</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方向の収束）</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4" name="図 3"/>
          <p:cNvPicPr>
            <a:picLocks noChangeAspect="1"/>
          </p:cNvPicPr>
          <p:nvPr/>
        </p:nvPicPr>
        <p:blipFill>
          <a:blip r:embed="rId2"/>
          <a:stretch>
            <a:fillRect/>
          </a:stretch>
        </p:blipFill>
        <p:spPr>
          <a:xfrm>
            <a:off x="3917989" y="3337781"/>
            <a:ext cx="5172833" cy="2918056"/>
          </a:xfrm>
          <a:prstGeom prst="rect">
            <a:avLst/>
          </a:prstGeom>
        </p:spPr>
      </p:pic>
      <p:sp>
        <p:nvSpPr>
          <p:cNvPr id="5" name="正方形/長方形 4"/>
          <p:cNvSpPr/>
          <p:nvPr/>
        </p:nvSpPr>
        <p:spPr>
          <a:xfrm rot="1586926">
            <a:off x="6311062" y="3819513"/>
            <a:ext cx="2242187" cy="3088194"/>
          </a:xfrm>
          <a:prstGeom prst="rect">
            <a:avLst/>
          </a:prstGeom>
          <a:solidFill>
            <a:srgbClr val="0000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592730" y="4114657"/>
            <a:ext cx="2088232" cy="497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弧 6"/>
          <p:cNvSpPr/>
          <p:nvPr/>
        </p:nvSpPr>
        <p:spPr>
          <a:xfrm rot="16200000">
            <a:off x="642414" y="4675914"/>
            <a:ext cx="2332679" cy="2160240"/>
          </a:xfrm>
          <a:prstGeom prst="arc">
            <a:avLst>
              <a:gd name="adj1" fmla="val 16331043"/>
              <a:gd name="adj2" fmla="val 209586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矢印コネクタ 8"/>
          <p:cNvCxnSpPr/>
          <p:nvPr/>
        </p:nvCxnSpPr>
        <p:spPr>
          <a:xfrm flipH="1" flipV="1">
            <a:off x="630941" y="4795755"/>
            <a:ext cx="577775" cy="12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216331" y="4795755"/>
            <a:ext cx="3855" cy="452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630941" y="4786557"/>
            <a:ext cx="589245" cy="4082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30941" y="4258738"/>
            <a:ext cx="675630" cy="523220"/>
          </a:xfrm>
          <a:prstGeom prst="rect">
            <a:avLst/>
          </a:prstGeom>
          <a:noFill/>
        </p:spPr>
        <p:txBody>
          <a:bodyPr wrap="square" rtlCol="0">
            <a:spAutoFit/>
          </a:bodyPr>
          <a:lstStyle/>
          <a:p>
            <a:r>
              <a:rPr kumimoji="1" lang="en-US" altLang="ja-JP" sz="28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8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n</a:t>
            </a:r>
            <a:endParaRPr kumimoji="1" lang="ja-JP" altLang="en-US" sz="28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cxnSp>
        <p:nvCxnSpPr>
          <p:cNvPr id="24" name="直線矢印コネクタ 23"/>
          <p:cNvCxnSpPr/>
          <p:nvPr/>
        </p:nvCxnSpPr>
        <p:spPr>
          <a:xfrm flipH="1" flipV="1">
            <a:off x="5272614" y="4795755"/>
            <a:ext cx="936104" cy="5134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272614" y="4363290"/>
            <a:ext cx="675630" cy="523220"/>
          </a:xfrm>
          <a:prstGeom prst="rect">
            <a:avLst/>
          </a:prstGeom>
          <a:noFill/>
        </p:spPr>
        <p:txBody>
          <a:bodyPr wrap="square" rtlCol="0">
            <a:spAutoFit/>
          </a:bodyPr>
          <a:lstStyle/>
          <a:p>
            <a:r>
              <a:rPr kumimoji="1" lang="en-US" altLang="ja-JP" sz="28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8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n</a:t>
            </a:r>
            <a:endParaRPr kumimoji="1" lang="ja-JP" altLang="en-US" sz="28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cxnSp>
        <p:nvCxnSpPr>
          <p:cNvPr id="28" name="直線矢印コネクタ 27"/>
          <p:cNvCxnSpPr/>
          <p:nvPr/>
        </p:nvCxnSpPr>
        <p:spPr>
          <a:xfrm flipV="1">
            <a:off x="6181129" y="4795755"/>
            <a:ext cx="4142" cy="523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287919" y="4729057"/>
            <a:ext cx="675630" cy="523220"/>
          </a:xfrm>
          <a:prstGeom prst="rect">
            <a:avLst/>
          </a:prstGeom>
          <a:noFill/>
        </p:spPr>
        <p:txBody>
          <a:bodyPr wrap="square" rtlCol="0">
            <a:spAutoFit/>
          </a:bodyPr>
          <a:lstStyle/>
          <a:p>
            <a:r>
              <a:rPr kumimoji="1" lang="en-US" altLang="ja-JP" sz="28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8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x</a:t>
            </a:r>
            <a:endParaRPr kumimoji="1" lang="ja-JP" altLang="en-US" sz="28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2808038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917989" y="3337781"/>
            <a:ext cx="5172833" cy="2918056"/>
          </a:xfrm>
          <a:prstGeom prst="rect">
            <a:avLst/>
          </a:prstGeom>
        </p:spPr>
      </p:pic>
      <p:sp>
        <p:nvSpPr>
          <p:cNvPr id="5" name="正方形/長方形 4"/>
          <p:cNvSpPr/>
          <p:nvPr/>
        </p:nvSpPr>
        <p:spPr>
          <a:xfrm rot="1586926">
            <a:off x="6311062" y="3819513"/>
            <a:ext cx="2242187" cy="3088194"/>
          </a:xfrm>
          <a:prstGeom prst="rect">
            <a:avLst/>
          </a:prstGeom>
          <a:solidFill>
            <a:srgbClr val="0000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34923" y="95197"/>
            <a:ext cx="8229600" cy="1143000"/>
          </a:xfrm>
        </p:spPr>
        <p:txBody>
          <a:bodyPr/>
          <a:lstStyle/>
          <a:p>
            <a:r>
              <a:rPr kumimoji="1"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方向の端部収束</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34923" y="1426091"/>
                <a:ext cx="8229600" cy="4525963"/>
              </a:xfrm>
            </p:spPr>
            <p:txBody>
              <a:bodyPr>
                <a:normAutofit/>
              </a:bodyPr>
              <a:lstStyle/>
              <a:p>
                <a:pPr marL="0" indent="0">
                  <a:buNone/>
                </a:pP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を通る粒子は、基準粒子にくらべて磁極長が短い。</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𝑑𝑙</m:t>
                      </m:r>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𝑥</m:t>
                      </m:r>
                      <m:func>
                        <m:funcPr>
                          <m:ctrlP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uncPr>
                        <m:fName>
                          <m:r>
                            <m:rPr>
                              <m:sty m:val="p"/>
                            </m:rPr>
                            <a:rPr kumimoji="1" lang="en-US" altLang="ja-JP" sz="2400" b="0" i="0" smtClean="0">
                              <a:latin typeface="Cambria Math" panose="02040503050406030204" pitchFamily="18" charset="0"/>
                              <a:ea typeface="Rounded Mgen+ 1c bold" panose="020B0702020203020207" pitchFamily="50" charset="-128"/>
                              <a:cs typeface="Rounded Mgen+ 1c bold" panose="020B0702020203020207" pitchFamily="50" charset="-128"/>
                            </a:rPr>
                            <m:t>tan</m:t>
                          </m:r>
                        </m:fName>
                        <m:e>
                          <m:r>
                            <a:rPr kumimoji="1" lang="ja-JP" altLang="en-US"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𝜐</m:t>
                          </m:r>
                        </m:e>
                      </m:func>
                    </m:oMath>
                  </m:oMathPara>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これにより偏向角は、次の大きさだけ小さい。</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r>
                        <a:rPr kumimoji="1"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t>𝑑</m:t>
                      </m:r>
                      <m:r>
                        <a:rPr kumimoji="1"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𝜃</m:t>
                      </m:r>
                      <m:r>
                        <a:rPr kumimoji="1"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kumimoji="1"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𝑑𝑙</m:t>
                          </m:r>
                        </m:num>
                        <m:den>
                          <m:r>
                            <a:rPr kumimoji="1"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𝜌</m:t>
                          </m:r>
                        </m:den>
                      </m:f>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𝑥</m:t>
                          </m:r>
                        </m:num>
                        <m:den>
                          <m:r>
                            <a:rPr kumimoji="1" lang="ja-JP" altLang="en-US"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𝜌</m:t>
                          </m:r>
                        </m:den>
                      </m:f>
                      <m:func>
                        <m:funcPr>
                          <m:ctrlPr>
                            <a:rPr kumimoji="1"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ctrlPr>
                        </m:funcPr>
                        <m:fName>
                          <m:r>
                            <m:rPr>
                              <m:sty m:val="p"/>
                            </m:rPr>
                            <a:rPr kumimoji="1" lang="en-US" altLang="ja-JP" sz="2400">
                              <a:latin typeface="Cambria Math" panose="02040503050406030204" pitchFamily="18" charset="0"/>
                              <a:ea typeface="Rounded Mgen+ 1c bold" panose="020B0702020203020207" pitchFamily="50" charset="-128"/>
                              <a:cs typeface="Rounded Mgen+ 1c bold" panose="020B0702020203020207" pitchFamily="50" charset="-128"/>
                            </a:rPr>
                            <m:t>tan</m:t>
                          </m:r>
                        </m:fName>
                        <m:e>
                          <m:r>
                            <a:rPr kumimoji="1" lang="ja-JP" altLang="en-US" sz="2400" i="1">
                              <a:latin typeface="Cambria Math" panose="02040503050406030204" pitchFamily="18" charset="0"/>
                              <a:ea typeface="Rounded Mgen+ 1c bold" panose="020B0702020203020207" pitchFamily="50" charset="-128"/>
                              <a:cs typeface="Rounded Mgen+ 1c bold" panose="020B0702020203020207" pitchFamily="50" charset="-128"/>
                            </a:rPr>
                            <m:t>𝜐</m:t>
                          </m:r>
                        </m:e>
                      </m:func>
                    </m:oMath>
                  </m:oMathPara>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これだけ、</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が大きくなる。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行列表示</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34923" y="1426091"/>
                <a:ext cx="8229600" cy="4525963"/>
              </a:xfrm>
              <a:blipFill>
                <a:blip r:embed="rId4"/>
                <a:stretch>
                  <a:fillRect l="-1111" t="-1078"/>
                </a:stretch>
              </a:blipFill>
            </p:spPr>
            <p:txBody>
              <a:bodyPr/>
              <a:lstStyle/>
              <a:p>
                <a:r>
                  <a:rPr lang="ja-JP" altLang="en-US">
                    <a:noFill/>
                  </a:rPr>
                  <a:t> </a:t>
                </a:r>
              </a:p>
            </p:txBody>
          </p:sp>
        </mc:Fallback>
      </mc:AlternateContent>
      <p:pic>
        <p:nvPicPr>
          <p:cNvPr id="8" name="図 7"/>
          <p:cNvPicPr>
            <a:picLocks noChangeAspect="1"/>
          </p:cNvPicPr>
          <p:nvPr/>
        </p:nvPicPr>
        <p:blipFill>
          <a:blip r:embed="rId5"/>
          <a:stretch>
            <a:fillRect/>
          </a:stretch>
        </p:blipFill>
        <p:spPr>
          <a:xfrm>
            <a:off x="882879" y="5155084"/>
            <a:ext cx="2473114" cy="1187383"/>
          </a:xfrm>
          <a:prstGeom prst="rect">
            <a:avLst/>
          </a:prstGeom>
        </p:spPr>
      </p:pic>
      <p:cxnSp>
        <p:nvCxnSpPr>
          <p:cNvPr id="11" name="直線矢印コネクタ 10"/>
          <p:cNvCxnSpPr/>
          <p:nvPr/>
        </p:nvCxnSpPr>
        <p:spPr>
          <a:xfrm>
            <a:off x="4067944" y="4077072"/>
            <a:ext cx="2736304"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4067944" y="5229200"/>
            <a:ext cx="2088232"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813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4923" y="95197"/>
            <a:ext cx="8229600" cy="1143000"/>
          </a:xfrm>
        </p:spPr>
        <p:txBody>
          <a:bodyPr/>
          <a:lstStyle/>
          <a:p>
            <a:r>
              <a:rPr kumimoji="1"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方向の端部収束</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34923" y="1222813"/>
                <a:ext cx="8229600" cy="4525963"/>
              </a:xfrm>
            </p:spPr>
            <p:txBody>
              <a:bodyPr>
                <a:normAutofit/>
              </a:bodyPr>
              <a:lstStyle/>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端部では、磁極に垂直な</a:t>
                </a:r>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4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n</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成分が現れる。磁極中心を</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y=0</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とすると、対称性より</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4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n</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=0|y=0</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𝐵</m:t>
                          </m:r>
                        </m:e>
                        <m:sub>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𝑛</m:t>
                          </m:r>
                        </m:sub>
                      </m:sSub>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r>
                            <a:rPr kumimoji="1" lang="ja-JP" altLang="en-US"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sSub>
                            <m:sSubPr>
                              <m:ctrlP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𝐵</m:t>
                              </m:r>
                            </m:e>
                            <m:sub>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𝑛</m:t>
                              </m:r>
                            </m:sub>
                          </m:sSub>
                        </m:num>
                        <m:den>
                          <m:r>
                            <a:rPr kumimoji="1" lang="ja-JP" altLang="en-US"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𝑦</m:t>
                          </m:r>
                        </m:den>
                      </m:f>
                      <m:r>
                        <a:rPr kumimoji="1"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𝑦</m:t>
                      </m:r>
                    </m:oMath>
                  </m:oMathPara>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kumimoji="1" lang="ja-JP" altLang="en-US"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方向への射影成分</a:t>
                </a:r>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4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x</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34923" y="1222813"/>
                <a:ext cx="8229600" cy="4525963"/>
              </a:xfrm>
              <a:blipFill>
                <a:blip r:embed="rId2"/>
                <a:stretch>
                  <a:fillRect l="-1111" t="-1078"/>
                </a:stretch>
              </a:blipFill>
            </p:spPr>
            <p:txBody>
              <a:bodyPr/>
              <a:lstStyle/>
              <a:p>
                <a:r>
                  <a:rPr lang="ja-JP" altLang="en-US">
                    <a:noFill/>
                  </a:rPr>
                  <a:t> </a:t>
                </a:r>
              </a:p>
            </p:txBody>
          </p:sp>
        </mc:Fallback>
      </mc:AlternateContent>
      <p:pic>
        <p:nvPicPr>
          <p:cNvPr id="4" name="図 3"/>
          <p:cNvPicPr>
            <a:picLocks noChangeAspect="1"/>
          </p:cNvPicPr>
          <p:nvPr/>
        </p:nvPicPr>
        <p:blipFill>
          <a:blip r:embed="rId3"/>
          <a:stretch>
            <a:fillRect/>
          </a:stretch>
        </p:blipFill>
        <p:spPr>
          <a:xfrm>
            <a:off x="3917989" y="4129869"/>
            <a:ext cx="5172833" cy="2918056"/>
          </a:xfrm>
          <a:prstGeom prst="rect">
            <a:avLst/>
          </a:prstGeom>
        </p:spPr>
      </p:pic>
      <p:sp>
        <p:nvSpPr>
          <p:cNvPr id="5" name="正方形/長方形 4"/>
          <p:cNvSpPr/>
          <p:nvPr/>
        </p:nvSpPr>
        <p:spPr>
          <a:xfrm rot="1586926">
            <a:off x="6311062" y="4611601"/>
            <a:ext cx="2242187" cy="3088194"/>
          </a:xfrm>
          <a:prstGeom prst="rect">
            <a:avLst/>
          </a:prstGeom>
          <a:solidFill>
            <a:srgbClr val="0000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592730" y="4906745"/>
            <a:ext cx="2088232" cy="497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弧 6"/>
          <p:cNvSpPr/>
          <p:nvPr/>
        </p:nvSpPr>
        <p:spPr>
          <a:xfrm rot="16200000">
            <a:off x="642414" y="5468002"/>
            <a:ext cx="2332679" cy="2160240"/>
          </a:xfrm>
          <a:prstGeom prst="arc">
            <a:avLst>
              <a:gd name="adj1" fmla="val 16331043"/>
              <a:gd name="adj2" fmla="val 2095864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矢印コネクタ 8"/>
          <p:cNvCxnSpPr/>
          <p:nvPr/>
        </p:nvCxnSpPr>
        <p:spPr>
          <a:xfrm flipH="1" flipV="1">
            <a:off x="630941" y="5587843"/>
            <a:ext cx="577775" cy="12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216331" y="5587843"/>
            <a:ext cx="3855" cy="452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630941" y="5578645"/>
            <a:ext cx="589245" cy="4082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30941" y="5050826"/>
            <a:ext cx="675630" cy="523220"/>
          </a:xfrm>
          <a:prstGeom prst="rect">
            <a:avLst/>
          </a:prstGeom>
          <a:noFill/>
        </p:spPr>
        <p:txBody>
          <a:bodyPr wrap="square" rtlCol="0">
            <a:spAutoFit/>
          </a:bodyPr>
          <a:lstStyle/>
          <a:p>
            <a:r>
              <a:rPr kumimoji="1" lang="en-US" altLang="ja-JP" sz="28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8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n</a:t>
            </a:r>
            <a:endParaRPr kumimoji="1" lang="ja-JP" altLang="en-US" sz="28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cxnSp>
        <p:nvCxnSpPr>
          <p:cNvPr id="24" name="直線矢印コネクタ 23"/>
          <p:cNvCxnSpPr/>
          <p:nvPr/>
        </p:nvCxnSpPr>
        <p:spPr>
          <a:xfrm flipH="1" flipV="1">
            <a:off x="5272614" y="5587843"/>
            <a:ext cx="936104" cy="5134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272614" y="5155378"/>
            <a:ext cx="675630" cy="523220"/>
          </a:xfrm>
          <a:prstGeom prst="rect">
            <a:avLst/>
          </a:prstGeom>
          <a:noFill/>
        </p:spPr>
        <p:txBody>
          <a:bodyPr wrap="square" rtlCol="0">
            <a:spAutoFit/>
          </a:bodyPr>
          <a:lstStyle/>
          <a:p>
            <a:r>
              <a:rPr kumimoji="1" lang="en-US" altLang="ja-JP" sz="28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8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n</a:t>
            </a:r>
            <a:endParaRPr kumimoji="1" lang="ja-JP" altLang="en-US" sz="28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cxnSp>
        <p:nvCxnSpPr>
          <p:cNvPr id="28" name="直線矢印コネクタ 27"/>
          <p:cNvCxnSpPr/>
          <p:nvPr/>
        </p:nvCxnSpPr>
        <p:spPr>
          <a:xfrm flipV="1">
            <a:off x="6181129" y="5587843"/>
            <a:ext cx="4142" cy="523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287919" y="5521145"/>
            <a:ext cx="675630" cy="523220"/>
          </a:xfrm>
          <a:prstGeom prst="rect">
            <a:avLst/>
          </a:prstGeom>
          <a:noFill/>
        </p:spPr>
        <p:txBody>
          <a:bodyPr wrap="square" rtlCol="0">
            <a:spAutoFit/>
          </a:bodyPr>
          <a:lstStyle/>
          <a:p>
            <a:r>
              <a:rPr kumimoji="1" lang="en-US" altLang="ja-JP" sz="28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800" i="1" baseline="-250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x</a:t>
            </a:r>
            <a:endParaRPr kumimoji="1" lang="ja-JP" altLang="en-US" sz="28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cxnSp>
        <p:nvCxnSpPr>
          <p:cNvPr id="10" name="直線矢印コネクタ 9"/>
          <p:cNvCxnSpPr/>
          <p:nvPr/>
        </p:nvCxnSpPr>
        <p:spPr>
          <a:xfrm flipH="1" flipV="1">
            <a:off x="213924" y="4797152"/>
            <a:ext cx="15857" cy="173554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60303" y="4680672"/>
            <a:ext cx="675630" cy="400110"/>
          </a:xfrm>
          <a:prstGeom prst="rect">
            <a:avLst/>
          </a:prstGeom>
          <a:noFill/>
        </p:spPr>
        <p:txBody>
          <a:bodyPr wrap="square" rtlCol="0">
            <a:spAutoFit/>
          </a:bodyPr>
          <a:lstStyle/>
          <a:p>
            <a:r>
              <a:rPr kumimoji="1" lang="en-US" altLang="ja-JP" sz="2000" i="1"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endParaRPr kumimoji="1" lang="ja-JP" altLang="en-US" sz="20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14" name="図 13"/>
          <p:cNvPicPr>
            <a:picLocks noChangeAspect="1"/>
          </p:cNvPicPr>
          <p:nvPr/>
        </p:nvPicPr>
        <p:blipFill>
          <a:blip r:embed="rId4"/>
          <a:stretch>
            <a:fillRect/>
          </a:stretch>
        </p:blipFill>
        <p:spPr>
          <a:xfrm>
            <a:off x="3680962" y="3318082"/>
            <a:ext cx="3000172" cy="893074"/>
          </a:xfrm>
          <a:prstGeom prst="rect">
            <a:avLst/>
          </a:prstGeom>
        </p:spPr>
      </p:pic>
    </p:spTree>
    <p:extLst>
      <p:ext uri="{BB962C8B-B14F-4D97-AF65-F5344CB8AC3E}">
        <p14:creationId xmlns:p14="http://schemas.microsoft.com/office/powerpoint/2010/main" val="1200648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332656"/>
            <a:ext cx="8229600" cy="6192688"/>
          </a:xfrm>
        </p:spPr>
        <p:txBody>
          <a:bodyPr>
            <a:normAutofit/>
          </a:bodyPr>
          <a:lstStyle/>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粒子の偏向角は、磁場の積分値で決まる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Maxwell</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方程式より</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これより</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B</a:t>
            </a:r>
            <a:r>
              <a:rPr kumimoji="1" lang="en-US" altLang="ja-JP" sz="24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(∞)=0, B</a:t>
            </a:r>
            <a:r>
              <a:rPr kumimoji="1" lang="en-US" altLang="ja-JP" sz="24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(0)</a:t>
            </a:r>
            <a:r>
              <a:rPr kumimoji="1" lang="ja-JP" altLang="en-US" sz="2400" dirty="0" err="1">
                <a:latin typeface="Arial" panose="020B0604020202020204" pitchFamily="34" charset="0"/>
                <a:ea typeface="Rounded Mgen+ 1c bold" panose="020B0702020203020207" pitchFamily="50" charset="-128"/>
                <a:cs typeface="Arial" panose="020B0604020202020204" pitchFamily="34" charset="0"/>
              </a:rPr>
              <a:t>は磁</a:t>
            </a:r>
            <a:r>
              <a:rPr kumimoji="1" lang="ja-JP" altLang="en-US" sz="2400" dirty="0">
                <a:latin typeface="Arial" panose="020B0604020202020204" pitchFamily="34" charset="0"/>
                <a:ea typeface="Rounded Mgen+ 1c bold" panose="020B0702020203020207" pitchFamily="50" charset="-128"/>
                <a:cs typeface="Arial" panose="020B0604020202020204" pitchFamily="34" charset="0"/>
              </a:rPr>
              <a:t>極内での偏向磁場の値。</a:t>
            </a:r>
            <a:endParaRPr kumimoji="1" lang="en-US" altLang="ja-JP" sz="2400" dirty="0">
              <a:latin typeface="Arial" panose="020B0604020202020204" pitchFamily="34" charset="0"/>
              <a:ea typeface="Rounded Mgen+ 1c bold" panose="020B0702020203020207" pitchFamily="50" charset="-128"/>
              <a:cs typeface="Arial" panose="020B0604020202020204" pitchFamily="34" charset="0"/>
            </a:endParaRPr>
          </a:p>
          <a:p>
            <a:pPr marL="0" indent="0">
              <a:buNone/>
            </a:pPr>
            <a:r>
              <a:rPr kumimoji="1" lang="ja-JP" altLang="en-US" sz="2400" dirty="0">
                <a:latin typeface="Arial" panose="020B0604020202020204" pitchFamily="34" charset="0"/>
                <a:ea typeface="Rounded Mgen+ 1c bold" panose="020B0702020203020207" pitchFamily="50" charset="-128"/>
                <a:cs typeface="Arial" panose="020B0604020202020204" pitchFamily="34" charset="0"/>
              </a:rPr>
              <a:t>偏向角　　　　　　　　　　　　行列表示</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4" name="図 3"/>
          <p:cNvPicPr>
            <a:picLocks noChangeAspect="1"/>
          </p:cNvPicPr>
          <p:nvPr/>
        </p:nvPicPr>
        <p:blipFill>
          <a:blip r:embed="rId2"/>
          <a:stretch>
            <a:fillRect/>
          </a:stretch>
        </p:blipFill>
        <p:spPr>
          <a:xfrm>
            <a:off x="899592" y="764704"/>
            <a:ext cx="8064896" cy="921192"/>
          </a:xfrm>
          <a:prstGeom prst="rect">
            <a:avLst/>
          </a:prstGeom>
        </p:spPr>
      </p:pic>
      <p:pic>
        <p:nvPicPr>
          <p:cNvPr id="5" name="図 4"/>
          <p:cNvPicPr>
            <a:picLocks noChangeAspect="1"/>
          </p:cNvPicPr>
          <p:nvPr/>
        </p:nvPicPr>
        <p:blipFill>
          <a:blip r:embed="rId3"/>
          <a:stretch>
            <a:fillRect/>
          </a:stretch>
        </p:blipFill>
        <p:spPr>
          <a:xfrm>
            <a:off x="3779912" y="2117944"/>
            <a:ext cx="2392029" cy="913372"/>
          </a:xfrm>
          <a:prstGeom prst="rect">
            <a:avLst/>
          </a:prstGeom>
        </p:spPr>
      </p:pic>
      <p:pic>
        <p:nvPicPr>
          <p:cNvPr id="6" name="図 5"/>
          <p:cNvPicPr>
            <a:picLocks noChangeAspect="1"/>
          </p:cNvPicPr>
          <p:nvPr/>
        </p:nvPicPr>
        <p:blipFill>
          <a:blip r:embed="rId4"/>
          <a:stretch>
            <a:fillRect/>
          </a:stretch>
        </p:blipFill>
        <p:spPr>
          <a:xfrm>
            <a:off x="1982622" y="3212976"/>
            <a:ext cx="7013915" cy="953966"/>
          </a:xfrm>
          <a:prstGeom prst="rect">
            <a:avLst/>
          </a:prstGeom>
        </p:spPr>
      </p:pic>
      <p:pic>
        <p:nvPicPr>
          <p:cNvPr id="7" name="図 6"/>
          <p:cNvPicPr>
            <a:picLocks noChangeAspect="1"/>
          </p:cNvPicPr>
          <p:nvPr/>
        </p:nvPicPr>
        <p:blipFill>
          <a:blip r:embed="rId5"/>
          <a:stretch>
            <a:fillRect/>
          </a:stretch>
        </p:blipFill>
        <p:spPr>
          <a:xfrm>
            <a:off x="1115616" y="5373216"/>
            <a:ext cx="3121800" cy="1004709"/>
          </a:xfrm>
          <a:prstGeom prst="rect">
            <a:avLst/>
          </a:prstGeom>
        </p:spPr>
      </p:pic>
      <p:pic>
        <p:nvPicPr>
          <p:cNvPr id="8" name="図 7"/>
          <p:cNvPicPr>
            <a:picLocks noChangeAspect="1"/>
          </p:cNvPicPr>
          <p:nvPr/>
        </p:nvPicPr>
        <p:blipFill>
          <a:blip r:embed="rId6"/>
          <a:stretch>
            <a:fillRect/>
          </a:stretch>
        </p:blipFill>
        <p:spPr>
          <a:xfrm>
            <a:off x="5580112" y="5317398"/>
            <a:ext cx="2554200" cy="1116343"/>
          </a:xfrm>
          <a:prstGeom prst="rect">
            <a:avLst/>
          </a:prstGeom>
        </p:spPr>
      </p:pic>
    </p:spTree>
    <p:extLst>
      <p:ext uri="{BB962C8B-B14F-4D97-AF65-F5344CB8AC3E}">
        <p14:creationId xmlns:p14="http://schemas.microsoft.com/office/powerpoint/2010/main" val="3911992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7590" y="74964"/>
            <a:ext cx="8229600" cy="1143000"/>
          </a:xfrm>
        </p:spPr>
        <p:txBody>
          <a:bodyPr>
            <a:normAutofit/>
          </a:bodyPr>
          <a:lstStyle/>
          <a:p>
            <a:r>
              <a:rPr kumimoji="1" lang="ja-JP" altLang="en-US" sz="36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長方形の磁極</a:t>
            </a:r>
          </a:p>
        </p:txBody>
      </p:sp>
      <p:grpSp>
        <p:nvGrpSpPr>
          <p:cNvPr id="40" name="グループ化 39"/>
          <p:cNvGrpSpPr/>
          <p:nvPr/>
        </p:nvGrpSpPr>
        <p:grpSpPr>
          <a:xfrm>
            <a:off x="4638680" y="1158175"/>
            <a:ext cx="4222065" cy="4305156"/>
            <a:chOff x="4721062" y="3933056"/>
            <a:chExt cx="4222065" cy="4305156"/>
          </a:xfrm>
        </p:grpSpPr>
        <p:sp>
          <p:nvSpPr>
            <p:cNvPr id="4" name="正方形/長方形 3"/>
            <p:cNvSpPr/>
            <p:nvPr/>
          </p:nvSpPr>
          <p:spPr>
            <a:xfrm>
              <a:off x="5292080" y="3933056"/>
              <a:ext cx="3021153" cy="112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4721062" y="4159096"/>
              <a:ext cx="4135889" cy="4079116"/>
              <a:chOff x="1529486" y="2420888"/>
              <a:chExt cx="6570188" cy="6480000"/>
            </a:xfrm>
          </p:grpSpPr>
          <p:sp>
            <p:nvSpPr>
              <p:cNvPr id="5" name="円弧 4"/>
              <p:cNvSpPr/>
              <p:nvPr/>
            </p:nvSpPr>
            <p:spPr>
              <a:xfrm rot="16200000">
                <a:off x="1619672" y="2420888"/>
                <a:ext cx="6480000" cy="6480000"/>
              </a:xfrm>
              <a:prstGeom prst="arc">
                <a:avLst>
                  <a:gd name="adj1" fmla="val 18756702"/>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p:cNvSpPr/>
              <p:nvPr/>
            </p:nvSpPr>
            <p:spPr>
              <a:xfrm rot="16200000" flipV="1">
                <a:off x="1619673" y="2420888"/>
                <a:ext cx="6480000" cy="6480000"/>
              </a:xfrm>
              <a:prstGeom prst="arc">
                <a:avLst>
                  <a:gd name="adj1" fmla="val 18756702"/>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矢印コネクタ 7"/>
              <p:cNvCxnSpPr/>
              <p:nvPr/>
            </p:nvCxnSpPr>
            <p:spPr>
              <a:xfrm flipV="1">
                <a:off x="1529486" y="3429000"/>
                <a:ext cx="954282" cy="93610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7235938" y="3469506"/>
                <a:ext cx="863736" cy="79208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直線矢印コネクタ 13"/>
            <p:cNvCxnSpPr/>
            <p:nvPr/>
          </p:nvCxnSpPr>
          <p:spPr>
            <a:xfrm flipH="1" flipV="1">
              <a:off x="4790130" y="4276214"/>
              <a:ext cx="2012525" cy="2195927"/>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841911" y="4068993"/>
              <a:ext cx="629894" cy="369332"/>
            </a:xfrm>
            <a:prstGeom prst="rect">
              <a:avLst/>
            </a:prstGeom>
            <a:noFill/>
          </p:spPr>
          <p:txBody>
            <a:bodyPr wrap="square" rtlCol="0">
              <a:spAutoFit/>
            </a:bodyPr>
            <a:lstStyle/>
            <a:p>
              <a:r>
                <a:rPr kumimoji="1" lang="en-US" altLang="ja-JP" dirty="0">
                  <a:latin typeface="Symbol" panose="05050102010706020507" pitchFamily="18" charset="2"/>
                </a:rPr>
                <a:t>q/2</a:t>
              </a:r>
              <a:endParaRPr kumimoji="1" lang="ja-JP" altLang="en-US" dirty="0">
                <a:latin typeface="Symbol" panose="05050102010706020507" pitchFamily="18" charset="2"/>
              </a:endParaRPr>
            </a:p>
          </p:txBody>
        </p:sp>
        <p:cxnSp>
          <p:nvCxnSpPr>
            <p:cNvPr id="17" name="直線矢印コネクタ 16"/>
            <p:cNvCxnSpPr/>
            <p:nvPr/>
          </p:nvCxnSpPr>
          <p:spPr>
            <a:xfrm flipV="1">
              <a:off x="6802656" y="4365105"/>
              <a:ext cx="1928773" cy="2107036"/>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8313233" y="3997055"/>
              <a:ext cx="629894" cy="369332"/>
            </a:xfrm>
            <a:prstGeom prst="rect">
              <a:avLst/>
            </a:prstGeom>
            <a:noFill/>
          </p:spPr>
          <p:txBody>
            <a:bodyPr wrap="square" rtlCol="0">
              <a:spAutoFit/>
            </a:bodyPr>
            <a:lstStyle/>
            <a:p>
              <a:r>
                <a:rPr kumimoji="1" lang="en-US" altLang="ja-JP" dirty="0">
                  <a:latin typeface="Symbol" panose="05050102010706020507" pitchFamily="18" charset="2"/>
                </a:rPr>
                <a:t>q/2</a:t>
              </a:r>
              <a:endParaRPr kumimoji="1" lang="ja-JP" altLang="en-US" dirty="0">
                <a:latin typeface="Symbol" panose="05050102010706020507" pitchFamily="18" charset="2"/>
              </a:endParaRPr>
            </a:p>
          </p:txBody>
        </p:sp>
        <p:sp>
          <p:nvSpPr>
            <p:cNvPr id="27" name="テキスト ボックス 26"/>
            <p:cNvSpPr txBox="1"/>
            <p:nvPr/>
          </p:nvSpPr>
          <p:spPr>
            <a:xfrm>
              <a:off x="5661147" y="5553236"/>
              <a:ext cx="629894" cy="369332"/>
            </a:xfrm>
            <a:prstGeom prst="rect">
              <a:avLst/>
            </a:prstGeom>
            <a:noFill/>
          </p:spPr>
          <p:txBody>
            <a:bodyPr wrap="square" rtlCol="0">
              <a:spAutoFit/>
            </a:bodyPr>
            <a:lstStyle/>
            <a:p>
              <a:r>
                <a:rPr kumimoji="1" lang="en-US" altLang="ja-JP" dirty="0">
                  <a:latin typeface="Symbol" panose="05050102010706020507" pitchFamily="18" charset="2"/>
                </a:rPr>
                <a:t>r</a:t>
              </a:r>
              <a:endParaRPr kumimoji="1" lang="ja-JP" altLang="en-US" dirty="0">
                <a:latin typeface="Symbol" panose="05050102010706020507" pitchFamily="18" charset="2"/>
              </a:endParaRPr>
            </a:p>
          </p:txBody>
        </p:sp>
        <p:sp>
          <p:nvSpPr>
            <p:cNvPr id="31" name="テキスト ボックス 30"/>
            <p:cNvSpPr txBox="1"/>
            <p:nvPr/>
          </p:nvSpPr>
          <p:spPr>
            <a:xfrm>
              <a:off x="6677135" y="5922568"/>
              <a:ext cx="629894" cy="369332"/>
            </a:xfrm>
            <a:prstGeom prst="rect">
              <a:avLst/>
            </a:prstGeom>
            <a:noFill/>
          </p:spPr>
          <p:txBody>
            <a:bodyPr wrap="square" rtlCol="0">
              <a:spAutoFit/>
            </a:bodyPr>
            <a:lstStyle/>
            <a:p>
              <a:r>
                <a:rPr kumimoji="1" lang="en-US" altLang="ja-JP" dirty="0">
                  <a:latin typeface="Symbol" panose="05050102010706020507" pitchFamily="18" charset="2"/>
                </a:rPr>
                <a:t>q</a:t>
              </a:r>
              <a:endParaRPr kumimoji="1" lang="ja-JP" altLang="en-US" dirty="0">
                <a:latin typeface="Symbol" panose="05050102010706020507" pitchFamily="18" charset="2"/>
              </a:endParaRPr>
            </a:p>
          </p:txBody>
        </p:sp>
      </p:grpSp>
      <p:sp>
        <p:nvSpPr>
          <p:cNvPr id="37" name="コンテンツ プレースホルダー 2"/>
          <p:cNvSpPr>
            <a:spLocks noGrp="1"/>
          </p:cNvSpPr>
          <p:nvPr>
            <p:ph idx="1"/>
          </p:nvPr>
        </p:nvSpPr>
        <p:spPr>
          <a:xfrm>
            <a:off x="189085" y="1158175"/>
            <a:ext cx="4152248" cy="6192688"/>
          </a:xfrm>
        </p:spPr>
        <p:txBody>
          <a:bodyPr>
            <a:normAutofit/>
          </a:bodyPr>
          <a:lstStyle/>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端部磁場と中央の磁極の行列の積をつくると、磁極全体の輸送行列が求まる。例として、長方形の磁極の輸送行列を示す。</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38" name="図 37"/>
          <p:cNvPicPr>
            <a:picLocks noChangeAspect="1"/>
          </p:cNvPicPr>
          <p:nvPr/>
        </p:nvPicPr>
        <p:blipFill>
          <a:blip r:embed="rId3"/>
          <a:stretch>
            <a:fillRect/>
          </a:stretch>
        </p:blipFill>
        <p:spPr>
          <a:xfrm>
            <a:off x="792115" y="3750502"/>
            <a:ext cx="7340549" cy="927920"/>
          </a:xfrm>
          <a:prstGeom prst="rect">
            <a:avLst/>
          </a:prstGeom>
        </p:spPr>
      </p:pic>
      <p:pic>
        <p:nvPicPr>
          <p:cNvPr id="41" name="図 40"/>
          <p:cNvPicPr>
            <a:picLocks noChangeAspect="1"/>
          </p:cNvPicPr>
          <p:nvPr/>
        </p:nvPicPr>
        <p:blipFill>
          <a:blip r:embed="rId4"/>
          <a:stretch>
            <a:fillRect/>
          </a:stretch>
        </p:blipFill>
        <p:spPr>
          <a:xfrm>
            <a:off x="429552" y="5482876"/>
            <a:ext cx="8337106" cy="798185"/>
          </a:xfrm>
          <a:prstGeom prst="rect">
            <a:avLst/>
          </a:prstGeom>
        </p:spPr>
      </p:pic>
      <p:sp>
        <p:nvSpPr>
          <p:cNvPr id="42" name="正方形/長方形 41"/>
          <p:cNvSpPr/>
          <p:nvPr/>
        </p:nvSpPr>
        <p:spPr>
          <a:xfrm>
            <a:off x="463799" y="4807569"/>
            <a:ext cx="8463306" cy="646331"/>
          </a:xfrm>
          <a:prstGeom prst="rect">
            <a:avLst/>
          </a:prstGeom>
        </p:spPr>
        <p:txBody>
          <a:bodyPr wrap="square">
            <a:spAutoFit/>
          </a:bodyPr>
          <a:lstStyle/>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端部磁場の効果が打ち消し合って、収束力はゼロ。磁極自身の収束力も無い。</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ドリフト空間と一緒。</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43" name="正方形/長方形 42"/>
          <p:cNvSpPr/>
          <p:nvPr/>
        </p:nvSpPr>
        <p:spPr>
          <a:xfrm>
            <a:off x="441240" y="6409916"/>
            <a:ext cx="8463306" cy="369332"/>
          </a:xfrm>
          <a:prstGeom prst="rect">
            <a:avLst/>
          </a:prstGeom>
        </p:spPr>
        <p:txBody>
          <a:bodyPr wrap="square">
            <a:spAutoFit/>
          </a:bodyPr>
          <a:lstStyle/>
          <a:p>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端部磁場の効果は同じ符号なので、</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方向には、収束力が働く。</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931139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5"/>
          <p:cNvSpPr>
            <a:spLocks noGrp="1"/>
          </p:cNvSpPr>
          <p:nvPr>
            <p:ph type="sldNum" idx="12"/>
          </p:nvPr>
        </p:nvSpPr>
        <p:spPr>
          <a:xfrm>
            <a:off x="6989688" y="6030237"/>
            <a:ext cx="2133600" cy="365125"/>
          </a:xfrm>
        </p:spPr>
        <p:txBody>
          <a:bodyPr/>
          <a:lstStyle/>
          <a:p>
            <a:fld id="{48F93498-31A0-44C6-88D9-8066842A4D93}" type="slidenum">
              <a:rPr lang="en-US" altLang="ja-JP"/>
              <a:pPr/>
              <a:t>46</a:t>
            </a:fld>
            <a:endParaRPr lang="en-US" altLang="ja-JP"/>
          </a:p>
        </p:txBody>
      </p:sp>
      <p:sp>
        <p:nvSpPr>
          <p:cNvPr id="16385" name="Rectangle 1"/>
          <p:cNvSpPr>
            <a:spLocks noGrp="1" noChangeArrowheads="1"/>
          </p:cNvSpPr>
          <p:nvPr>
            <p:ph type="title"/>
          </p:nvPr>
        </p:nvSpPr>
        <p:spPr>
          <a:xfrm>
            <a:off x="784315" y="-18273"/>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四重極磁場</a:t>
            </a:r>
          </a:p>
        </p:txBody>
      </p:sp>
      <p:sp>
        <p:nvSpPr>
          <p:cNvPr id="16386" name="AutoShape 2"/>
          <p:cNvSpPr>
            <a:spLocks noChangeArrowheads="1"/>
          </p:cNvSpPr>
          <p:nvPr/>
        </p:nvSpPr>
        <p:spPr bwMode="auto">
          <a:xfrm rot="18900000">
            <a:off x="5421087" y="1602710"/>
            <a:ext cx="1337760" cy="696960"/>
          </a:xfrm>
          <a:prstGeom prst="roundRect">
            <a:avLst>
              <a:gd name="adj" fmla="val 204"/>
            </a:avLst>
          </a:prstGeom>
          <a:solidFill>
            <a:srgbClr val="0000F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N</a:t>
            </a:r>
          </a:p>
        </p:txBody>
      </p:sp>
      <p:sp>
        <p:nvSpPr>
          <p:cNvPr id="16387" name="AutoShape 3"/>
          <p:cNvSpPr>
            <a:spLocks noChangeArrowheads="1"/>
          </p:cNvSpPr>
          <p:nvPr/>
        </p:nvSpPr>
        <p:spPr bwMode="auto">
          <a:xfrm rot="13500000">
            <a:off x="7407566" y="1565991"/>
            <a:ext cx="1337760" cy="696960"/>
          </a:xfrm>
          <a:prstGeom prst="roundRect">
            <a:avLst>
              <a:gd name="adj" fmla="val 204"/>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S</a:t>
            </a:r>
          </a:p>
        </p:txBody>
      </p:sp>
      <p:sp>
        <p:nvSpPr>
          <p:cNvPr id="16389" name="AutoShape 5"/>
          <p:cNvSpPr>
            <a:spLocks noChangeArrowheads="1"/>
          </p:cNvSpPr>
          <p:nvPr/>
        </p:nvSpPr>
        <p:spPr bwMode="auto">
          <a:xfrm rot="18900000">
            <a:off x="7326207" y="3470391"/>
            <a:ext cx="1337760" cy="696960"/>
          </a:xfrm>
          <a:prstGeom prst="roundRect">
            <a:avLst>
              <a:gd name="adj" fmla="val 204"/>
            </a:avLst>
          </a:prstGeom>
          <a:solidFill>
            <a:srgbClr val="0000F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N</a:t>
            </a:r>
          </a:p>
        </p:txBody>
      </p:sp>
      <p:sp>
        <p:nvSpPr>
          <p:cNvPr id="16390" name="AutoShape 6"/>
          <p:cNvSpPr>
            <a:spLocks noChangeArrowheads="1"/>
          </p:cNvSpPr>
          <p:nvPr/>
        </p:nvSpPr>
        <p:spPr bwMode="auto">
          <a:xfrm rot="13500000">
            <a:off x="5558606" y="3414951"/>
            <a:ext cx="1337760" cy="696960"/>
          </a:xfrm>
          <a:prstGeom prst="roundRect">
            <a:avLst>
              <a:gd name="adj" fmla="val 204"/>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dirty="0">
                <a:solidFill>
                  <a:srgbClr val="FFFFFF"/>
                </a:solidFill>
              </a:rPr>
              <a:t>S</a:t>
            </a:r>
          </a:p>
        </p:txBody>
      </p:sp>
      <p:sp>
        <p:nvSpPr>
          <p:cNvPr id="16391" name="Freeform 7"/>
          <p:cNvSpPr>
            <a:spLocks/>
          </p:cNvSpPr>
          <p:nvPr/>
        </p:nvSpPr>
        <p:spPr bwMode="auto">
          <a:xfrm>
            <a:off x="6348446" y="2288151"/>
            <a:ext cx="576000" cy="1143360"/>
          </a:xfrm>
          <a:custGeom>
            <a:avLst/>
            <a:gdLst>
              <a:gd name="T0" fmla="*/ 0 w 1765"/>
              <a:gd name="T1" fmla="*/ 0 h 3500"/>
              <a:gd name="T2" fmla="*/ 256 w 1765"/>
              <a:gd name="T3" fmla="*/ 3499 h 3500"/>
            </a:gdLst>
            <a:ahLst/>
            <a:cxnLst>
              <a:cxn ang="0">
                <a:pos x="T0" y="T1"/>
              </a:cxn>
              <a:cxn ang="0">
                <a:pos x="T2" y="T3"/>
              </a:cxn>
            </a:cxnLst>
            <a:rect l="0" t="0" r="r" b="b"/>
            <a:pathLst>
              <a:path w="1765" h="3500">
                <a:moveTo>
                  <a:pt x="0" y="0"/>
                </a:moveTo>
                <a:cubicBezTo>
                  <a:pt x="1764" y="1820"/>
                  <a:pt x="256" y="3499"/>
                  <a:pt x="256" y="3499"/>
                </a:cubicBezTo>
              </a:path>
            </a:pathLst>
          </a:custGeom>
          <a:noFill/>
          <a:ln w="72000" cap="flat">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6392" name="Freeform 8"/>
          <p:cNvSpPr>
            <a:spLocks/>
          </p:cNvSpPr>
          <p:nvPr/>
        </p:nvSpPr>
        <p:spPr bwMode="auto">
          <a:xfrm>
            <a:off x="7242687" y="2289591"/>
            <a:ext cx="576000" cy="1143360"/>
          </a:xfrm>
          <a:custGeom>
            <a:avLst/>
            <a:gdLst>
              <a:gd name="T0" fmla="*/ 1764 w 1765"/>
              <a:gd name="T1" fmla="*/ 3499 h 3500"/>
              <a:gd name="T2" fmla="*/ 1508 w 1765"/>
              <a:gd name="T3" fmla="*/ 0 h 3500"/>
            </a:gdLst>
            <a:ahLst/>
            <a:cxnLst>
              <a:cxn ang="0">
                <a:pos x="T0" y="T1"/>
              </a:cxn>
              <a:cxn ang="0">
                <a:pos x="T2" y="T3"/>
              </a:cxn>
            </a:cxnLst>
            <a:rect l="0" t="0" r="r" b="b"/>
            <a:pathLst>
              <a:path w="1765" h="3500">
                <a:moveTo>
                  <a:pt x="1764" y="3499"/>
                </a:moveTo>
                <a:cubicBezTo>
                  <a:pt x="0" y="1679"/>
                  <a:pt x="1508" y="0"/>
                  <a:pt x="1508" y="0"/>
                </a:cubicBezTo>
              </a:path>
            </a:pathLst>
          </a:custGeom>
          <a:noFill/>
          <a:ln w="72000" cap="flat">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6393" name="Freeform 9"/>
          <p:cNvSpPr>
            <a:spLocks/>
          </p:cNvSpPr>
          <p:nvPr/>
        </p:nvSpPr>
        <p:spPr bwMode="auto">
          <a:xfrm>
            <a:off x="6485247" y="2041911"/>
            <a:ext cx="1143360" cy="576000"/>
          </a:xfrm>
          <a:custGeom>
            <a:avLst/>
            <a:gdLst>
              <a:gd name="T0" fmla="*/ 0 w 3500"/>
              <a:gd name="T1" fmla="*/ 0 h 1765"/>
              <a:gd name="T2" fmla="*/ 3499 w 3500"/>
              <a:gd name="T3" fmla="*/ 256 h 1765"/>
            </a:gdLst>
            <a:ahLst/>
            <a:cxnLst>
              <a:cxn ang="0">
                <a:pos x="T0" y="T1"/>
              </a:cxn>
              <a:cxn ang="0">
                <a:pos x="T2" y="T3"/>
              </a:cxn>
            </a:cxnLst>
            <a:rect l="0" t="0" r="r" b="b"/>
            <a:pathLst>
              <a:path w="3500" h="1765">
                <a:moveTo>
                  <a:pt x="0" y="0"/>
                </a:moveTo>
                <a:cubicBezTo>
                  <a:pt x="1820" y="1764"/>
                  <a:pt x="3499" y="256"/>
                  <a:pt x="3499" y="256"/>
                </a:cubicBezTo>
              </a:path>
            </a:pathLst>
          </a:custGeom>
          <a:noFill/>
          <a:ln w="72000" cap="flat">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6394" name="Freeform 10"/>
          <p:cNvSpPr>
            <a:spLocks/>
          </p:cNvSpPr>
          <p:nvPr/>
        </p:nvSpPr>
        <p:spPr bwMode="auto">
          <a:xfrm>
            <a:off x="6505407" y="3081591"/>
            <a:ext cx="1143360" cy="576000"/>
          </a:xfrm>
          <a:custGeom>
            <a:avLst/>
            <a:gdLst>
              <a:gd name="T0" fmla="*/ 3499 w 3500"/>
              <a:gd name="T1" fmla="*/ 1764 h 1765"/>
              <a:gd name="T2" fmla="*/ 0 w 3500"/>
              <a:gd name="T3" fmla="*/ 1508 h 1765"/>
            </a:gdLst>
            <a:ahLst/>
            <a:cxnLst>
              <a:cxn ang="0">
                <a:pos x="T0" y="T1"/>
              </a:cxn>
              <a:cxn ang="0">
                <a:pos x="T2" y="T3"/>
              </a:cxn>
            </a:cxnLst>
            <a:rect l="0" t="0" r="r" b="b"/>
            <a:pathLst>
              <a:path w="3500" h="1765">
                <a:moveTo>
                  <a:pt x="3499" y="1764"/>
                </a:moveTo>
                <a:cubicBezTo>
                  <a:pt x="1679" y="0"/>
                  <a:pt x="0" y="1508"/>
                  <a:pt x="0" y="1508"/>
                </a:cubicBezTo>
              </a:path>
            </a:pathLst>
          </a:custGeom>
          <a:noFill/>
          <a:ln w="72000" cap="flat">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pic>
        <p:nvPicPr>
          <p:cNvPr id="2" name="図 1"/>
          <p:cNvPicPr>
            <a:picLocks noChangeAspect="1"/>
          </p:cNvPicPr>
          <p:nvPr/>
        </p:nvPicPr>
        <p:blipFill>
          <a:blip r:embed="rId3"/>
          <a:stretch>
            <a:fillRect/>
          </a:stretch>
        </p:blipFill>
        <p:spPr>
          <a:xfrm>
            <a:off x="251520" y="1211965"/>
            <a:ext cx="3567772" cy="1664366"/>
          </a:xfrm>
          <a:prstGeom prst="rect">
            <a:avLst/>
          </a:prstGeom>
        </p:spPr>
      </p:pic>
      <p:pic>
        <p:nvPicPr>
          <p:cNvPr id="3" name="図 2"/>
          <p:cNvPicPr>
            <a:picLocks noChangeAspect="1"/>
          </p:cNvPicPr>
          <p:nvPr/>
        </p:nvPicPr>
        <p:blipFill>
          <a:blip r:embed="rId4"/>
          <a:stretch>
            <a:fillRect/>
          </a:stretch>
        </p:blipFill>
        <p:spPr>
          <a:xfrm>
            <a:off x="2236996" y="2996952"/>
            <a:ext cx="2594743" cy="974263"/>
          </a:xfrm>
          <a:prstGeom prst="rect">
            <a:avLst/>
          </a:prstGeom>
        </p:spPr>
      </p:pic>
      <p:pic>
        <p:nvPicPr>
          <p:cNvPr id="4" name="図 3"/>
          <p:cNvPicPr>
            <a:picLocks noChangeAspect="1"/>
          </p:cNvPicPr>
          <p:nvPr/>
        </p:nvPicPr>
        <p:blipFill>
          <a:blip r:embed="rId5"/>
          <a:stretch>
            <a:fillRect/>
          </a:stretch>
        </p:blipFill>
        <p:spPr>
          <a:xfrm>
            <a:off x="716017" y="3188194"/>
            <a:ext cx="1378457" cy="507429"/>
          </a:xfrm>
          <a:prstGeom prst="rect">
            <a:avLst/>
          </a:prstGeom>
        </p:spPr>
      </p:pic>
      <p:pic>
        <p:nvPicPr>
          <p:cNvPr id="6" name="図 5"/>
          <p:cNvPicPr>
            <a:picLocks noChangeAspect="1"/>
          </p:cNvPicPr>
          <p:nvPr/>
        </p:nvPicPr>
        <p:blipFill>
          <a:blip r:embed="rId6"/>
          <a:stretch>
            <a:fillRect/>
          </a:stretch>
        </p:blipFill>
        <p:spPr>
          <a:xfrm>
            <a:off x="1130675" y="5295120"/>
            <a:ext cx="3365057" cy="1451246"/>
          </a:xfrm>
          <a:prstGeom prst="rect">
            <a:avLst/>
          </a:prstGeom>
        </p:spPr>
      </p:pic>
      <p:pic>
        <p:nvPicPr>
          <p:cNvPr id="7" name="図 6"/>
          <p:cNvPicPr>
            <a:picLocks noChangeAspect="1"/>
          </p:cNvPicPr>
          <p:nvPr/>
        </p:nvPicPr>
        <p:blipFill>
          <a:blip r:embed="rId7"/>
          <a:stretch>
            <a:fillRect/>
          </a:stretch>
        </p:blipFill>
        <p:spPr>
          <a:xfrm>
            <a:off x="5597272" y="5295120"/>
            <a:ext cx="2959629" cy="1562880"/>
          </a:xfrm>
          <a:prstGeom prst="rect">
            <a:avLst/>
          </a:prstGeom>
        </p:spPr>
      </p:pic>
      <mc:AlternateContent xmlns:mc="http://schemas.openxmlformats.org/markup-compatibility/2006" xmlns:a14="http://schemas.microsoft.com/office/drawing/2010/main">
        <mc:Choice Requires="a14">
          <p:sp>
            <p:nvSpPr>
              <p:cNvPr id="8" name="テキスト ボックス 7"/>
              <p:cNvSpPr txBox="1"/>
              <p:nvPr/>
            </p:nvSpPr>
            <p:spPr>
              <a:xfrm>
                <a:off x="2427771" y="4562534"/>
                <a:ext cx="1585562"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𝐹</m:t>
                          </m:r>
                        </m:e>
                      </m:acc>
                      <m:r>
                        <a:rPr kumimoji="1" lang="en-US" altLang="ja-JP" sz="2400" i="1" smtClean="0">
                          <a:latin typeface="Cambria Math" panose="02040503050406030204" pitchFamily="18" charset="0"/>
                        </a:rPr>
                        <m:t>=</m:t>
                      </m:r>
                      <m:r>
                        <a:rPr kumimoji="1" lang="en-US" altLang="ja-JP" sz="2400" b="0" i="1" smtClean="0">
                          <a:latin typeface="Cambria Math" panose="02040503050406030204" pitchFamily="18" charset="0"/>
                        </a:rPr>
                        <m:t>𝑞</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𝑣</m:t>
                          </m:r>
                        </m:e>
                      </m:acc>
                      <m:r>
                        <a:rPr kumimoji="1" lang="en-US" altLang="ja-JP" sz="2400" i="1" smtClean="0">
                          <a:latin typeface="Cambria Math" panose="02040503050406030204" pitchFamily="18" charset="0"/>
                          <a:ea typeface="Cambria Math" panose="02040503050406030204" pitchFamily="18" charset="0"/>
                        </a:rPr>
                        <m:t>×</m:t>
                      </m:r>
                      <m:acc>
                        <m:accPr>
                          <m:chr m:val="⃗"/>
                          <m:ctrlPr>
                            <a:rPr kumimoji="1" lang="en-US" altLang="ja-JP" sz="240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𝐵</m:t>
                          </m:r>
                        </m:e>
                      </m:acc>
                    </m:oMath>
                  </m:oMathPara>
                </a14:m>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427771" y="4562534"/>
                <a:ext cx="1585562" cy="414088"/>
              </a:xfrm>
              <a:prstGeom prst="rect">
                <a:avLst/>
              </a:prstGeom>
              <a:blipFill>
                <a:blip r:embed="rId8"/>
                <a:stretch>
                  <a:fillRect/>
                </a:stretch>
              </a:blipFill>
            </p:spPr>
            <p:txBody>
              <a:bodyPr/>
              <a:lstStyle/>
              <a:p>
                <a:r>
                  <a:rPr lang="ja-JP" altLang="en-US">
                    <a:noFill/>
                  </a:rPr>
                  <a:t> </a:t>
                </a:r>
              </a:p>
            </p:txBody>
          </p:sp>
        </mc:Fallback>
      </mc:AlternateContent>
      <p:sp>
        <p:nvSpPr>
          <p:cNvPr id="25" name="Rectangle 1"/>
          <p:cNvSpPr txBox="1">
            <a:spLocks noChangeArrowheads="1"/>
          </p:cNvSpPr>
          <p:nvPr/>
        </p:nvSpPr>
        <p:spPr>
          <a:xfrm>
            <a:off x="457322" y="3977328"/>
            <a:ext cx="4323166" cy="678211"/>
          </a:xfrm>
          <a:prstGeom prst="rect">
            <a:avLst/>
          </a:prstGeom>
          <a:ln/>
        </p:spPr>
        <p:txBody>
          <a:bodyPr vert="horz" lIns="91440" tIns="25144"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ローレンツ力</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26" name="Rectangle 1"/>
          <p:cNvSpPr txBox="1">
            <a:spLocks noChangeArrowheads="1"/>
          </p:cNvSpPr>
          <p:nvPr/>
        </p:nvSpPr>
        <p:spPr>
          <a:xfrm>
            <a:off x="75413" y="5072212"/>
            <a:ext cx="4323166" cy="678211"/>
          </a:xfrm>
          <a:prstGeom prst="rect">
            <a:avLst/>
          </a:prstGeom>
          <a:ln/>
        </p:spPr>
        <p:txBody>
          <a:bodyPr vert="horz" lIns="91440" tIns="25144"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t</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表示</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27" name="Rectangle 1"/>
          <p:cNvSpPr txBox="1">
            <a:spLocks noChangeArrowheads="1"/>
          </p:cNvSpPr>
          <p:nvPr/>
        </p:nvSpPr>
        <p:spPr>
          <a:xfrm>
            <a:off x="4592885" y="5078472"/>
            <a:ext cx="4323166" cy="678211"/>
          </a:xfrm>
          <a:prstGeom prst="rect">
            <a:avLst/>
          </a:prstGeom>
          <a:ln/>
        </p:spPr>
        <p:txBody>
          <a:bodyPr vert="horz" lIns="91440" tIns="25144"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表示</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919907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idx="12"/>
          </p:nvPr>
        </p:nvSpPr>
        <p:spPr/>
        <p:txBody>
          <a:bodyPr/>
          <a:lstStyle/>
          <a:p>
            <a:fld id="{A93F0D48-9F70-4AA1-8D5C-A5C02BECB7B4}" type="slidenum">
              <a:rPr lang="en-US" altLang="ja-JP"/>
              <a:pPr/>
              <a:t>47</a:t>
            </a:fld>
            <a:endParaRPr lang="en-US" altLang="ja-JP"/>
          </a:p>
        </p:txBody>
      </p:sp>
      <p:sp>
        <p:nvSpPr>
          <p:cNvPr id="3" name="コンテンツ プレースホルダー 2"/>
          <p:cNvSpPr>
            <a:spLocks noGrp="1"/>
          </p:cNvSpPr>
          <p:nvPr>
            <p:ph idx="1"/>
          </p:nvPr>
        </p:nvSpPr>
        <p:spPr>
          <a:xfrm>
            <a:off x="179512" y="247965"/>
            <a:ext cx="8229600" cy="4525963"/>
          </a:xfrm>
        </p:spPr>
        <p:txBody>
          <a:bodyPr>
            <a:normAutofit lnSpcReduction="10000"/>
          </a:bodyPr>
          <a:lstStyle/>
          <a:p>
            <a:pPr marL="0" indent="0" algn="ctr">
              <a:buNone/>
            </a:pPr>
            <a:r>
              <a:rPr kumimoji="1" lang="en-US" altLang="ja-JP" sz="48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Hill</a:t>
            </a:r>
            <a:r>
              <a:rPr kumimoji="1" lang="ja-JP" altLang="en-US" sz="48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の方程式</a:t>
            </a:r>
            <a:endParaRPr kumimoji="1" lang="en-US" altLang="ja-JP" sz="48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gn="ctr">
              <a:buNone/>
            </a:pPr>
            <a:endParaRPr kumimoji="1" lang="en-US" altLang="ja-JP" sz="36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36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K&gt;0</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の場合</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K&lt;0</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の場合</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2555776" y="1204683"/>
                <a:ext cx="1589025" cy="7412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𝑑</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𝑥</m:t>
                          </m:r>
                        </m:num>
                        <m:den>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𝑑𝑠</m:t>
                              </m:r>
                            </m:e>
                            <m:sup>
                              <m:r>
                                <a:rPr kumimoji="1" lang="en-US" altLang="ja-JP" sz="2400" b="0" i="1" smtClean="0">
                                  <a:latin typeface="Cambria Math" panose="02040503050406030204" pitchFamily="18" charset="0"/>
                                </a:rPr>
                                <m:t>2</m:t>
                              </m:r>
                            </m:sup>
                          </m:sSup>
                        </m:den>
                      </m:f>
                      <m:r>
                        <a:rPr kumimoji="1" lang="en-US" altLang="ja-JP" sz="2400" i="1" smtClean="0">
                          <a:latin typeface="Cambria Math" panose="02040503050406030204" pitchFamily="18" charset="0"/>
                        </a:rPr>
                        <m:t>=</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𝐾𝑥</m:t>
                      </m:r>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555776" y="1204683"/>
                <a:ext cx="1589025" cy="741293"/>
              </a:xfrm>
              <a:prstGeom prst="rect">
                <a:avLst/>
              </a:prstGeom>
              <a:blipFill>
                <a:blip r:embed="rId3"/>
                <a:stretch>
                  <a:fillRect/>
                </a:stretch>
              </a:blipFill>
            </p:spPr>
            <p:txBody>
              <a:bodyPr/>
              <a:lstStyle/>
              <a:p>
                <a:r>
                  <a:rPr lang="ja-JP" altLang="en-US">
                    <a:noFill/>
                  </a:rPr>
                  <a:t> </a:t>
                </a:r>
              </a:p>
            </p:txBody>
          </p:sp>
        </mc:Fallback>
      </mc:AlternateContent>
      <p:pic>
        <p:nvPicPr>
          <p:cNvPr id="5" name="図 4"/>
          <p:cNvPicPr>
            <a:picLocks noChangeAspect="1"/>
          </p:cNvPicPr>
          <p:nvPr/>
        </p:nvPicPr>
        <p:blipFill>
          <a:blip r:embed="rId4"/>
          <a:stretch>
            <a:fillRect/>
          </a:stretch>
        </p:blipFill>
        <p:spPr>
          <a:xfrm>
            <a:off x="2159831" y="2608957"/>
            <a:ext cx="6243601" cy="1501989"/>
          </a:xfrm>
          <a:prstGeom prst="rect">
            <a:avLst/>
          </a:prstGeom>
        </p:spPr>
      </p:pic>
      <p:pic>
        <p:nvPicPr>
          <p:cNvPr id="6" name="図 5"/>
          <p:cNvPicPr>
            <a:picLocks noChangeAspect="1"/>
          </p:cNvPicPr>
          <p:nvPr/>
        </p:nvPicPr>
        <p:blipFill>
          <a:blip r:embed="rId5"/>
          <a:stretch>
            <a:fillRect/>
          </a:stretch>
        </p:blipFill>
        <p:spPr>
          <a:xfrm>
            <a:off x="2369925" y="4869160"/>
            <a:ext cx="6162515" cy="1370057"/>
          </a:xfrm>
          <a:prstGeom prst="rect">
            <a:avLst/>
          </a:prstGeom>
        </p:spPr>
      </p:pic>
      <mc:AlternateContent xmlns:mc="http://schemas.openxmlformats.org/markup-compatibility/2006" xmlns:a14="http://schemas.microsoft.com/office/drawing/2010/main">
        <mc:Choice Requires="a14">
          <p:sp>
            <p:nvSpPr>
              <p:cNvPr id="16" name="テキスト ボックス 15"/>
              <p:cNvSpPr txBox="1"/>
              <p:nvPr/>
            </p:nvSpPr>
            <p:spPr>
              <a:xfrm>
                <a:off x="4844945" y="1257993"/>
                <a:ext cx="1904117" cy="521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𝐾</m:t>
                      </m:r>
                      <m:r>
                        <a:rPr kumimoji="1" lang="en-US" altLang="ja-JP" b="0" i="1" smtClean="0">
                          <a:latin typeface="Cambria Math" panose="02040503050406030204" pitchFamily="18" charset="0"/>
                          <a:ea typeface="Cambria Math" panose="02040503050406030204" pitchFamily="18" charset="0"/>
                        </a:rPr>
                        <m:t>≡</m:t>
                      </m:r>
                      <m:f>
                        <m:fPr>
                          <m:ctrlPr>
                            <a:rPr kumimoji="1" lang="en-US" altLang="ja-JP" i="1">
                              <a:latin typeface="Cambria Math" panose="02040503050406030204" pitchFamily="18" charset="0"/>
                            </a:rPr>
                          </m:ctrlPr>
                        </m:fPr>
                        <m:num>
                          <m:r>
                            <a:rPr kumimoji="1" lang="en-US" altLang="ja-JP" i="1">
                              <a:latin typeface="Cambria Math" panose="02040503050406030204" pitchFamily="18" charset="0"/>
                            </a:rPr>
                            <m:t>𝑞𝑔</m:t>
                          </m:r>
                        </m:num>
                        <m:den>
                          <m:r>
                            <a:rPr kumimoji="1" lang="en-US" altLang="ja-JP" i="1">
                              <a:latin typeface="Cambria Math" panose="02040503050406030204" pitchFamily="18" charset="0"/>
                            </a:rPr>
                            <m:t>𝑝</m:t>
                          </m:r>
                        </m:den>
                      </m:f>
                    </m:oMath>
                  </m:oMathPara>
                </a14:m>
                <a:endParaRPr kumimoji="1" lang="ja-JP" altLang="en-US"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844945" y="1257993"/>
                <a:ext cx="1904117" cy="521040"/>
              </a:xfrm>
              <a:prstGeom prst="rect">
                <a:avLst/>
              </a:prstGeom>
              <a:blipFill>
                <a:blip r:embed="rId6"/>
                <a:stretch>
                  <a:fillRect t="-2381" b="-1428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038891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1143000"/>
          </a:xfrm>
        </p:spPr>
        <p:txBody>
          <a:bodyPr>
            <a:normAutofit/>
          </a:bodyPr>
          <a:lstStyle/>
          <a:p>
            <a:pPr algn="l"/>
            <a:r>
              <a:rPr kumimoji="1" lang="ja-JP" altLang="en-US" sz="3200" dirty="0">
                <a:latin typeface="Rounded Mgen+ 1c bold" panose="020B0702020203020207" pitchFamily="50" charset="-128"/>
                <a:ea typeface="Rounded Mgen+ 1c bold" panose="020B0702020203020207" pitchFamily="50" charset="-128"/>
                <a:cs typeface="Rounded Mgen+ 1c bold" panose="020B0702020203020207" pitchFamily="50" charset="-128"/>
              </a:rPr>
              <a:t>行列表示</a:t>
            </a:r>
          </a:p>
        </p:txBody>
      </p:sp>
      <p:pic>
        <p:nvPicPr>
          <p:cNvPr id="4" name="図 3"/>
          <p:cNvPicPr>
            <a:picLocks noChangeAspect="1"/>
          </p:cNvPicPr>
          <p:nvPr/>
        </p:nvPicPr>
        <p:blipFill>
          <a:blip r:embed="rId2"/>
          <a:stretch>
            <a:fillRect/>
          </a:stretch>
        </p:blipFill>
        <p:spPr>
          <a:xfrm>
            <a:off x="3099376" y="1493236"/>
            <a:ext cx="4013743" cy="1187383"/>
          </a:xfrm>
          <a:prstGeom prst="rect">
            <a:avLst/>
          </a:prstGeom>
        </p:spPr>
      </p:pic>
      <p:pic>
        <p:nvPicPr>
          <p:cNvPr id="5" name="図 4"/>
          <p:cNvPicPr>
            <a:picLocks noChangeAspect="1"/>
          </p:cNvPicPr>
          <p:nvPr/>
        </p:nvPicPr>
        <p:blipFill>
          <a:blip r:embed="rId3"/>
          <a:stretch>
            <a:fillRect/>
          </a:stretch>
        </p:blipFill>
        <p:spPr>
          <a:xfrm>
            <a:off x="2957475" y="3400248"/>
            <a:ext cx="4297543" cy="1197532"/>
          </a:xfrm>
          <a:prstGeom prst="rect">
            <a:avLst/>
          </a:prstGeom>
        </p:spPr>
      </p:pic>
      <p:sp>
        <p:nvSpPr>
          <p:cNvPr id="6" name="正方形/長方形 5"/>
          <p:cNvSpPr/>
          <p:nvPr/>
        </p:nvSpPr>
        <p:spPr>
          <a:xfrm>
            <a:off x="813376" y="1660307"/>
            <a:ext cx="8330624" cy="3908762"/>
          </a:xfrm>
          <a:prstGeom prst="rect">
            <a:avLst/>
          </a:prstGeom>
        </p:spPr>
        <p:txBody>
          <a:bodyPr wrap="square">
            <a:spAutoFit/>
          </a:bodyPr>
          <a:lstStyle/>
          <a:p>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K&gt;0</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の場合</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K&lt;0</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の場合</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薄肉近似</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(KL</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を一定として、</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L</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0,K</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latin typeface="Arial" panose="020B0604020202020204" pitchFamily="34" charset="0"/>
                <a:ea typeface="Rounded Mgen+ 1c bold" panose="020B0702020203020207" pitchFamily="50" charset="-128"/>
                <a:cs typeface="Arial" panose="020B0604020202020204" pitchFamily="34" charset="0"/>
              </a:rPr>
              <a:t>∞</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の極限を取る）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8" name="図 7"/>
          <p:cNvPicPr>
            <a:picLocks noChangeAspect="1"/>
          </p:cNvPicPr>
          <p:nvPr/>
        </p:nvPicPr>
        <p:blipFill>
          <a:blip r:embed="rId4"/>
          <a:stretch>
            <a:fillRect/>
          </a:stretch>
        </p:blipFill>
        <p:spPr>
          <a:xfrm>
            <a:off x="7337973" y="1493236"/>
            <a:ext cx="1581172" cy="1248274"/>
          </a:xfrm>
          <a:prstGeom prst="rect">
            <a:avLst/>
          </a:prstGeom>
        </p:spPr>
      </p:pic>
      <p:pic>
        <p:nvPicPr>
          <p:cNvPr id="9" name="図 8"/>
          <p:cNvPicPr>
            <a:picLocks noChangeAspect="1"/>
          </p:cNvPicPr>
          <p:nvPr/>
        </p:nvPicPr>
        <p:blipFill>
          <a:blip r:embed="rId5"/>
          <a:stretch>
            <a:fillRect/>
          </a:stretch>
        </p:blipFill>
        <p:spPr>
          <a:xfrm>
            <a:off x="7449393" y="3438322"/>
            <a:ext cx="1175743" cy="1116343"/>
          </a:xfrm>
          <a:prstGeom prst="rect">
            <a:avLst/>
          </a:prstGeom>
        </p:spPr>
      </p:pic>
      <p:sp>
        <p:nvSpPr>
          <p:cNvPr id="10" name="正方形/長方形 9"/>
          <p:cNvSpPr/>
          <p:nvPr/>
        </p:nvSpPr>
        <p:spPr>
          <a:xfrm>
            <a:off x="7312426" y="1005744"/>
            <a:ext cx="1415772" cy="461665"/>
          </a:xfrm>
          <a:prstGeom prst="rect">
            <a:avLst/>
          </a:prstGeom>
        </p:spPr>
        <p:txBody>
          <a:bodyPr wrap="none">
            <a:sp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薄肉近似</a:t>
            </a:r>
            <a:endParaRPr lang="ja-JP" altLang="en-US" sz="2400"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1241880" y="5761967"/>
                <a:ext cx="3714991" cy="758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rad>
                        <m:radPr>
                          <m:degHide m:val="on"/>
                          <m:ctrlPr>
                            <a:rPr kumimoji="1" lang="en-US" altLang="ja-JP" sz="2400" i="1" smtClean="0">
                              <a:latin typeface="Cambria Math" panose="02040503050406030204" pitchFamily="18" charset="0"/>
                            </a:rPr>
                          </m:ctrlPr>
                        </m:radPr>
                        <m:deg/>
                        <m:e>
                          <m:r>
                            <a:rPr kumimoji="1" lang="en-US" altLang="ja-JP" sz="2400" b="0" i="1" smtClean="0">
                              <a:latin typeface="Cambria Math" panose="02040503050406030204" pitchFamily="18" charset="0"/>
                            </a:rPr>
                            <m:t>𝐾</m:t>
                          </m:r>
                        </m:e>
                      </m:rad>
                      <m:func>
                        <m:funcPr>
                          <m:ctrlPr>
                            <a:rPr kumimoji="1" lang="en-US" altLang="ja-JP" sz="2400" i="1" smtClean="0">
                              <a:latin typeface="Cambria Math" panose="02040503050406030204" pitchFamily="18" charset="0"/>
                            </a:rPr>
                          </m:ctrlPr>
                        </m:funcPr>
                        <m:fName>
                          <m:r>
                            <m:rPr>
                              <m:sty m:val="p"/>
                            </m:rPr>
                            <a:rPr kumimoji="1" lang="en-US" altLang="ja-JP" sz="2400" i="0" smtClean="0">
                              <a:latin typeface="Cambria Math" panose="02040503050406030204" pitchFamily="18" charset="0"/>
                            </a:rPr>
                            <m:t>sin</m:t>
                          </m:r>
                        </m:fName>
                        <m:e>
                          <m:rad>
                            <m:radPr>
                              <m:degHide m:val="on"/>
                              <m:ctrlPr>
                                <a:rPr kumimoji="1" lang="en-US" altLang="ja-JP" sz="2400" i="1" smtClean="0">
                                  <a:latin typeface="Cambria Math" panose="02040503050406030204" pitchFamily="18" charset="0"/>
                                </a:rPr>
                              </m:ctrlPr>
                            </m:radPr>
                            <m:deg/>
                            <m:e>
                              <m:r>
                                <a:rPr kumimoji="1" lang="en-US" altLang="ja-JP" sz="2400" b="0" i="1" smtClean="0">
                                  <a:latin typeface="Cambria Math" panose="02040503050406030204" pitchFamily="18" charset="0"/>
                                </a:rPr>
                                <m:t>𝐾</m:t>
                              </m:r>
                            </m:e>
                          </m:rad>
                          <m:r>
                            <a:rPr kumimoji="1" lang="en-US" altLang="ja-JP" sz="2400" b="0" i="1" smtClean="0">
                              <a:latin typeface="Cambria Math" panose="02040503050406030204" pitchFamily="18" charset="0"/>
                            </a:rPr>
                            <m:t>𝐿</m:t>
                          </m:r>
                        </m:e>
                      </m:func>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𝐾𝐿</m:t>
                      </m:r>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1</m:t>
                          </m:r>
                        </m:num>
                        <m:den>
                          <m:r>
                            <a:rPr kumimoji="1" lang="en-US" altLang="ja-JP" sz="2400" b="0" i="1" smtClean="0">
                              <a:latin typeface="Cambria Math" panose="02040503050406030204" pitchFamily="18" charset="0"/>
                              <a:ea typeface="Cambria Math" panose="02040503050406030204" pitchFamily="18" charset="0"/>
                            </a:rPr>
                            <m:t>𝑓</m:t>
                          </m:r>
                        </m:den>
                      </m:f>
                    </m:oMath>
                  </m:oMathPara>
                </a14:m>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241880" y="5761967"/>
                <a:ext cx="3714991" cy="75860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5371959" y="5936053"/>
                <a:ext cx="1747979" cy="410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400" i="1" smtClean="0">
                              <a:latin typeface="Cambria Math" panose="02040503050406030204" pitchFamily="18" charset="0"/>
                              <a:ea typeface="Cambria Math" panose="02040503050406030204" pitchFamily="18" charset="0"/>
                            </a:rPr>
                          </m:ctrlPr>
                        </m:funcPr>
                        <m:fName>
                          <m:r>
                            <m:rPr>
                              <m:sty m:val="p"/>
                            </m:rPr>
                            <a:rPr kumimoji="1" lang="en-US" altLang="ja-JP" sz="2400" i="0" smtClean="0">
                              <a:latin typeface="Cambria Math" panose="02040503050406030204" pitchFamily="18" charset="0"/>
                              <a:ea typeface="Cambria Math" panose="02040503050406030204" pitchFamily="18" charset="0"/>
                            </a:rPr>
                            <m:t>cos</m:t>
                          </m:r>
                        </m:fName>
                        <m:e>
                          <m:rad>
                            <m:radPr>
                              <m:degHide m:val="on"/>
                              <m:ctrlPr>
                                <a:rPr kumimoji="1" lang="en-US" altLang="ja-JP" sz="2400" i="1" smtClean="0">
                                  <a:latin typeface="Cambria Math" panose="02040503050406030204" pitchFamily="18" charset="0"/>
                                  <a:ea typeface="Cambria Math" panose="02040503050406030204" pitchFamily="18" charset="0"/>
                                </a:rPr>
                              </m:ctrlPr>
                            </m:radPr>
                            <m:deg/>
                            <m:e>
                              <m:r>
                                <a:rPr kumimoji="1" lang="en-US" altLang="ja-JP" sz="2400" b="0" i="1" smtClean="0">
                                  <a:latin typeface="Cambria Math" panose="02040503050406030204" pitchFamily="18" charset="0"/>
                                  <a:ea typeface="Cambria Math" panose="02040503050406030204" pitchFamily="18" charset="0"/>
                                </a:rPr>
                                <m:t>𝐾</m:t>
                              </m:r>
                            </m:e>
                          </m:rad>
                          <m:r>
                            <a:rPr kumimoji="1" lang="en-US" altLang="ja-JP" sz="2400" b="0" i="1" smtClean="0">
                              <a:latin typeface="Cambria Math" panose="02040503050406030204" pitchFamily="18" charset="0"/>
                              <a:ea typeface="Cambria Math" panose="02040503050406030204" pitchFamily="18" charset="0"/>
                            </a:rPr>
                            <m:t>𝐿</m:t>
                          </m:r>
                        </m:e>
                      </m:func>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1</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371959" y="5936053"/>
                <a:ext cx="1747979" cy="410433"/>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41607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8198" y="1062380"/>
            <a:ext cx="9192198" cy="3456384"/>
          </a:xfrm>
          <a:prstGeom prst="rect">
            <a:avLst/>
          </a:prstGeom>
        </p:spPr>
      </p:pic>
      <p:sp>
        <p:nvSpPr>
          <p:cNvPr id="9" name="スライド番号プレースホルダー 5"/>
          <p:cNvSpPr>
            <a:spLocks noGrp="1"/>
          </p:cNvSpPr>
          <p:nvPr>
            <p:ph type="sldNum" idx="12"/>
          </p:nvPr>
        </p:nvSpPr>
        <p:spPr/>
        <p:txBody>
          <a:bodyPr/>
          <a:lstStyle/>
          <a:p>
            <a:fld id="{13A41EB1-0AD4-4BB0-9F2C-F73EF32E2FC8}" type="slidenum">
              <a:rPr lang="en-US" altLang="ja-JP"/>
              <a:pPr/>
              <a:t>49</a:t>
            </a:fld>
            <a:endParaRPr lang="en-US" altLang="ja-JP"/>
          </a:p>
        </p:txBody>
      </p:sp>
      <p:sp>
        <p:nvSpPr>
          <p:cNvPr id="18433" name="Rectangle 1"/>
          <p:cNvSpPr>
            <a:spLocks noGrp="1" noChangeArrowheads="1"/>
          </p:cNvSpPr>
          <p:nvPr>
            <p:ph type="title"/>
          </p:nvPr>
        </p:nvSpPr>
        <p:spPr>
          <a:xfrm>
            <a:off x="735120" y="30995"/>
            <a:ext cx="7673760" cy="1021741"/>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薄肉近似による表現</a:t>
            </a:r>
            <a:endPar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AlternateContent xmlns:mc="http://schemas.openxmlformats.org/markup-compatibility/2006" xmlns:a14="http://schemas.microsoft.com/office/drawing/2010/main">
        <mc:Choice Requires="a14">
          <p:sp>
            <p:nvSpPr>
              <p:cNvPr id="18434" name="Rectangle 2"/>
              <p:cNvSpPr>
                <a:spLocks noGrp="1" noChangeArrowheads="1"/>
              </p:cNvSpPr>
              <p:nvPr>
                <p:ph type="body" idx="1"/>
              </p:nvPr>
            </p:nvSpPr>
            <p:spPr>
              <a:xfrm>
                <a:off x="767129" y="908720"/>
                <a:ext cx="7673760" cy="3199680"/>
              </a:xfrm>
              <a:ln/>
            </p:spPr>
            <p:txBody>
              <a:bodyPr vert="horz" lIns="91440" tIns="54403" rIns="91440" bIns="45720" rtlCol="0">
                <a:normAutofit/>
              </a:bodyPr>
              <a:lstStyle/>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𝑀</m:t>
                          </m:r>
                        </m:e>
                        <m:sub>
                          <m:r>
                            <a:rPr lang="en-US" altLang="ja-JP" b="0" i="1" smtClean="0">
                              <a:latin typeface="Cambria Math" panose="02040503050406030204" pitchFamily="18" charset="0"/>
                            </a:rPr>
                            <m:t>𝑄</m:t>
                          </m:r>
                        </m:sub>
                      </m:sSub>
                      <m:r>
                        <a:rPr lang="en-US" altLang="ja-JP" i="1" smtClean="0">
                          <a:latin typeface="Cambria Math" panose="02040503050406030204" pitchFamily="18" charset="0"/>
                        </a:rPr>
                        <m:t>=</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𝑀</m:t>
                          </m:r>
                        </m:e>
                        <m:sub>
                          <m:r>
                            <a:rPr lang="en-US" altLang="ja-JP" b="0" i="1" smtClean="0">
                              <a:latin typeface="Cambria Math" panose="02040503050406030204" pitchFamily="18" charset="0"/>
                            </a:rPr>
                            <m:t>𝐿</m:t>
                          </m:r>
                          <m:r>
                            <a:rPr lang="en-US" altLang="ja-JP" b="0" i="1" smtClean="0">
                              <a:latin typeface="Cambria Math" panose="02040503050406030204" pitchFamily="18" charset="0"/>
                            </a:rPr>
                            <m:t>/2</m:t>
                          </m:r>
                        </m:sub>
                      </m:s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𝑀</m:t>
                          </m:r>
                        </m:e>
                        <m:sub>
                          <m:r>
                            <a:rPr lang="en-US" altLang="ja-JP" b="0" i="1" smtClean="0">
                              <a:latin typeface="Cambria Math" panose="02040503050406030204" pitchFamily="18" charset="0"/>
                            </a:rPr>
                            <m:t>𝑡h𝑖𝑛𝑄</m:t>
                          </m:r>
                        </m:sub>
                      </m:s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𝑀</m:t>
                          </m:r>
                        </m:e>
                        <m:sub>
                          <m:r>
                            <a:rPr lang="en-US" altLang="ja-JP" b="0" i="1" smtClean="0">
                              <a:latin typeface="Cambria Math" panose="02040503050406030204" pitchFamily="18" charset="0"/>
                            </a:rPr>
                            <m:t>𝐿</m:t>
                          </m:r>
                          <m:r>
                            <a:rPr lang="en-US" altLang="ja-JP" b="0" i="1" smtClean="0">
                              <a:latin typeface="Cambria Math" panose="02040503050406030204" pitchFamily="18" charset="0"/>
                            </a:rPr>
                            <m:t>/2</m:t>
                          </m:r>
                        </m:sub>
                      </m:sSub>
                    </m:oMath>
                  </m:oMathPara>
                </a14:m>
                <a:endParaRPr lang="en-US" altLang="ja-JP" dirty="0">
                  <a:latin typeface="HG明朝E" panose="02020909000000000000" pitchFamily="17" charset="-128"/>
                </a:endParaRPr>
              </a:p>
              <a:p>
                <a:pPr marL="0" indent="97921">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HG明朝E" panose="02020909000000000000" pitchFamily="17" charset="-128"/>
                </a:endParaRPr>
              </a:p>
              <a:p>
                <a:pPr marL="0" indent="97921">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HG明朝E" panose="02020909000000000000" pitchFamily="17" charset="-128"/>
                </a:endParaRPr>
              </a:p>
            </p:txBody>
          </p:sp>
        </mc:Choice>
        <mc:Fallback xmlns="">
          <p:sp>
            <p:nvSpPr>
              <p:cNvPr id="18434" name="Rectangle 2"/>
              <p:cNvSpPr>
                <a:spLocks noGrp="1" noRot="1" noChangeAspect="1" noMove="1" noResize="1" noEditPoints="1" noAdjustHandles="1" noChangeArrowheads="1" noChangeShapeType="1" noTextEdit="1"/>
              </p:cNvSpPr>
              <p:nvPr>
                <p:ph type="body" idx="1"/>
              </p:nvPr>
            </p:nvSpPr>
            <p:spPr>
              <a:xfrm>
                <a:off x="767129" y="908720"/>
                <a:ext cx="7673760" cy="3199680"/>
              </a:xfrm>
              <a:blipFill>
                <a:blip r:embed="rId4"/>
                <a:stretch>
                  <a:fillRect/>
                </a:stretch>
              </a:blipFill>
              <a:ln/>
            </p:spPr>
            <p:txBody>
              <a:bodyPr/>
              <a:lstStyle/>
              <a:p>
                <a:r>
                  <a:rPr lang="ja-JP" altLang="en-US">
                    <a:noFill/>
                  </a:rPr>
                  <a:t> </a:t>
                </a:r>
              </a:p>
            </p:txBody>
          </p:sp>
        </mc:Fallback>
      </mc:AlternateContent>
      <p:pic>
        <p:nvPicPr>
          <p:cNvPr id="3" name="図 2"/>
          <p:cNvPicPr>
            <a:picLocks noChangeAspect="1"/>
          </p:cNvPicPr>
          <p:nvPr/>
        </p:nvPicPr>
        <p:blipFill>
          <a:blip r:embed="rId5"/>
          <a:stretch>
            <a:fillRect/>
          </a:stretch>
        </p:blipFill>
        <p:spPr>
          <a:xfrm>
            <a:off x="467544" y="5204985"/>
            <a:ext cx="7622058" cy="1106194"/>
          </a:xfrm>
          <a:prstGeom prst="rect">
            <a:avLst/>
          </a:prstGeom>
        </p:spPr>
      </p:pic>
      <p:sp>
        <p:nvSpPr>
          <p:cNvPr id="11" name="コンテンツ プレースホルダー 2"/>
          <p:cNvSpPr txBox="1">
            <a:spLocks/>
          </p:cNvSpPr>
          <p:nvPr/>
        </p:nvSpPr>
        <p:spPr>
          <a:xfrm>
            <a:off x="271901" y="4672424"/>
            <a:ext cx="8013344" cy="78830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フォーカスとデフォーカスが距離</a:t>
            </a: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D</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を隔てているとき</a:t>
            </a:r>
          </a:p>
        </p:txBody>
      </p:sp>
      <p:sp>
        <p:nvSpPr>
          <p:cNvPr id="12" name="コンテンツ プレースホルダー 2"/>
          <p:cNvSpPr txBox="1">
            <a:spLocks/>
          </p:cNvSpPr>
          <p:nvPr/>
        </p:nvSpPr>
        <p:spPr>
          <a:xfrm>
            <a:off x="467544" y="6346706"/>
            <a:ext cx="8013344" cy="7883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全体としては常に収束（強収束の原理）</a:t>
            </a:r>
          </a:p>
        </p:txBody>
      </p:sp>
    </p:spTree>
    <p:extLst>
      <p:ext uri="{BB962C8B-B14F-4D97-AF65-F5344CB8AC3E}">
        <p14:creationId xmlns:p14="http://schemas.microsoft.com/office/powerpoint/2010/main" val="2102877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相対論的運動学</a:t>
            </a:r>
          </a:p>
        </p:txBody>
      </p:sp>
      <p:pic>
        <p:nvPicPr>
          <p:cNvPr id="4" name="図 3"/>
          <p:cNvPicPr>
            <a:picLocks noChangeAspect="1"/>
          </p:cNvPicPr>
          <p:nvPr/>
        </p:nvPicPr>
        <p:blipFill>
          <a:blip r:embed="rId2"/>
          <a:stretch>
            <a:fillRect/>
          </a:stretch>
        </p:blipFill>
        <p:spPr>
          <a:xfrm>
            <a:off x="3934272" y="1400172"/>
            <a:ext cx="3324515" cy="1857189"/>
          </a:xfrm>
          <a:prstGeom prst="rect">
            <a:avLst/>
          </a:prstGeom>
        </p:spPr>
      </p:pic>
      <p:sp>
        <p:nvSpPr>
          <p:cNvPr id="5" name="テキスト ボックス 4"/>
          <p:cNvSpPr txBox="1"/>
          <p:nvPr/>
        </p:nvSpPr>
        <p:spPr>
          <a:xfrm>
            <a:off x="683568" y="1375911"/>
            <a:ext cx="3538736" cy="830997"/>
          </a:xfrm>
          <a:prstGeom prst="rect">
            <a:avLst/>
          </a:prstGeom>
          <a:noFill/>
        </p:spPr>
        <p:txBody>
          <a:bodyPr wrap="square" rtlCol="0">
            <a:spAutoFit/>
          </a:bodyPr>
          <a:lstStyle/>
          <a:p>
            <a:r>
              <a:rPr kumimoji="1" lang="ja-JP" altLang="en-US" sz="2400">
                <a:latin typeface="Rounded Mgen+ 1c bold" panose="020B0702020203020207" pitchFamily="50" charset="-128"/>
                <a:ea typeface="Rounded Mgen+ 1c bold" panose="020B0702020203020207" pitchFamily="50" charset="-128"/>
                <a:cs typeface="Rounded Mgen+ 1c bold" panose="020B0702020203020207" pitchFamily="50" charset="-128"/>
              </a:rPr>
              <a:t>ローレンツ変換</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6" name="図 5"/>
          <p:cNvPicPr>
            <a:picLocks noChangeAspect="1"/>
          </p:cNvPicPr>
          <p:nvPr/>
        </p:nvPicPr>
        <p:blipFill>
          <a:blip r:embed="rId3"/>
          <a:stretch>
            <a:fillRect/>
          </a:stretch>
        </p:blipFill>
        <p:spPr>
          <a:xfrm>
            <a:off x="4040770" y="3521572"/>
            <a:ext cx="2513657" cy="933669"/>
          </a:xfrm>
          <a:prstGeom prst="rect">
            <a:avLst/>
          </a:prstGeom>
        </p:spPr>
      </p:pic>
      <p:sp>
        <p:nvSpPr>
          <p:cNvPr id="7" name="テキスト ボックス 6"/>
          <p:cNvSpPr txBox="1"/>
          <p:nvPr/>
        </p:nvSpPr>
        <p:spPr>
          <a:xfrm>
            <a:off x="683568" y="3679605"/>
            <a:ext cx="3538736" cy="461665"/>
          </a:xfrm>
          <a:prstGeom prst="rect">
            <a:avLst/>
          </a:prstGeom>
          <a:noFill/>
        </p:spPr>
        <p:txBody>
          <a:bodyPr wrap="square" rtlCol="0">
            <a:sp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ローレンツ </a:t>
            </a:r>
            <a:r>
              <a:rPr kumimoji="1" lang="en-US" altLang="ja-JP" sz="2400" b="1" dirty="0">
                <a:latin typeface="Symbol" panose="05050102010706020507" pitchFamily="18" charset="2"/>
                <a:ea typeface="Rounded Mgen+ 1c bold" panose="020B0702020203020207" pitchFamily="50" charset="-128"/>
                <a:cs typeface="Rounded Mgen+ 1c bold" panose="020B0702020203020207" pitchFamily="50" charset="-128"/>
              </a:rPr>
              <a:t>g</a:t>
            </a:r>
            <a:endParaRPr kumimoji="1" lang="ja-JP" altLang="en-US" sz="2400" b="1" dirty="0">
              <a:latin typeface="Symbol" panose="05050102010706020507" pitchFamily="18" charset="2"/>
              <a:ea typeface="Rounded Mgen+ 1c bold" panose="020B0702020203020207" pitchFamily="50" charset="-128"/>
              <a:cs typeface="Rounded Mgen+ 1c bold" panose="020B0702020203020207" pitchFamily="50" charset="-128"/>
            </a:endParaRPr>
          </a:p>
        </p:txBody>
      </p:sp>
      <p:sp>
        <p:nvSpPr>
          <p:cNvPr id="8" name="テキスト ボックス 7"/>
          <p:cNvSpPr txBox="1"/>
          <p:nvPr/>
        </p:nvSpPr>
        <p:spPr>
          <a:xfrm>
            <a:off x="683568" y="4677435"/>
            <a:ext cx="3538736" cy="461665"/>
          </a:xfrm>
          <a:prstGeom prst="rect">
            <a:avLst/>
          </a:prstGeom>
          <a:noFill/>
        </p:spPr>
        <p:txBody>
          <a:bodyPr wrap="square" rtlCol="0">
            <a:sp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ローレンツ</a:t>
            </a:r>
            <a:r>
              <a:rPr kumimoji="1" lang="en-US" altLang="ja-JP" sz="2400" b="1" dirty="0">
                <a:latin typeface="Symbol" panose="05050102010706020507" pitchFamily="18" charset="2"/>
                <a:ea typeface="Rounded Mgen+ 1c bold" panose="020B0702020203020207" pitchFamily="50" charset="-128"/>
                <a:cs typeface="Rounded Mgen+ 1c bold" panose="020B0702020203020207" pitchFamily="50" charset="-128"/>
              </a:rPr>
              <a:t> b</a:t>
            </a:r>
            <a:endParaRPr kumimoji="1" lang="ja-JP" altLang="en-US" sz="2400" b="1" dirty="0">
              <a:latin typeface="Symbol" panose="05050102010706020507" pitchFamily="18" charset="2"/>
              <a:ea typeface="Rounded Mgen+ 1c bold" panose="020B0702020203020207" pitchFamily="50" charset="-128"/>
              <a:cs typeface="Rounded Mgen+ 1c bold" panose="020B0702020203020207" pitchFamily="50" charset="-128"/>
            </a:endParaRPr>
          </a:p>
        </p:txBody>
      </p:sp>
      <mc:AlternateContent xmlns:mc="http://schemas.openxmlformats.org/markup-compatibility/2006" xmlns:a14="http://schemas.microsoft.com/office/drawing/2010/main">
        <mc:Choice Requires="a14">
          <p:sp>
            <p:nvSpPr>
              <p:cNvPr id="10" name="テキスト ボックス 9"/>
              <p:cNvSpPr txBox="1"/>
              <p:nvPr/>
            </p:nvSpPr>
            <p:spPr>
              <a:xfrm>
                <a:off x="4427984" y="4735577"/>
                <a:ext cx="630557"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𝛽</m:t>
                      </m:r>
                      <m:r>
                        <a:rPr kumimoji="1" lang="en-US" altLang="ja-JP" i="1" smtClean="0">
                          <a:latin typeface="Cambria Math" panose="02040503050406030204" pitchFamily="18" charset="0"/>
                        </a:rPr>
                        <m:t>=</m:t>
                      </m:r>
                      <m:f>
                        <m:fPr>
                          <m:ctrlPr>
                            <a:rPr kumimoji="1" lang="en-US" altLang="ja-JP" i="1" smtClean="0">
                              <a:latin typeface="Cambria Math" panose="02040503050406030204" pitchFamily="18" charset="0"/>
                            </a:rPr>
                          </m:ctrlPr>
                        </m:fPr>
                        <m:num>
                          <m:r>
                            <a:rPr kumimoji="1" lang="en-US" altLang="ja-JP" i="1">
                              <a:latin typeface="Cambria Math" panose="02040503050406030204" pitchFamily="18" charset="0"/>
                            </a:rPr>
                            <m:t>𝑣</m:t>
                          </m:r>
                        </m:num>
                        <m:den>
                          <m:r>
                            <a:rPr kumimoji="1" lang="ja-JP" altLang="en-US" i="1">
                              <a:latin typeface="Cambria Math" panose="02040503050406030204" pitchFamily="18" charset="0"/>
                            </a:rPr>
                            <m:t>𝑐</m:t>
                          </m:r>
                        </m:den>
                      </m:f>
                    </m:oMath>
                  </m:oMathPara>
                </a14:m>
                <a:endParaRPr kumimoji="1" lang="ja-JP" altLang="en-US" i="1"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427984" y="4735577"/>
                <a:ext cx="630557" cy="470642"/>
              </a:xfrm>
              <a:prstGeom prst="rect">
                <a:avLst/>
              </a:prstGeom>
              <a:blipFill>
                <a:blip r:embed="rId4"/>
                <a:stretch>
                  <a:fillRect b="-129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25972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5"/>
          <p:cNvSpPr>
            <a:spLocks noGrp="1"/>
          </p:cNvSpPr>
          <p:nvPr>
            <p:ph type="sldNum" idx="12"/>
          </p:nvPr>
        </p:nvSpPr>
        <p:spPr/>
        <p:txBody>
          <a:bodyPr/>
          <a:lstStyle/>
          <a:p>
            <a:fld id="{5E10FA03-5A64-4738-9685-5DC941AE1553}" type="slidenum">
              <a:rPr lang="en-US" altLang="ja-JP"/>
              <a:pPr/>
              <a:t>50</a:t>
            </a:fld>
            <a:endParaRPr lang="en-US" altLang="ja-JP"/>
          </a:p>
        </p:txBody>
      </p:sp>
      <p:sp>
        <p:nvSpPr>
          <p:cNvPr id="19457" name="Rectangle 1"/>
          <p:cNvSpPr>
            <a:spLocks noGrp="1" noChangeArrowheads="1"/>
          </p:cNvSpPr>
          <p:nvPr>
            <p:ph type="title"/>
          </p:nvPr>
        </p:nvSpPr>
        <p:spPr>
          <a:xfrm>
            <a:off x="787433" y="105698"/>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六重極磁場</a:t>
            </a:r>
          </a:p>
        </p:txBody>
      </p:sp>
      <p:sp>
        <p:nvSpPr>
          <p:cNvPr id="19458" name="Rectangle 2"/>
          <p:cNvSpPr>
            <a:spLocks noGrp="1" noChangeArrowheads="1"/>
          </p:cNvSpPr>
          <p:nvPr>
            <p:ph type="body" idx="1"/>
          </p:nvPr>
        </p:nvSpPr>
        <p:spPr>
          <a:xfrm>
            <a:off x="692641" y="1689481"/>
            <a:ext cx="7673760" cy="3199680"/>
          </a:xfrm>
          <a:ln/>
        </p:spPr>
        <p:txBody>
          <a:bodyPr vert="horz" lIns="91440" tIns="46632" rIns="91440" bIns="45720" rtlCol="0">
            <a:normAutofit/>
          </a:bodyPr>
          <a:lstStyle/>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運動は非線形、行列表示ができない。</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実はあまり使いたくない。</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しかし、</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色収差補正では重要</a:t>
            </a:r>
            <a:r>
              <a:rPr lang="ja-JP" altLang="ja-JP" sz="2177" dirty="0">
                <a:latin typeface="HG明朝E" panose="02020909000000000000" pitchFamily="17" charset="-128"/>
              </a:rPr>
              <a:t>。</a:t>
            </a:r>
          </a:p>
        </p:txBody>
      </p:sp>
      <p:sp>
        <p:nvSpPr>
          <p:cNvPr id="19459" name="AutoShape 3"/>
          <p:cNvSpPr>
            <a:spLocks noChangeArrowheads="1"/>
          </p:cNvSpPr>
          <p:nvPr/>
        </p:nvSpPr>
        <p:spPr bwMode="auto">
          <a:xfrm>
            <a:off x="5764321" y="2705024"/>
            <a:ext cx="1337760" cy="696960"/>
          </a:xfrm>
          <a:prstGeom prst="roundRect">
            <a:avLst>
              <a:gd name="adj" fmla="val 204"/>
            </a:avLst>
          </a:prstGeom>
          <a:solidFill>
            <a:srgbClr val="0000F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N</a:t>
            </a:r>
          </a:p>
        </p:txBody>
      </p:sp>
      <p:sp>
        <p:nvSpPr>
          <p:cNvPr id="19460" name="AutoShape 4"/>
          <p:cNvSpPr>
            <a:spLocks noChangeArrowheads="1"/>
          </p:cNvSpPr>
          <p:nvPr/>
        </p:nvSpPr>
        <p:spPr bwMode="auto">
          <a:xfrm rot="18000000">
            <a:off x="4340881" y="3543824"/>
            <a:ext cx="1337760" cy="696960"/>
          </a:xfrm>
          <a:prstGeom prst="roundRect">
            <a:avLst>
              <a:gd name="adj" fmla="val 204"/>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S</a:t>
            </a:r>
          </a:p>
        </p:txBody>
      </p:sp>
      <p:sp>
        <p:nvSpPr>
          <p:cNvPr id="19461" name="AutoShape 5"/>
          <p:cNvSpPr>
            <a:spLocks noChangeArrowheads="1"/>
          </p:cNvSpPr>
          <p:nvPr/>
        </p:nvSpPr>
        <p:spPr bwMode="auto">
          <a:xfrm rot="14400000">
            <a:off x="4371120" y="5103344"/>
            <a:ext cx="1337760" cy="696960"/>
          </a:xfrm>
          <a:prstGeom prst="roundRect">
            <a:avLst>
              <a:gd name="adj" fmla="val 204"/>
            </a:avLst>
          </a:prstGeom>
          <a:solidFill>
            <a:srgbClr val="0000F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N</a:t>
            </a:r>
          </a:p>
        </p:txBody>
      </p:sp>
      <p:sp>
        <p:nvSpPr>
          <p:cNvPr id="19462" name="AutoShape 6"/>
          <p:cNvSpPr>
            <a:spLocks noChangeArrowheads="1"/>
          </p:cNvSpPr>
          <p:nvPr/>
        </p:nvSpPr>
        <p:spPr bwMode="auto">
          <a:xfrm rot="3600000">
            <a:off x="7156080" y="3483344"/>
            <a:ext cx="1337760" cy="696960"/>
          </a:xfrm>
          <a:prstGeom prst="roundRect">
            <a:avLst>
              <a:gd name="adj" fmla="val 204"/>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S</a:t>
            </a:r>
          </a:p>
        </p:txBody>
      </p:sp>
      <p:sp>
        <p:nvSpPr>
          <p:cNvPr id="19463" name="AutoShape 7"/>
          <p:cNvSpPr>
            <a:spLocks noChangeArrowheads="1"/>
          </p:cNvSpPr>
          <p:nvPr/>
        </p:nvSpPr>
        <p:spPr bwMode="auto">
          <a:xfrm rot="7200000">
            <a:off x="7158960" y="5027024"/>
            <a:ext cx="1337760" cy="696960"/>
          </a:xfrm>
          <a:prstGeom prst="roundRect">
            <a:avLst>
              <a:gd name="adj" fmla="val 204"/>
            </a:avLst>
          </a:prstGeom>
          <a:solidFill>
            <a:srgbClr val="0000FF"/>
          </a:solidFill>
          <a:ln w="9525" cap="flat">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N</a:t>
            </a:r>
          </a:p>
        </p:txBody>
      </p:sp>
      <p:sp>
        <p:nvSpPr>
          <p:cNvPr id="19464" name="AutoShape 8"/>
          <p:cNvSpPr>
            <a:spLocks noChangeArrowheads="1"/>
          </p:cNvSpPr>
          <p:nvPr/>
        </p:nvSpPr>
        <p:spPr bwMode="auto">
          <a:xfrm rot="10800000">
            <a:off x="5772961" y="5828383"/>
            <a:ext cx="1337760" cy="696960"/>
          </a:xfrm>
          <a:prstGeom prst="roundRect">
            <a:avLst>
              <a:gd name="adj" fmla="val 204"/>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002"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540">
                <a:solidFill>
                  <a:srgbClr val="FFFFFF"/>
                </a:solidFill>
              </a:rPr>
              <a:t>S</a:t>
            </a:r>
          </a:p>
        </p:txBody>
      </p:sp>
      <p:sp>
        <p:nvSpPr>
          <p:cNvPr id="19465" name="Freeform 9"/>
          <p:cNvSpPr>
            <a:spLocks/>
          </p:cNvSpPr>
          <p:nvPr/>
        </p:nvSpPr>
        <p:spPr bwMode="auto">
          <a:xfrm>
            <a:off x="5261761" y="4264544"/>
            <a:ext cx="538560" cy="845280"/>
          </a:xfrm>
          <a:custGeom>
            <a:avLst/>
            <a:gdLst>
              <a:gd name="T0" fmla="*/ 0 w 1651"/>
              <a:gd name="T1" fmla="*/ 2588 h 2589"/>
              <a:gd name="T2" fmla="*/ 142 w 1651"/>
              <a:gd name="T3" fmla="*/ 0 h 2589"/>
            </a:gdLst>
            <a:ahLst/>
            <a:cxnLst>
              <a:cxn ang="0">
                <a:pos x="T0" y="T1"/>
              </a:cxn>
              <a:cxn ang="0">
                <a:pos x="T2" y="T3"/>
              </a:cxn>
            </a:cxnLst>
            <a:rect l="0" t="0" r="r" b="b"/>
            <a:pathLst>
              <a:path w="1651" h="2589">
                <a:moveTo>
                  <a:pt x="0" y="2588"/>
                </a:moveTo>
                <a:cubicBezTo>
                  <a:pt x="1650" y="1394"/>
                  <a:pt x="142" y="0"/>
                  <a:pt x="142" y="0"/>
                </a:cubicBezTo>
              </a:path>
            </a:pathLst>
          </a:custGeom>
          <a:noFill/>
          <a:ln w="76320" cap="flat">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9466" name="Freeform 10"/>
          <p:cNvSpPr>
            <a:spLocks/>
          </p:cNvSpPr>
          <p:nvPr/>
        </p:nvSpPr>
        <p:spPr bwMode="auto">
          <a:xfrm>
            <a:off x="5470561" y="5151584"/>
            <a:ext cx="756000" cy="653760"/>
          </a:xfrm>
          <a:custGeom>
            <a:avLst/>
            <a:gdLst>
              <a:gd name="T0" fmla="*/ 0 w 2313"/>
              <a:gd name="T1" fmla="*/ 832 h 2004"/>
              <a:gd name="T2" fmla="*/ 2312 w 2313"/>
              <a:gd name="T3" fmla="*/ 2003 h 2004"/>
            </a:gdLst>
            <a:ahLst/>
            <a:cxnLst>
              <a:cxn ang="0">
                <a:pos x="T0" y="T1"/>
              </a:cxn>
              <a:cxn ang="0">
                <a:pos x="T2" y="T3"/>
              </a:cxn>
            </a:cxnLst>
            <a:rect l="0" t="0" r="r" b="b"/>
            <a:pathLst>
              <a:path w="2313" h="2004">
                <a:moveTo>
                  <a:pt x="0" y="832"/>
                </a:moveTo>
                <a:cubicBezTo>
                  <a:pt x="1859" y="0"/>
                  <a:pt x="2312" y="2003"/>
                  <a:pt x="2312" y="2003"/>
                </a:cubicBezTo>
              </a:path>
            </a:pathLst>
          </a:custGeom>
          <a:noFill/>
          <a:ln w="76320" cap="flat">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9467" name="Freeform 11"/>
          <p:cNvSpPr>
            <a:spLocks/>
          </p:cNvSpPr>
          <p:nvPr/>
        </p:nvSpPr>
        <p:spPr bwMode="auto">
          <a:xfrm>
            <a:off x="7050241" y="4165184"/>
            <a:ext cx="538560" cy="845280"/>
          </a:xfrm>
          <a:custGeom>
            <a:avLst/>
            <a:gdLst>
              <a:gd name="T0" fmla="*/ 1650 w 1651"/>
              <a:gd name="T1" fmla="*/ 2588 h 2589"/>
              <a:gd name="T2" fmla="*/ 1508 w 1651"/>
              <a:gd name="T3" fmla="*/ 0 h 2589"/>
            </a:gdLst>
            <a:ahLst/>
            <a:cxnLst>
              <a:cxn ang="0">
                <a:pos x="T0" y="T1"/>
              </a:cxn>
              <a:cxn ang="0">
                <a:pos x="T2" y="T3"/>
              </a:cxn>
            </a:cxnLst>
            <a:rect l="0" t="0" r="r" b="b"/>
            <a:pathLst>
              <a:path w="1651" h="2589">
                <a:moveTo>
                  <a:pt x="1650" y="2588"/>
                </a:moveTo>
                <a:cubicBezTo>
                  <a:pt x="0" y="1394"/>
                  <a:pt x="1508" y="0"/>
                  <a:pt x="1508" y="0"/>
                </a:cubicBezTo>
              </a:path>
            </a:pathLst>
          </a:custGeom>
          <a:noFill/>
          <a:ln w="76320" cap="flat">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9468" name="Freeform 12"/>
          <p:cNvSpPr>
            <a:spLocks/>
          </p:cNvSpPr>
          <p:nvPr/>
        </p:nvSpPr>
        <p:spPr bwMode="auto">
          <a:xfrm>
            <a:off x="6567841" y="3485504"/>
            <a:ext cx="756000" cy="653760"/>
          </a:xfrm>
          <a:custGeom>
            <a:avLst/>
            <a:gdLst>
              <a:gd name="T0" fmla="*/ 2312 w 2313"/>
              <a:gd name="T1" fmla="*/ 1171 h 2004"/>
              <a:gd name="T2" fmla="*/ 0 w 2313"/>
              <a:gd name="T3" fmla="*/ 0 h 2004"/>
            </a:gdLst>
            <a:ahLst/>
            <a:cxnLst>
              <a:cxn ang="0">
                <a:pos x="T0" y="T1"/>
              </a:cxn>
              <a:cxn ang="0">
                <a:pos x="T2" y="T3"/>
              </a:cxn>
            </a:cxnLst>
            <a:rect l="0" t="0" r="r" b="b"/>
            <a:pathLst>
              <a:path w="2313" h="2004">
                <a:moveTo>
                  <a:pt x="2312" y="1171"/>
                </a:moveTo>
                <a:cubicBezTo>
                  <a:pt x="453" y="2003"/>
                  <a:pt x="0" y="0"/>
                  <a:pt x="0" y="0"/>
                </a:cubicBezTo>
              </a:path>
            </a:pathLst>
          </a:custGeom>
          <a:noFill/>
          <a:ln w="76320" cap="flat">
            <a:solidFill>
              <a:srgbClr val="00FF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9469" name="Freeform 13"/>
          <p:cNvSpPr>
            <a:spLocks/>
          </p:cNvSpPr>
          <p:nvPr/>
        </p:nvSpPr>
        <p:spPr bwMode="auto">
          <a:xfrm>
            <a:off x="5516641" y="3466784"/>
            <a:ext cx="756000" cy="653760"/>
          </a:xfrm>
          <a:custGeom>
            <a:avLst/>
            <a:gdLst>
              <a:gd name="T0" fmla="*/ 0 w 2313"/>
              <a:gd name="T1" fmla="*/ 1171 h 2004"/>
              <a:gd name="T2" fmla="*/ 2312 w 2313"/>
              <a:gd name="T3" fmla="*/ 0 h 2004"/>
            </a:gdLst>
            <a:ahLst/>
            <a:cxnLst>
              <a:cxn ang="0">
                <a:pos x="T0" y="T1"/>
              </a:cxn>
              <a:cxn ang="0">
                <a:pos x="T2" y="T3"/>
              </a:cxn>
            </a:cxnLst>
            <a:rect l="0" t="0" r="r" b="b"/>
            <a:pathLst>
              <a:path w="2313" h="2004">
                <a:moveTo>
                  <a:pt x="0" y="1171"/>
                </a:moveTo>
                <a:cubicBezTo>
                  <a:pt x="1859" y="2003"/>
                  <a:pt x="2312" y="0"/>
                  <a:pt x="2312" y="0"/>
                </a:cubicBezTo>
              </a:path>
            </a:pathLst>
          </a:custGeom>
          <a:noFill/>
          <a:ln w="76320" cap="flat">
            <a:solidFill>
              <a:srgbClr val="00FF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19470" name="Freeform 14"/>
          <p:cNvSpPr>
            <a:spLocks/>
          </p:cNvSpPr>
          <p:nvPr/>
        </p:nvSpPr>
        <p:spPr bwMode="auto">
          <a:xfrm>
            <a:off x="6624001" y="5105504"/>
            <a:ext cx="756000" cy="653760"/>
          </a:xfrm>
          <a:custGeom>
            <a:avLst/>
            <a:gdLst>
              <a:gd name="T0" fmla="*/ 2312 w 2313"/>
              <a:gd name="T1" fmla="*/ 832 h 2004"/>
              <a:gd name="T2" fmla="*/ 0 w 2313"/>
              <a:gd name="T3" fmla="*/ 2003 h 2004"/>
            </a:gdLst>
            <a:ahLst/>
            <a:cxnLst>
              <a:cxn ang="0">
                <a:pos x="T0" y="T1"/>
              </a:cxn>
              <a:cxn ang="0">
                <a:pos x="T2" y="T3"/>
              </a:cxn>
            </a:cxnLst>
            <a:rect l="0" t="0" r="r" b="b"/>
            <a:pathLst>
              <a:path w="2313" h="2004">
                <a:moveTo>
                  <a:pt x="2312" y="832"/>
                </a:moveTo>
                <a:cubicBezTo>
                  <a:pt x="453" y="0"/>
                  <a:pt x="0" y="2003"/>
                  <a:pt x="0" y="2003"/>
                </a:cubicBezTo>
              </a:path>
            </a:pathLst>
          </a:custGeom>
          <a:noFill/>
          <a:ln w="76320" cap="flat">
            <a:solidFill>
              <a:srgbClr val="00FF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graphicFrame>
        <p:nvGraphicFramePr>
          <p:cNvPr id="19471" name="Object 15"/>
          <p:cNvGraphicFramePr>
            <a:graphicFrameLocks noChangeAspect="1"/>
          </p:cNvGraphicFramePr>
          <p:nvPr>
            <p:extLst>
              <p:ext uri="{D42A27DB-BD31-4B8C-83A1-F6EECF244321}">
                <p14:modId xmlns:p14="http://schemas.microsoft.com/office/powerpoint/2010/main" val="123945559"/>
              </p:ext>
            </p:extLst>
          </p:nvPr>
        </p:nvGraphicFramePr>
        <p:xfrm>
          <a:off x="1279442" y="3289321"/>
          <a:ext cx="2322720" cy="691200"/>
        </p:xfrm>
        <a:graphic>
          <a:graphicData uri="http://schemas.openxmlformats.org/presentationml/2006/ole">
            <mc:AlternateContent xmlns:mc="http://schemas.openxmlformats.org/markup-compatibility/2006">
              <mc:Choice xmlns:v="urn:schemas-microsoft-com:vml" Requires="v">
                <p:oleObj spid="_x0000_s57574" r:id="rId4" imgW="2561400" imgH="771840" progId="">
                  <p:embed/>
                </p:oleObj>
              </mc:Choice>
              <mc:Fallback>
                <p:oleObj r:id="rId4" imgW="2561400" imgH="771840" progId="">
                  <p:embed/>
                  <p:pic>
                    <p:nvPicPr>
                      <p:cNvPr id="19471"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442" y="3289321"/>
                        <a:ext cx="2322720" cy="6912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2" name="Object 16"/>
          <p:cNvGraphicFramePr>
            <a:graphicFrameLocks noChangeAspect="1"/>
          </p:cNvGraphicFramePr>
          <p:nvPr>
            <p:extLst>
              <p:ext uri="{D42A27DB-BD31-4B8C-83A1-F6EECF244321}">
                <p14:modId xmlns:p14="http://schemas.microsoft.com/office/powerpoint/2010/main" val="235436276"/>
              </p:ext>
            </p:extLst>
          </p:nvPr>
        </p:nvGraphicFramePr>
        <p:xfrm>
          <a:off x="1279442" y="4276441"/>
          <a:ext cx="1627200" cy="691200"/>
        </p:xfrm>
        <a:graphic>
          <a:graphicData uri="http://schemas.openxmlformats.org/presentationml/2006/ole">
            <mc:AlternateContent xmlns:mc="http://schemas.openxmlformats.org/markup-compatibility/2006">
              <mc:Choice xmlns:v="urn:schemas-microsoft-com:vml" Requires="v">
                <p:oleObj spid="_x0000_s57575" r:id="rId6" imgW="1793520" imgH="771840" progId="">
                  <p:embed/>
                </p:oleObj>
              </mc:Choice>
              <mc:Fallback>
                <p:oleObj r:id="rId6" imgW="1793520" imgH="771840" progId="">
                  <p:embed/>
                  <p:pic>
                    <p:nvPicPr>
                      <p:cNvPr id="19472"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9442" y="4276441"/>
                        <a:ext cx="1627200" cy="6912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31185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idx="12"/>
          </p:nvPr>
        </p:nvSpPr>
        <p:spPr/>
        <p:txBody>
          <a:bodyPr/>
          <a:lstStyle/>
          <a:p>
            <a:fld id="{24BF69C4-70AB-4C07-93CF-0DE4BADEB0E1}" type="slidenum">
              <a:rPr lang="en-US" altLang="ja-JP"/>
              <a:pPr/>
              <a:t>51</a:t>
            </a:fld>
            <a:endParaRPr lang="en-US" altLang="ja-JP"/>
          </a:p>
        </p:txBody>
      </p:sp>
      <p:sp>
        <p:nvSpPr>
          <p:cNvPr id="20481"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粒子の運動</a:t>
            </a:r>
          </a:p>
        </p:txBody>
      </p:sp>
      <p:sp>
        <p:nvSpPr>
          <p:cNvPr id="20482" name="Rectangle 2"/>
          <p:cNvSpPr>
            <a:spLocks noGrp="1" noChangeArrowheads="1"/>
          </p:cNvSpPr>
          <p:nvPr>
            <p:ph type="body" idx="1"/>
          </p:nvPr>
        </p:nvSpPr>
        <p:spPr>
          <a:xfrm>
            <a:off x="692641" y="1689480"/>
            <a:ext cx="7673760" cy="4475823"/>
          </a:xfrm>
          <a:ln/>
        </p:spPr>
        <p:txBody>
          <a:bodyPr vert="horz" lIns="91440" tIns="46632" rIns="91440" bIns="45720" rtlCol="0">
            <a:noAutofit/>
          </a:bodyPr>
          <a:lstStyle/>
          <a:p>
            <a:pPr marL="440822">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ドリフト空間、二重極磁場、四重極磁場による線形の粒子運動を考え</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る</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加速器のビーム光学設計の</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95</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％くらいは、これらがあればできる。</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91736"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ドリフト空間：収束力なし</a:t>
            </a:r>
            <a:r>
              <a:rPr lang="ja-JP" altLang="en-US"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endParaRPr lang="ja-JP"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91736"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二重極：軌道曲率あり、収束力あり</a:t>
            </a:r>
            <a:r>
              <a:rPr lang="ja-JP" altLang="en-US"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endParaRPr lang="ja-JP"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91736"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四重極：軌道曲率なし（磁場中心）、収束力あり</a:t>
            </a:r>
            <a:r>
              <a:rPr lang="ja-JP" altLang="en-US"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endParaRPr lang="ja-JP"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基準粒子は常に原点にある</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。基準粒子からみれば、</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ドリフト空間</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も、</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二重極の軌道曲率の部分は</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、何もないのと同じ。</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収束力</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のみにより、加速器内の粒子運動は記述できる</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524193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idx="12"/>
          </p:nvPr>
        </p:nvSpPr>
        <p:spPr/>
        <p:txBody>
          <a:bodyPr/>
          <a:lstStyle/>
          <a:p>
            <a:fld id="{DF514C30-333B-4662-B545-8F42BA9EAE12}" type="slidenum">
              <a:rPr lang="en-US" altLang="ja-JP"/>
              <a:pPr/>
              <a:t>52</a:t>
            </a:fld>
            <a:endParaRPr lang="en-US" altLang="ja-JP"/>
          </a:p>
        </p:txBody>
      </p:sp>
      <p:sp>
        <p:nvSpPr>
          <p:cNvPr id="21505"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48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Hill</a:t>
            </a:r>
            <a:r>
              <a:rPr lang="ja-JP" altLang="ja-JP" sz="48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の方程式</a:t>
            </a:r>
          </a:p>
        </p:txBody>
      </p:sp>
      <mc:AlternateContent xmlns:mc="http://schemas.openxmlformats.org/markup-compatibility/2006" xmlns:a14="http://schemas.microsoft.com/office/drawing/2010/main">
        <mc:Choice Requires="a14">
          <p:sp>
            <p:nvSpPr>
              <p:cNvPr id="21506" name="Rectangle 2"/>
              <p:cNvSpPr>
                <a:spLocks noGrp="1" noChangeArrowheads="1"/>
              </p:cNvSpPr>
              <p:nvPr>
                <p:ph type="body" idx="1"/>
              </p:nvPr>
            </p:nvSpPr>
            <p:spPr>
              <a:xfrm>
                <a:off x="692641" y="1689480"/>
                <a:ext cx="7673760" cy="4979879"/>
              </a:xfrm>
              <a:ln/>
            </p:spPr>
            <p:txBody>
              <a:bodyPr vert="horz" lIns="91440" tIns="46632" rIns="91440" bIns="45720" rtlCol="0">
                <a:noAutofit/>
              </a:bodyPr>
              <a:lstStyle/>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線形収束場での粒子の運動は</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Hill</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の方程式で記述できる。（以下、運動は各自由度で独立であると仮定）</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14:m>
                  <m:oMathPara xmlns:m="http://schemas.openxmlformats.org/officeDocument/2006/math">
                    <m:oMathParaPr>
                      <m:jc m:val="centerGroup"/>
                    </m:oMathParaPr>
                    <m:oMath xmlns:m="http://schemas.openxmlformats.org/officeDocument/2006/math">
                      <m:f>
                        <m:fPr>
                          <m:ctrlPr>
                            <a:rPr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sSup>
                            <m:sSup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𝑑</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𝑤</m:t>
                          </m:r>
                        </m:num>
                        <m:den>
                          <m:sSup>
                            <m:sSupPr>
                              <m:ctrlPr>
                                <a:rPr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𝑑𝑠</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p>
                        </m:den>
                      </m:f>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𝐾</m:t>
                      </m:r>
                      <m:d>
                        <m:d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d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𝑠</m:t>
                          </m:r>
                        </m:e>
                      </m:d>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𝑤</m:t>
                      </m:r>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oMath>
                  </m:oMathPara>
                </a14:m>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普通の調和振動子と異なるのは、</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K</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が</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の関数である点。</a:t>
                </a: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w</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は</a:t>
                </a: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あるいは</a:t>
                </a: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である。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これまでは、輸送行列により、個々の粒子が各要素でどのように輸送されるかを見てきた。これからは、粒子分布全体がどのように輸送されるかを見て行こうと思う。このほうが、全体のイメージが掴みやすい。</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21506" name="Rectangle 2"/>
              <p:cNvSpPr>
                <a:spLocks noGrp="1" noRot="1" noChangeAspect="1" noMove="1" noResize="1" noEditPoints="1" noAdjustHandles="1" noChangeArrowheads="1" noChangeShapeType="1" noTextEdit="1"/>
              </p:cNvSpPr>
              <p:nvPr>
                <p:ph type="body" idx="1"/>
              </p:nvPr>
            </p:nvSpPr>
            <p:spPr>
              <a:xfrm>
                <a:off x="692641" y="1689480"/>
                <a:ext cx="7673760" cy="4979879"/>
              </a:xfrm>
              <a:blipFill>
                <a:blip r:embed="rId3"/>
                <a:stretch>
                  <a:fillRect l="-1272" t="-979" r="-3498"/>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3464937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idx="12"/>
          </p:nvPr>
        </p:nvSpPr>
        <p:spPr/>
        <p:txBody>
          <a:bodyPr/>
          <a:lstStyle/>
          <a:p>
            <a:fld id="{D220DE06-7DCE-42B1-8D05-0A85490842F6}" type="slidenum">
              <a:rPr lang="en-US" altLang="ja-JP"/>
              <a:pPr/>
              <a:t>53</a:t>
            </a:fld>
            <a:endParaRPr lang="en-US" altLang="ja-JP"/>
          </a:p>
        </p:txBody>
      </p:sp>
      <p:sp>
        <p:nvSpPr>
          <p:cNvPr id="22529"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Hill</a:t>
            </a: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の方程式</a:t>
            </a:r>
            <a:r>
              <a:rPr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の特殊解</a:t>
            </a:r>
            <a:endPar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22530" name="Rectangle 2"/>
          <p:cNvSpPr>
            <a:spLocks noGrp="1" noChangeArrowheads="1"/>
          </p:cNvSpPr>
          <p:nvPr>
            <p:ph type="body" idx="1"/>
          </p:nvPr>
        </p:nvSpPr>
        <p:spPr>
          <a:xfrm>
            <a:off x="692641" y="1689481"/>
            <a:ext cx="7673760" cy="3199680"/>
          </a:xfrm>
          <a:ln/>
        </p:spPr>
        <p:txBody>
          <a:bodyPr vert="horz" lIns="91440" tIns="46632" rIns="91440" bIns="45720" rtlCol="0">
            <a:normAutofit/>
          </a:bodyPr>
          <a:lstStyle/>
          <a:p>
            <a:pPr marL="0" indent="0">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次のような初期条件を持つ特殊解を考える。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コサイン型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サイン型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任意の粒子の輸送は、この二つの解の線形結合で書ける。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p>
        </p:txBody>
      </p:sp>
      <p:pic>
        <p:nvPicPr>
          <p:cNvPr id="2" name="図 1"/>
          <p:cNvPicPr>
            <a:picLocks noChangeAspect="1"/>
          </p:cNvPicPr>
          <p:nvPr/>
        </p:nvPicPr>
        <p:blipFill>
          <a:blip r:embed="rId3"/>
          <a:stretch>
            <a:fillRect/>
          </a:stretch>
        </p:blipFill>
        <p:spPr>
          <a:xfrm>
            <a:off x="2843808" y="2217217"/>
            <a:ext cx="3081257" cy="1085897"/>
          </a:xfrm>
          <a:prstGeom prst="rect">
            <a:avLst/>
          </a:prstGeom>
        </p:spPr>
      </p:pic>
      <p:pic>
        <p:nvPicPr>
          <p:cNvPr id="3" name="図 2"/>
          <p:cNvPicPr>
            <a:picLocks noChangeAspect="1"/>
          </p:cNvPicPr>
          <p:nvPr/>
        </p:nvPicPr>
        <p:blipFill>
          <a:blip r:embed="rId4"/>
          <a:stretch>
            <a:fillRect/>
          </a:stretch>
        </p:blipFill>
        <p:spPr>
          <a:xfrm>
            <a:off x="2483768" y="4555692"/>
            <a:ext cx="4459715" cy="1126492"/>
          </a:xfrm>
          <a:prstGeom prst="rect">
            <a:avLst/>
          </a:prstGeom>
        </p:spPr>
      </p:pic>
    </p:spTree>
    <p:extLst>
      <p:ext uri="{BB962C8B-B14F-4D97-AF65-F5344CB8AC3E}">
        <p14:creationId xmlns:p14="http://schemas.microsoft.com/office/powerpoint/2010/main" val="936105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507288" cy="6480720"/>
          </a:xfrm>
        </p:spPr>
        <p:txBody>
          <a:bodyPr>
            <a:normAutofit/>
          </a:bodyPr>
          <a:lstStyle/>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輸送行列もこの特殊解で書ける。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行列式とその</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微分</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何故なら、</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は</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Hill</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の方程式の解である。初期値は</a:t>
            </a:r>
            <a:r>
              <a:rPr kumimoji="1" lang="en-US" altLang="ja-JP"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detM</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(0)=1</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で与えたので、</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gn="ctr">
              <a:buNone/>
            </a:pPr>
            <a:endPar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lgn="ctr">
              <a:buNone/>
            </a:pPr>
            <a:r>
              <a:rPr kumimoji="1" lang="en-US" altLang="ja-JP" sz="2400" i="1" dirty="0" err="1">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detM</a:t>
            </a:r>
            <a:r>
              <a:rPr kumimoji="1" lang="en-US" altLang="ja-JP" sz="2400" i="1"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kumimoji="1" lang="ja-JP" altLang="en-US" sz="2400" i="1"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＝１</a:t>
            </a:r>
          </a:p>
        </p:txBody>
      </p:sp>
      <p:pic>
        <p:nvPicPr>
          <p:cNvPr id="4" name="図 3"/>
          <p:cNvPicPr>
            <a:picLocks noChangeAspect="1"/>
          </p:cNvPicPr>
          <p:nvPr/>
        </p:nvPicPr>
        <p:blipFill>
          <a:blip r:embed="rId2"/>
          <a:stretch>
            <a:fillRect/>
          </a:stretch>
        </p:blipFill>
        <p:spPr>
          <a:xfrm>
            <a:off x="1979712" y="836712"/>
            <a:ext cx="4540800" cy="1167086"/>
          </a:xfrm>
          <a:prstGeom prst="rect">
            <a:avLst/>
          </a:prstGeom>
        </p:spPr>
      </p:pic>
      <p:pic>
        <p:nvPicPr>
          <p:cNvPr id="5" name="図 4"/>
          <p:cNvPicPr>
            <a:picLocks noChangeAspect="1"/>
          </p:cNvPicPr>
          <p:nvPr/>
        </p:nvPicPr>
        <p:blipFill>
          <a:blip r:embed="rId3"/>
          <a:stretch>
            <a:fillRect/>
          </a:stretch>
        </p:blipFill>
        <p:spPr>
          <a:xfrm>
            <a:off x="2460715" y="2852936"/>
            <a:ext cx="4500258" cy="740846"/>
          </a:xfrm>
          <a:prstGeom prst="rect">
            <a:avLst/>
          </a:prstGeom>
        </p:spPr>
      </p:pic>
      <p:pic>
        <p:nvPicPr>
          <p:cNvPr id="6" name="図 5"/>
          <p:cNvPicPr>
            <a:picLocks noChangeAspect="1"/>
          </p:cNvPicPr>
          <p:nvPr/>
        </p:nvPicPr>
        <p:blipFill>
          <a:blip r:embed="rId4"/>
          <a:stretch>
            <a:fillRect/>
          </a:stretch>
        </p:blipFill>
        <p:spPr>
          <a:xfrm>
            <a:off x="1835696" y="3539697"/>
            <a:ext cx="6000343" cy="903223"/>
          </a:xfrm>
          <a:prstGeom prst="rect">
            <a:avLst/>
          </a:prstGeom>
        </p:spPr>
      </p:pic>
    </p:spTree>
    <p:extLst>
      <p:ext uri="{BB962C8B-B14F-4D97-AF65-F5344CB8AC3E}">
        <p14:creationId xmlns:p14="http://schemas.microsoft.com/office/powerpoint/2010/main" val="4238193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粒子分布の輸送</a:t>
            </a:r>
          </a:p>
        </p:txBody>
      </p:sp>
      <p:sp>
        <p:nvSpPr>
          <p:cNvPr id="3" name="コンテンツ プレースホルダー 2"/>
          <p:cNvSpPr>
            <a:spLocks noGrp="1"/>
          </p:cNvSpPr>
          <p:nvPr>
            <p:ph idx="1"/>
          </p:nvPr>
        </p:nvSpPr>
        <p:spPr>
          <a:xfrm>
            <a:off x="539552" y="1556792"/>
            <a:ext cx="8229600" cy="4525963"/>
          </a:xfrm>
        </p:spPr>
        <p:txBody>
          <a:bodyPr>
            <a:normAutofit/>
          </a:bodyPr>
          <a:lstStyle/>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w,w</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空間上の任意の楕円は、次の二次同次形式で記述。</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w,w</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の輸送</a:t>
            </a:r>
          </a:p>
        </p:txBody>
      </p:sp>
      <p:pic>
        <p:nvPicPr>
          <p:cNvPr id="4" name="図 3"/>
          <p:cNvPicPr>
            <a:picLocks noChangeAspect="1"/>
          </p:cNvPicPr>
          <p:nvPr/>
        </p:nvPicPr>
        <p:blipFill>
          <a:blip r:embed="rId2"/>
          <a:stretch>
            <a:fillRect/>
          </a:stretch>
        </p:blipFill>
        <p:spPr>
          <a:xfrm>
            <a:off x="2809652" y="2132856"/>
            <a:ext cx="3689400" cy="1106194"/>
          </a:xfrm>
          <a:prstGeom prst="rect">
            <a:avLst/>
          </a:prstGeom>
        </p:spPr>
      </p:pic>
      <mc:AlternateContent xmlns:mc="http://schemas.openxmlformats.org/markup-compatibility/2006" xmlns:a14="http://schemas.microsoft.com/office/drawing/2010/main">
        <mc:Choice Requires="a14">
          <p:sp>
            <p:nvSpPr>
              <p:cNvPr id="5" name="テキスト ボックス 4"/>
              <p:cNvSpPr txBox="1"/>
              <p:nvPr/>
            </p:nvSpPr>
            <p:spPr>
              <a:xfrm>
                <a:off x="2400048" y="3378204"/>
                <a:ext cx="4508607" cy="829010"/>
              </a:xfrm>
              <a:prstGeom prst="rect">
                <a:avLst/>
              </a:prstGeom>
              <a:noFill/>
            </p:spPr>
            <p:txBody>
              <a:bodyPr wrap="none" lIns="0" tIns="0" rIns="0" bIns="0" rtlCol="0">
                <a:spAutoFit/>
              </a:bodyPr>
              <a:lstStyle/>
              <a:p>
                <a:pPr>
                  <a:lnSpc>
                    <a:spcPct val="150000"/>
                  </a:lnSpc>
                </a:pPr>
                <a14:m>
                  <m:oMath xmlns:m="http://schemas.openxmlformats.org/officeDocument/2006/math">
                    <m:r>
                      <a:rPr kumimoji="1" lang="en-US" altLang="ja-JP" b="0" i="1" dirty="0" smtClean="0">
                        <a:latin typeface="Cambria Math" panose="02040503050406030204" pitchFamily="18" charset="0"/>
                      </a:rPr>
                      <m:t>𝑑𝑒𝑡</m:t>
                    </m:r>
                    <m:r>
                      <m:rPr>
                        <m:sty m:val="p"/>
                      </m:rPr>
                      <a:rPr kumimoji="1" lang="el-GR" altLang="ja-JP" b="0" i="1" dirty="0" smtClean="0">
                        <a:latin typeface="Cambria Math" panose="02040503050406030204" pitchFamily="18" charset="0"/>
                        <a:ea typeface="Cambria Math" panose="02040503050406030204" pitchFamily="18" charset="0"/>
                      </a:rPr>
                      <m:t>Σ</m:t>
                    </m:r>
                    <m:r>
                      <a:rPr kumimoji="1" lang="en-US" altLang="ja-JP" b="0" i="1" dirty="0" smtClean="0">
                        <a:latin typeface="Cambria Math" panose="02040503050406030204" pitchFamily="18" charset="0"/>
                        <a:ea typeface="Cambria Math" panose="02040503050406030204" pitchFamily="18" charset="0"/>
                      </a:rPr>
                      <m:t>=</m:t>
                    </m:r>
                    <m:r>
                      <a:rPr kumimoji="1" lang="en-US" altLang="ja-JP" b="0" i="1" dirty="0" smtClean="0">
                        <a:latin typeface="Cambria Math" panose="02040503050406030204" pitchFamily="18" charset="0"/>
                        <a:ea typeface="Cambria Math" panose="02040503050406030204" pitchFamily="18" charset="0"/>
                      </a:rPr>
                      <m:t>𝑎𝑏</m:t>
                    </m:r>
                    <m:r>
                      <a:rPr kumimoji="1" lang="en-US" altLang="ja-JP" b="0" i="1" dirty="0" smtClean="0">
                        <a:latin typeface="Cambria Math" panose="02040503050406030204" pitchFamily="18" charset="0"/>
                        <a:ea typeface="Cambria Math" panose="02040503050406030204" pitchFamily="18" charset="0"/>
                      </a:rPr>
                      <m:t>−</m:t>
                    </m:r>
                    <m:sSup>
                      <m:sSupPr>
                        <m:ctrlPr>
                          <a:rPr kumimoji="1" lang="en-US" altLang="ja-JP" b="0" i="1" dirty="0" smtClean="0">
                            <a:latin typeface="Cambria Math" panose="02040503050406030204" pitchFamily="18" charset="0"/>
                            <a:ea typeface="Cambria Math" panose="02040503050406030204" pitchFamily="18" charset="0"/>
                          </a:rPr>
                        </m:ctrlPr>
                      </m:sSupPr>
                      <m:e>
                        <m:r>
                          <a:rPr kumimoji="1" lang="en-US" altLang="ja-JP" b="0" i="1" dirty="0" smtClean="0">
                            <a:latin typeface="Cambria Math" panose="02040503050406030204" pitchFamily="18" charset="0"/>
                            <a:ea typeface="Cambria Math" panose="02040503050406030204" pitchFamily="18" charset="0"/>
                          </a:rPr>
                          <m:t>h</m:t>
                        </m:r>
                      </m:e>
                      <m:sup>
                        <m:r>
                          <a:rPr kumimoji="1" lang="en-US" altLang="ja-JP" b="0" i="1" dirty="0" smtClean="0">
                            <a:latin typeface="Cambria Math" panose="02040503050406030204" pitchFamily="18" charset="0"/>
                            <a:ea typeface="Cambria Math" panose="02040503050406030204" pitchFamily="18" charset="0"/>
                          </a:rPr>
                          <m:t>2</m:t>
                        </m:r>
                      </m:sup>
                    </m:sSup>
                    <m:r>
                      <a:rPr kumimoji="1" lang="en-US" altLang="ja-JP" b="0" i="1" dirty="0" smtClean="0">
                        <a:latin typeface="Cambria Math" panose="02040503050406030204" pitchFamily="18" charset="0"/>
                        <a:ea typeface="Cambria Math" panose="02040503050406030204" pitchFamily="18" charset="0"/>
                      </a:rPr>
                      <m:t>&gt;0</m:t>
                    </m:r>
                    <m:r>
                      <a:rPr kumimoji="1" lang="ja-JP" altLang="en-US" i="1" dirty="0">
                        <a:latin typeface="Cambria Math" panose="02040503050406030204" pitchFamily="18" charset="0"/>
                        <a:ea typeface="Cambria Math" panose="02040503050406030204" pitchFamily="18" charset="0"/>
                      </a:rPr>
                      <m:t>で</m:t>
                    </m:r>
                  </m:oMath>
                </a14:m>
                <a:r>
                  <a:rPr kumimoji="1" lang="ja-JP" altLang="en-US" b="0" dirty="0">
                    <a:latin typeface="Rounded Mgen+ 1c bold" panose="020B0702020203020207" pitchFamily="50" charset="-128"/>
                    <a:ea typeface="Rounded Mgen+ 1c bold" panose="020B0702020203020207" pitchFamily="50" charset="-128"/>
                    <a:cs typeface="Rounded Mgen+ 1c bold" panose="020B0702020203020207" pitchFamily="50" charset="-128"/>
                  </a:rPr>
                  <a:t>楕円。負だと双曲線。</a:t>
                </a:r>
                <a:endParaRPr kumimoji="1" lang="en-US" altLang="ja-JP" b="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lnSpc>
                    <a:spcPct val="150000"/>
                  </a:lnSpc>
                </a:pP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面積 </a:t>
                </a:r>
                <a14:m>
                  <m:oMath xmlns:m="http://schemas.openxmlformats.org/officeDocument/2006/math">
                    <m:rad>
                      <m:radPr>
                        <m:degHide m:val="on"/>
                        <m:ctrlPr>
                          <a:rPr kumimoji="1" lang="ja-JP" altLang="en-US" i="1" smtClean="0">
                            <a:latin typeface="Cambria Math" panose="02040503050406030204" pitchFamily="18" charset="0"/>
                            <a:ea typeface="Rounded Mgen+ 1c bold" panose="020B0702020203020207" pitchFamily="50" charset="-128"/>
                            <a:cs typeface="Rounded Mgen+ 1c bold" panose="020B0702020203020207" pitchFamily="50" charset="-128"/>
                          </a:rPr>
                        </m:ctrlPr>
                      </m:radPr>
                      <m:deg/>
                      <m:e>
                        <m:r>
                          <a:rPr kumimoji="1" lang="en-US" altLang="ja-JP" b="0" i="1" smtClean="0">
                            <a:latin typeface="Cambria Math" panose="02040503050406030204" pitchFamily="18" charset="0"/>
                            <a:ea typeface="Rounded Mgen+ 1c bold" panose="020B0702020203020207" pitchFamily="50" charset="-128"/>
                            <a:cs typeface="Rounded Mgen+ 1c bold" panose="020B0702020203020207" pitchFamily="50" charset="-128"/>
                          </a:rPr>
                          <m:t>𝑎𝑏</m:t>
                        </m:r>
                        <m:r>
                          <a:rPr kumimoji="1" lang="en-US" altLang="ja-JP" b="0" i="1" smtClean="0">
                            <a:latin typeface="Cambria Math" panose="02040503050406030204" pitchFamily="18" charset="0"/>
                            <a:ea typeface="Rounded Mgen+ 1c bold" panose="020B0702020203020207" pitchFamily="50" charset="-128"/>
                            <a:cs typeface="Rounded Mgen+ 1c bold" panose="020B0702020203020207" pitchFamily="50" charset="-128"/>
                          </a:rPr>
                          <m:t>−</m:t>
                        </m:r>
                        <m:sSup>
                          <m:sSupPr>
                            <m:ctrlPr>
                              <a:rPr kumimoji="1" lang="en-US" altLang="ja-JP"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kumimoji="1" lang="en-US" altLang="ja-JP" b="0" i="1" smtClean="0">
                                <a:latin typeface="Cambria Math" panose="02040503050406030204" pitchFamily="18" charset="0"/>
                                <a:ea typeface="Rounded Mgen+ 1c bold" panose="020B0702020203020207" pitchFamily="50" charset="-128"/>
                                <a:cs typeface="Rounded Mgen+ 1c bold" panose="020B0702020203020207" pitchFamily="50" charset="-128"/>
                              </a:rPr>
                              <m:t>h</m:t>
                            </m:r>
                          </m:e>
                          <m:sup>
                            <m:r>
                              <a:rPr kumimoji="1" lang="en-US" altLang="ja-JP"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p>
                        <m:r>
                          <a:rPr kumimoji="1" lang="ja-JP" altLang="en-US" b="0" i="1" smtClean="0">
                            <a:latin typeface="Cambria Math" panose="02040503050406030204" pitchFamily="18" charset="0"/>
                            <a:ea typeface="Rounded Mgen+ 1c bold" panose="020B0702020203020207" pitchFamily="50" charset="-128"/>
                            <a:cs typeface="Rounded Mgen+ 1c bold" panose="020B0702020203020207" pitchFamily="50" charset="-128"/>
                          </a:rPr>
                          <m:t>𝜋</m:t>
                        </m:r>
                      </m:e>
                    </m:rad>
                  </m:oMath>
                </a14:m>
                <a:endParaRPr kumimoji="1" lang="en-US" altLang="ja-JP" b="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400048" y="3378204"/>
                <a:ext cx="4508607" cy="829010"/>
              </a:xfrm>
              <a:prstGeom prst="rect">
                <a:avLst/>
              </a:prstGeom>
              <a:blipFill>
                <a:blip r:embed="rId3"/>
                <a:stretch>
                  <a:fillRect l="-3248" r="-2571" b="-16912"/>
                </a:stretch>
              </a:blipFill>
            </p:spPr>
            <p:txBody>
              <a:bodyPr/>
              <a:lstStyle/>
              <a:p>
                <a:r>
                  <a:rPr lang="ja-JP" altLang="en-US">
                    <a:noFill/>
                  </a:rPr>
                  <a:t> </a:t>
                </a:r>
              </a:p>
            </p:txBody>
          </p:sp>
        </mc:Fallback>
      </mc:AlternateContent>
      <p:pic>
        <p:nvPicPr>
          <p:cNvPr id="6" name="図 5"/>
          <p:cNvPicPr>
            <a:picLocks noChangeAspect="1"/>
          </p:cNvPicPr>
          <p:nvPr/>
        </p:nvPicPr>
        <p:blipFill>
          <a:blip r:embed="rId4"/>
          <a:stretch>
            <a:fillRect/>
          </a:stretch>
        </p:blipFill>
        <p:spPr>
          <a:xfrm>
            <a:off x="3071140" y="4613925"/>
            <a:ext cx="3446143" cy="893074"/>
          </a:xfrm>
          <a:prstGeom prst="rect">
            <a:avLst/>
          </a:prstGeom>
        </p:spPr>
      </p:pic>
      <p:pic>
        <p:nvPicPr>
          <p:cNvPr id="7" name="図 6"/>
          <p:cNvPicPr>
            <a:picLocks noChangeAspect="1"/>
          </p:cNvPicPr>
          <p:nvPr/>
        </p:nvPicPr>
        <p:blipFill>
          <a:blip r:embed="rId5"/>
          <a:stretch>
            <a:fillRect/>
          </a:stretch>
        </p:blipFill>
        <p:spPr>
          <a:xfrm>
            <a:off x="1331640" y="5511049"/>
            <a:ext cx="5959801" cy="1035154"/>
          </a:xfrm>
          <a:prstGeom prst="rect">
            <a:avLst/>
          </a:prstGeom>
        </p:spPr>
      </p:pic>
    </p:spTree>
    <p:extLst>
      <p:ext uri="{BB962C8B-B14F-4D97-AF65-F5344CB8AC3E}">
        <p14:creationId xmlns:p14="http://schemas.microsoft.com/office/powerpoint/2010/main" val="2042195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907704" y="1124744"/>
            <a:ext cx="5959801" cy="1146789"/>
          </a:xfrm>
          <a:prstGeom prst="rect">
            <a:avLst/>
          </a:prstGeom>
        </p:spPr>
      </p:pic>
      <p:sp>
        <p:nvSpPr>
          <p:cNvPr id="5" name="コンテンツ プレースホルダー 2"/>
          <p:cNvSpPr>
            <a:spLocks noGrp="1"/>
          </p:cNvSpPr>
          <p:nvPr>
            <p:ph idx="1"/>
          </p:nvPr>
        </p:nvSpPr>
        <p:spPr>
          <a:xfrm>
            <a:off x="467544" y="592623"/>
            <a:ext cx="8229600" cy="4525963"/>
          </a:xfrm>
        </p:spPr>
        <p:txBody>
          <a:bodyPr>
            <a:normAutofit/>
          </a:bodyPr>
          <a:lstStyle/>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輸送行列の行列式は１なので、</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輸送先の粒子分布（楕円）の面積は、変わらない。</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位相空間上における粒子の占める面積をエミッタンスと呼ぶ。エミッタンスの定義はいくつかあるが、エミッタンスはビーム輸送における不変量である。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3669828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9758" y="4581129"/>
            <a:ext cx="9097219" cy="781578"/>
          </a:xfrm>
          <a:prstGeom prst="rect">
            <a:avLst/>
          </a:prstGeom>
        </p:spPr>
      </p:pic>
      <p:pic>
        <p:nvPicPr>
          <p:cNvPr id="6" name="図 5"/>
          <p:cNvPicPr>
            <a:picLocks noChangeAspect="1"/>
          </p:cNvPicPr>
          <p:nvPr/>
        </p:nvPicPr>
        <p:blipFill>
          <a:blip r:embed="rId3"/>
          <a:stretch>
            <a:fillRect/>
          </a:stretch>
        </p:blipFill>
        <p:spPr>
          <a:xfrm>
            <a:off x="2380871" y="3144265"/>
            <a:ext cx="3932657" cy="781440"/>
          </a:xfrm>
          <a:prstGeom prst="rect">
            <a:avLst/>
          </a:prstGeom>
        </p:spPr>
      </p:pic>
      <p:sp>
        <p:nvSpPr>
          <p:cNvPr id="2" name="タイトル 1"/>
          <p:cNvSpPr>
            <a:spLocks noGrp="1"/>
          </p:cNvSpPr>
          <p:nvPr>
            <p:ph type="title"/>
          </p:nvPr>
        </p:nvSpPr>
        <p:spPr/>
        <p:txBody>
          <a:bodyPr/>
          <a:lstStyle/>
          <a:p>
            <a:r>
              <a:rPr kumimoji="1"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Hill</a:t>
            </a:r>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方程式の解</a:t>
            </a:r>
          </a:p>
        </p:txBody>
      </p:sp>
      <p:pic>
        <p:nvPicPr>
          <p:cNvPr id="4" name="図 3"/>
          <p:cNvPicPr>
            <a:picLocks noChangeAspect="1"/>
          </p:cNvPicPr>
          <p:nvPr/>
        </p:nvPicPr>
        <p:blipFill>
          <a:blip r:embed="rId4"/>
          <a:stretch>
            <a:fillRect/>
          </a:stretch>
        </p:blipFill>
        <p:spPr>
          <a:xfrm>
            <a:off x="2915816" y="1844824"/>
            <a:ext cx="3405600" cy="730697"/>
          </a:xfrm>
          <a:prstGeom prst="rect">
            <a:avLst/>
          </a:prstGeom>
        </p:spPr>
      </p:pic>
      <p:sp>
        <p:nvSpPr>
          <p:cNvPr id="5" name="コンテンツ プレースホルダー 2"/>
          <p:cNvSpPr>
            <a:spLocks noGrp="1"/>
          </p:cNvSpPr>
          <p:nvPr>
            <p:ph idx="1"/>
          </p:nvPr>
        </p:nvSpPr>
        <p:spPr>
          <a:xfrm>
            <a:off x="425268" y="1531366"/>
            <a:ext cx="8229600" cy="4525963"/>
          </a:xfrm>
        </p:spPr>
        <p:txBody>
          <a:bodyPr>
            <a:normAutofit/>
          </a:bodyPr>
          <a:lstStyle/>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K(s)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が定数の場合の解は</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次の形の解を仮定</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Hill</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方程式に代入すると、次を得る。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恒等式</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8" name="図 7"/>
          <p:cNvPicPr>
            <a:picLocks noChangeAspect="1"/>
          </p:cNvPicPr>
          <p:nvPr/>
        </p:nvPicPr>
        <p:blipFill>
          <a:blip r:embed="rId5"/>
          <a:stretch>
            <a:fillRect/>
          </a:stretch>
        </p:blipFill>
        <p:spPr>
          <a:xfrm>
            <a:off x="2216881" y="5535519"/>
            <a:ext cx="4702972" cy="1177234"/>
          </a:xfrm>
          <a:prstGeom prst="rect">
            <a:avLst/>
          </a:prstGeom>
        </p:spPr>
      </p:pic>
    </p:spTree>
    <p:extLst>
      <p:ext uri="{BB962C8B-B14F-4D97-AF65-F5344CB8AC3E}">
        <p14:creationId xmlns:p14="http://schemas.microsoft.com/office/powerpoint/2010/main" val="4233397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2840808" y="4570148"/>
            <a:ext cx="3973200" cy="923520"/>
          </a:xfrm>
          <a:prstGeom prst="rect">
            <a:avLst/>
          </a:prstGeom>
        </p:spPr>
      </p:pic>
      <p:sp>
        <p:nvSpPr>
          <p:cNvPr id="3" name="コンテンツ プレースホルダー 2"/>
          <p:cNvSpPr>
            <a:spLocks noGrp="1"/>
          </p:cNvSpPr>
          <p:nvPr>
            <p:ph idx="1"/>
          </p:nvPr>
        </p:nvSpPr>
        <p:spPr>
          <a:xfrm>
            <a:off x="395536" y="1163810"/>
            <a:ext cx="8229600" cy="5577558"/>
          </a:xfrm>
        </p:spPr>
        <p:txBody>
          <a:bodyPr>
            <a:normAutofit/>
          </a:bodyPr>
          <a:lstStyle/>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より、</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積分して、積分定数を１と置くと、</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これを</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に代入して、</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原理的には、この方程式を解けば、</a:t>
            </a:r>
            <a:r>
              <a:rPr kumimoji="1" lang="en-US" altLang="ja-JP" sz="2400" i="1" dirty="0">
                <a:latin typeface="Symbol" panose="05050102010706020507" pitchFamily="18" charset="2"/>
                <a:ea typeface="Rounded Mgen+ 1c bold" panose="020B0702020203020207" pitchFamily="50" charset="-128"/>
                <a:cs typeface="Rounded Mgen+ 1c bold" panose="020B0702020203020207" pitchFamily="50" charset="-128"/>
              </a:rPr>
              <a:t>y</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と</a:t>
            </a:r>
            <a:r>
              <a:rPr kumimoji="1" lang="en-US" altLang="ja-JP" sz="2400" i="1" dirty="0">
                <a:latin typeface="Symbol" panose="05050102010706020507" pitchFamily="18" charset="2"/>
                <a:ea typeface="Rounded Mgen+ 1c bold" panose="020B0702020203020207" pitchFamily="50" charset="-128"/>
                <a:cs typeface="Rounded Mgen+ 1c bold" panose="020B0702020203020207" pitchFamily="50" charset="-128"/>
              </a:rPr>
              <a:t>b</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が求まるが、実用的ではない。</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4" name="図 3"/>
          <p:cNvPicPr>
            <a:picLocks noChangeAspect="1"/>
          </p:cNvPicPr>
          <p:nvPr/>
        </p:nvPicPr>
        <p:blipFill>
          <a:blip r:embed="rId3"/>
          <a:stretch>
            <a:fillRect/>
          </a:stretch>
        </p:blipFill>
        <p:spPr>
          <a:xfrm>
            <a:off x="3419872" y="1468267"/>
            <a:ext cx="2432572" cy="872777"/>
          </a:xfrm>
          <a:prstGeom prst="rect">
            <a:avLst/>
          </a:prstGeom>
        </p:spPr>
      </p:pic>
      <p:pic>
        <p:nvPicPr>
          <p:cNvPr id="5" name="図 4"/>
          <p:cNvPicPr>
            <a:picLocks noChangeAspect="1"/>
          </p:cNvPicPr>
          <p:nvPr/>
        </p:nvPicPr>
        <p:blipFill>
          <a:blip r:embed="rId4"/>
          <a:stretch>
            <a:fillRect/>
          </a:stretch>
        </p:blipFill>
        <p:spPr>
          <a:xfrm>
            <a:off x="2411760" y="0"/>
            <a:ext cx="4702972" cy="1177234"/>
          </a:xfrm>
          <a:prstGeom prst="rect">
            <a:avLst/>
          </a:prstGeom>
        </p:spPr>
      </p:pic>
      <p:pic>
        <p:nvPicPr>
          <p:cNvPr id="6" name="図 5"/>
          <p:cNvPicPr>
            <a:picLocks noChangeAspect="1"/>
          </p:cNvPicPr>
          <p:nvPr/>
        </p:nvPicPr>
        <p:blipFill>
          <a:blip r:embed="rId5"/>
          <a:stretch>
            <a:fillRect/>
          </a:stretch>
        </p:blipFill>
        <p:spPr>
          <a:xfrm>
            <a:off x="3212964" y="3009059"/>
            <a:ext cx="2594743" cy="893074"/>
          </a:xfrm>
          <a:prstGeom prst="rect">
            <a:avLst/>
          </a:prstGeom>
        </p:spPr>
      </p:pic>
      <p:sp>
        <p:nvSpPr>
          <p:cNvPr id="7" name="正方形/長方形 6"/>
          <p:cNvSpPr/>
          <p:nvPr/>
        </p:nvSpPr>
        <p:spPr>
          <a:xfrm>
            <a:off x="6814008" y="304562"/>
            <a:ext cx="601447" cy="646331"/>
          </a:xfrm>
          <a:prstGeom prst="rect">
            <a:avLst/>
          </a:prstGeom>
        </p:spPr>
        <p:txBody>
          <a:bodyPr wrap="none">
            <a:spAutoFit/>
          </a:bodyPr>
          <a:lstStyle/>
          <a:p>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p>
          <a:p>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endParaRPr lang="ja-JP" altLang="en-US" dirty="0"/>
          </a:p>
        </p:txBody>
      </p:sp>
    </p:spTree>
    <p:extLst>
      <p:ext uri="{BB962C8B-B14F-4D97-AF65-F5344CB8AC3E}">
        <p14:creationId xmlns:p14="http://schemas.microsoft.com/office/powerpoint/2010/main" val="58664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sz="40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パラメーターによる表現</a:t>
            </a:r>
          </a:p>
        </p:txBody>
      </p:sp>
      <p:sp>
        <p:nvSpPr>
          <p:cNvPr id="3" name="コンテンツ プレースホルダー 2"/>
          <p:cNvSpPr>
            <a:spLocks noGrp="1"/>
          </p:cNvSpPr>
          <p:nvPr>
            <p:ph idx="1"/>
          </p:nvPr>
        </p:nvSpPr>
        <p:spPr>
          <a:xfrm>
            <a:off x="395536" y="1979887"/>
            <a:ext cx="8229600" cy="4878113"/>
          </a:xfrm>
        </p:spPr>
        <p:txBody>
          <a:bodyPr>
            <a:normAutofit lnSpcReduction="10000"/>
          </a:bodyPr>
          <a:lstStyle/>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両辺を</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について微分すると</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両式から</a:t>
            </a:r>
            <a:r>
              <a:rPr kumimoji="1" lang="en-US" altLang="ja-JP" sz="2400" i="1" dirty="0">
                <a:latin typeface="Symbol" panose="05050102010706020507" pitchFamily="18" charset="2"/>
                <a:ea typeface="Rounded Mgen+ 1c bold" panose="020B0702020203020207" pitchFamily="50" charset="-128"/>
                <a:cs typeface="Rounded Mgen+ 1c bold" panose="020B0702020203020207" pitchFamily="50" charset="-128"/>
              </a:rPr>
              <a:t>y</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を消去すると</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この式は楕円を表している。楕円を表すパラメーター</a:t>
            </a:r>
            <a:r>
              <a:rPr kumimoji="1" lang="en-US" altLang="ja-JP" sz="2400" i="1" dirty="0" err="1">
                <a:latin typeface="Symbol" panose="05050102010706020507" pitchFamily="18" charset="2"/>
                <a:ea typeface="Rounded Mgen+ 1c bold" panose="020B0702020203020207" pitchFamily="50" charset="-128"/>
                <a:cs typeface="Rounded Mgen+ 1c bold" panose="020B0702020203020207" pitchFamily="50" charset="-128"/>
              </a:rPr>
              <a:t>a,b,g</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を</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パラメーターと呼ぶ。</a:t>
            </a:r>
            <a:r>
              <a:rPr kumimoji="1" lang="en-US" altLang="ja-JP" sz="2400" i="1" dirty="0">
                <a:latin typeface="Symbol" panose="05050102010706020507" pitchFamily="18" charset="2"/>
                <a:ea typeface="Rounded Mgen+ 1c bold" panose="020B0702020203020207" pitchFamily="50" charset="-128"/>
                <a:cs typeface="Rounded Mgen+ 1c bold" panose="020B0702020203020207" pitchFamily="50" charset="-128"/>
              </a:rPr>
              <a:t>e</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は楕円の面積を表すパラメーターで、ビーム輸送における不変量である。</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Courant-Snyder</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不変量と呼ぶ</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p>
          <a:p>
            <a:pPr marL="0" indent="0">
              <a:buNone/>
            </a:pPr>
            <a:endPar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4" name="図 3"/>
          <p:cNvPicPr>
            <a:picLocks noChangeAspect="1"/>
          </p:cNvPicPr>
          <p:nvPr/>
        </p:nvPicPr>
        <p:blipFill>
          <a:blip r:embed="rId2"/>
          <a:stretch>
            <a:fillRect/>
          </a:stretch>
        </p:blipFill>
        <p:spPr>
          <a:xfrm>
            <a:off x="2627784" y="1196752"/>
            <a:ext cx="4135372" cy="791589"/>
          </a:xfrm>
          <a:prstGeom prst="rect">
            <a:avLst/>
          </a:prstGeom>
        </p:spPr>
      </p:pic>
      <p:pic>
        <p:nvPicPr>
          <p:cNvPr id="5" name="図 4"/>
          <p:cNvPicPr>
            <a:picLocks noChangeAspect="1"/>
          </p:cNvPicPr>
          <p:nvPr/>
        </p:nvPicPr>
        <p:blipFill>
          <a:blip r:embed="rId3"/>
          <a:stretch>
            <a:fillRect/>
          </a:stretch>
        </p:blipFill>
        <p:spPr>
          <a:xfrm>
            <a:off x="950965" y="2662549"/>
            <a:ext cx="5067858" cy="964114"/>
          </a:xfrm>
          <a:prstGeom prst="rect">
            <a:avLst/>
          </a:prstGeom>
        </p:spPr>
      </p:pic>
      <p:pic>
        <p:nvPicPr>
          <p:cNvPr id="6" name="図 5"/>
          <p:cNvPicPr>
            <a:picLocks noChangeAspect="1"/>
          </p:cNvPicPr>
          <p:nvPr/>
        </p:nvPicPr>
        <p:blipFill>
          <a:blip r:embed="rId4"/>
          <a:stretch>
            <a:fillRect/>
          </a:stretch>
        </p:blipFill>
        <p:spPr>
          <a:xfrm>
            <a:off x="6002334" y="2550590"/>
            <a:ext cx="1783886" cy="822034"/>
          </a:xfrm>
          <a:prstGeom prst="rect">
            <a:avLst/>
          </a:prstGeom>
        </p:spPr>
      </p:pic>
      <p:pic>
        <p:nvPicPr>
          <p:cNvPr id="7" name="図 6"/>
          <p:cNvPicPr>
            <a:picLocks noChangeAspect="1"/>
          </p:cNvPicPr>
          <p:nvPr/>
        </p:nvPicPr>
        <p:blipFill>
          <a:blip r:embed="rId5"/>
          <a:stretch>
            <a:fillRect/>
          </a:stretch>
        </p:blipFill>
        <p:spPr>
          <a:xfrm>
            <a:off x="1492316" y="4188912"/>
            <a:ext cx="3324515" cy="750994"/>
          </a:xfrm>
          <a:prstGeom prst="rect">
            <a:avLst/>
          </a:prstGeom>
        </p:spPr>
      </p:pic>
      <p:pic>
        <p:nvPicPr>
          <p:cNvPr id="8" name="図 7"/>
          <p:cNvPicPr>
            <a:picLocks noChangeAspect="1"/>
          </p:cNvPicPr>
          <p:nvPr/>
        </p:nvPicPr>
        <p:blipFill>
          <a:blip r:embed="rId6"/>
          <a:stretch>
            <a:fillRect/>
          </a:stretch>
        </p:blipFill>
        <p:spPr>
          <a:xfrm>
            <a:off x="5956306" y="3787536"/>
            <a:ext cx="2229857" cy="1278720"/>
          </a:xfrm>
          <a:prstGeom prst="rect">
            <a:avLst/>
          </a:prstGeom>
        </p:spPr>
      </p:pic>
    </p:spTree>
    <p:extLst>
      <p:ext uri="{BB962C8B-B14F-4D97-AF65-F5344CB8AC3E}">
        <p14:creationId xmlns:p14="http://schemas.microsoft.com/office/powerpoint/2010/main" val="42183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87C3B59-62C6-AD42-BDDE-9794ECDFFA7E}"/>
                  </a:ext>
                </a:extLst>
              </p:cNvPr>
              <p:cNvSpPr txBox="1"/>
              <p:nvPr/>
            </p:nvSpPr>
            <p:spPr>
              <a:xfrm>
                <a:off x="755576" y="180065"/>
                <a:ext cx="7488832" cy="6100901"/>
              </a:xfrm>
              <a:prstGeom prst="rect">
                <a:avLst/>
              </a:prstGeom>
              <a:noFill/>
            </p:spPr>
            <p:txBody>
              <a:bodyPr wrap="square" rtlCol="0">
                <a:spAutoFit/>
              </a:bodyPr>
              <a:lstStyle/>
              <a:p>
                <a:pPr algn="ctr"/>
                <a:r>
                  <a:rPr kumimoji="1" lang="ja-JP" altLang="en-US" sz="4000" b="1">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rPr>
                  <a:t>エネルギー</a:t>
                </a:r>
                <a:endParaRPr kumimoji="1" lang="en-US" altLang="ja-JP" sz="4000" b="1"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lgn="ctr"/>
                <a:endParaRPr kumimoji="1" lang="en-US" altLang="ja-JP" sz="3200" b="1"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相対論的エネルギー</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sSubSup>
                        <m:sSub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𝑚</m:t>
                          </m:r>
                        </m:e>
                        <m: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0</m:t>
                          </m:r>
                        </m:sub>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bSup>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4</m:t>
                          </m:r>
                        </m:sup>
                      </m:s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oMath>
                  </m:oMathPara>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運動量</a:t>
                </a:r>
                <a14:m>
                  <m:oMath xmlns:m="http://schemas.openxmlformats.org/officeDocument/2006/math">
                    <m:r>
                      <a:rPr kumimoji="1" lang="en-US" altLang="ja-JP" sz="2400" b="0" i="1" smtClean="0">
                        <a:latin typeface="Cambria Math" panose="02040503050406030204" pitchFamily="18" charset="0"/>
                        <a:ea typeface="Rounded Mgen+ 1c heavy" panose="020B0502020203020207" pitchFamily="34" charset="-128"/>
                        <a:cs typeface="Rounded Mgen+ 1c heavy" panose="020B0502020203020207" pitchFamily="34" charset="-128"/>
                      </a:rPr>
                      <m:t>𝑝</m:t>
                    </m:r>
                    <m:r>
                      <a:rPr kumimoji="1" lang="en-US" altLang="ja-JP" sz="2400" b="0" i="1" smtClean="0">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𝛾</m:t>
                    </m:r>
                    <m:sSub>
                      <m:sSubPr>
                        <m:ctrlPr>
                          <a:rPr kumimoji="1" lang="en-US" altLang="ja-JP" sz="2400" i="1" smtClean="0">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0</m:t>
                        </m:r>
                      </m:sub>
                    </m:sSub>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𝛽</m:t>
                    </m:r>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𝑐</m:t>
                    </m:r>
                    <m:r>
                      <a:rPr kumimoji="1" lang="ja-JP" altLang="en-US" sz="2400" i="1">
                        <a:latin typeface="Cambria Math" panose="02040503050406030204" pitchFamily="18" charset="0"/>
                        <a:ea typeface="Cambria Math" panose="02040503050406030204" pitchFamily="18" charset="0"/>
                        <a:cs typeface="Rounded Mgen+ 1c heavy" panose="020B0502020203020207" pitchFamily="34" charset="-128"/>
                      </a:rPr>
                      <m:t>、</m:t>
                    </m:r>
                  </m:oMath>
                </a14:m>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静止エネルギー</a:t>
                </a:r>
                <a14:m>
                  <m:oMath xmlns:m="http://schemas.openxmlformats.org/officeDocument/2006/math">
                    <m:sSub>
                      <m:sSubPr>
                        <m:ctrlPr>
                          <a:rPr kumimoji="1" lang="en-US" altLang="ja-JP" sz="2400" i="1" smtClean="0">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b="0" i="1" smtClean="0">
                            <a:latin typeface="Cambria Math" panose="02040503050406030204" pitchFamily="18" charset="0"/>
                            <a:ea typeface="Rounded Mgen+ 1c heavy" panose="020B0502020203020207" pitchFamily="34" charset="-128"/>
                            <a:cs typeface="Rounded Mgen+ 1c heavy" panose="020B0502020203020207" pitchFamily="34" charset="-128"/>
                          </a:rPr>
                          <m:t>𝐸</m:t>
                        </m:r>
                      </m:e>
                      <m:sub>
                        <m:r>
                          <a:rPr kumimoji="1" lang="en-US" altLang="ja-JP" sz="2400" b="0" i="1" smtClean="0">
                            <a:latin typeface="Cambria Math" panose="02040503050406030204" pitchFamily="18" charset="0"/>
                            <a:ea typeface="Rounded Mgen+ 1c heavy" panose="020B0502020203020207" pitchFamily="34" charset="-128"/>
                            <a:cs typeface="Rounded Mgen+ 1c heavy" panose="020B0502020203020207" pitchFamily="34" charset="-128"/>
                          </a:rPr>
                          <m:t>0</m:t>
                        </m:r>
                      </m:sub>
                    </m:sSub>
                    <m:r>
                      <a:rPr kumimoji="1" lang="en-US" altLang="ja-JP" sz="2400" b="0" i="1" smtClean="0">
                        <a:latin typeface="Cambria Math" panose="02040503050406030204" pitchFamily="18" charset="0"/>
                        <a:ea typeface="Rounded Mgen+ 1c heavy" panose="020B0502020203020207" pitchFamily="34" charset="-128"/>
                        <a:cs typeface="Rounded Mgen+ 1c heavy" panose="020B0502020203020207" pitchFamily="34" charset="-128"/>
                      </a:rPr>
                      <m:t>=</m:t>
                    </m:r>
                    <m:sSub>
                      <m:sSubPr>
                        <m:ctrlP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0</m:t>
                        </m:r>
                      </m:sub>
                    </m:sSub>
                    <m:sSup>
                      <m:sSupPr>
                        <m:ctrlP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ctrlPr>
                      </m:sSupPr>
                      <m:e>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𝑐</m:t>
                        </m:r>
                      </m:e>
                      <m:sup>
                        <m:r>
                          <a:rPr kumimoji="1" lang="en-US" altLang="ja-JP" sz="2400" b="0" i="1" smtClean="0">
                            <a:latin typeface="Cambria Math" panose="02040503050406030204" pitchFamily="18" charset="0"/>
                            <a:ea typeface="Cambria Math" panose="02040503050406030204" pitchFamily="18" charset="0"/>
                            <a:cs typeface="Rounded Mgen+ 1c heavy" panose="020B0502020203020207" pitchFamily="34" charset="-128"/>
                          </a:rPr>
                          <m:t>2</m:t>
                        </m:r>
                      </m:sup>
                    </m:sSup>
                  </m:oMath>
                </a14:m>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を用いて</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sSub>
                        <m:sSubPr>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Sub>
                      <m:sSup>
                        <m:sSupPr>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e>
                        <m: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2</m:t>
                          </m:r>
                        </m:sup>
                      </m:s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sSub>
                        <m:sSubPr>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𝐸</m:t>
                          </m:r>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Sub>
                    </m:oMath>
                  </m:oMathPara>
                </a14:m>
                <a:endParaRPr kumimoji="1" lang="en-US" altLang="ja-JP" sz="2400" dirty="0">
                  <a:solidFill>
                    <a:srgbClr val="00B0F0"/>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運動エネルギー</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sSub>
                        <m:sSub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𝑘𝑖𝑛</m:t>
                          </m:r>
                        </m:sub>
                      </m:s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sSub>
                        <m:sSub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0</m:t>
                          </m:r>
                        </m:sub>
                      </m:s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d>
                        <m:d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−1</m:t>
                          </m:r>
                        </m:e>
                      </m:d>
                      <m:sSub>
                        <m:sSub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0</m:t>
                          </m:r>
                        </m:sub>
                      </m:sSub>
                      <m:sSup>
                        <m:sSup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oMath>
                  </m:oMathPara>
                </a14:m>
                <a:endParaRPr kumimoji="1" lang="en-US" altLang="ja-JP" sz="2400" b="0" dirty="0">
                  <a:solidFill>
                    <a:srgbClr val="00B0F0"/>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加速によるエネルギー</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𝐸</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sSub>
                        <m:sSub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𝐸</m:t>
                          </m:r>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𝑘𝑖𝑛</m:t>
                          </m:r>
                        </m:sub>
                      </m:s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nary>
                        <m:nary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naryPr>
                        <m:sub>
                          <m:r>
                            <m:rPr>
                              <m:brk m:alnAt="23"/>
                            </m:r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𝐿</m:t>
                          </m:r>
                        </m:sup>
                        <m:e>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𝐹</m:t>
                              </m:r>
                            </m:e>
                          </m:acc>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acc>
                            <m:accPr>
                              <m:chr m:val="⃗"/>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𝑑𝑠</m:t>
                              </m:r>
                            </m:e>
                          </m:acc>
                        </m:e>
                      </m:nary>
                    </m:oMath>
                  </m:oMathPara>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p:txBody>
          </p:sp>
        </mc:Choice>
        <mc:Fallback xmlns="">
          <p:sp>
            <p:nvSpPr>
              <p:cNvPr id="2" name="テキスト ボックス 1">
                <a:extLst>
                  <a:ext uri="{FF2B5EF4-FFF2-40B4-BE49-F238E27FC236}">
                    <a16:creationId xmlns:a16="http://schemas.microsoft.com/office/drawing/2014/main" id="{187C3B59-62C6-AD42-BDDE-9794ECDFFA7E}"/>
                  </a:ext>
                </a:extLst>
              </p:cNvPr>
              <p:cNvSpPr txBox="1">
                <a:spLocks noRot="1" noChangeAspect="1" noMove="1" noResize="1" noEditPoints="1" noAdjustHandles="1" noChangeArrowheads="1" noChangeShapeType="1" noTextEdit="1"/>
              </p:cNvSpPr>
              <p:nvPr/>
            </p:nvSpPr>
            <p:spPr>
              <a:xfrm>
                <a:off x="755576" y="180065"/>
                <a:ext cx="7488832" cy="6100901"/>
              </a:xfrm>
              <a:prstGeom prst="rect">
                <a:avLst/>
              </a:prstGeom>
              <a:blipFill>
                <a:blip r:embed="rId2"/>
                <a:stretch>
                  <a:fillRect l="-1184" t="-1660" b="-350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85540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a:t>
            </a:r>
          </a:p>
        </p:txBody>
      </p:sp>
      <p:pic>
        <p:nvPicPr>
          <p:cNvPr id="4" name="図 3"/>
          <p:cNvPicPr>
            <a:picLocks noChangeAspect="1"/>
          </p:cNvPicPr>
          <p:nvPr/>
        </p:nvPicPr>
        <p:blipFill>
          <a:blip r:embed="rId2"/>
          <a:stretch>
            <a:fillRect/>
          </a:stretch>
        </p:blipFill>
        <p:spPr>
          <a:xfrm>
            <a:off x="5364088" y="1268760"/>
            <a:ext cx="3508460" cy="3408048"/>
          </a:xfrm>
          <a:prstGeom prst="rect">
            <a:avLst/>
          </a:prstGeom>
        </p:spPr>
      </p:pic>
      <mc:AlternateContent xmlns:mc="http://schemas.openxmlformats.org/markup-compatibility/2006" xmlns:a14="http://schemas.microsoft.com/office/drawing/2010/main">
        <mc:Choice Requires="a14">
          <p:sp>
            <p:nvSpPr>
              <p:cNvPr id="5" name="コンテンツ プレースホルダー 2"/>
              <p:cNvSpPr>
                <a:spLocks noGrp="1"/>
              </p:cNvSpPr>
              <p:nvPr>
                <p:ph idx="1"/>
              </p:nvPr>
            </p:nvSpPr>
            <p:spPr>
              <a:xfrm>
                <a:off x="264989" y="1385597"/>
                <a:ext cx="8229600" cy="4878113"/>
              </a:xfrm>
            </p:spPr>
            <p:txBody>
              <a:bodyPr>
                <a:normAutofit/>
              </a:bodyPr>
              <a:lstStyle/>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パラメーターが表す楕円</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ビーム径</a:t>
                </a:r>
                <a14:m>
                  <m:oMath xmlns:m="http://schemas.openxmlformats.org/officeDocument/2006/math">
                    <m:rad>
                      <m:radPr>
                        <m:degHide m:val="on"/>
                        <m:ctrlPr>
                          <a:rPr kumimoji="1"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radPr>
                      <m:deg/>
                      <m:e>
                        <m:r>
                          <a:rPr kumimoji="1"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𝛽𝜀</m:t>
                        </m:r>
                      </m:e>
                    </m:rad>
                  </m:oMath>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角度広がり</a:t>
                </a:r>
                <a14:m>
                  <m:oMath xmlns:m="http://schemas.openxmlformats.org/officeDocument/2006/math">
                    <m:rad>
                      <m:radPr>
                        <m:degHide m:val="on"/>
                        <m:ctrlPr>
                          <a:rPr kumimoji="1"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radPr>
                      <m:deg/>
                      <m:e>
                        <m:r>
                          <a:rPr kumimoji="1"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𝛾𝜀</m:t>
                        </m:r>
                      </m:e>
                    </m:rad>
                  </m:oMath>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傾き</a:t>
                </a:r>
                <a14:m>
                  <m:oMath xmlns:m="http://schemas.openxmlformats.org/officeDocument/2006/math">
                    <m:r>
                      <a:rPr kumimoji="1"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𝛼</m:t>
                    </m:r>
                  </m:oMath>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ある場所での</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パラメーターと</a:t>
                </a:r>
                <a:b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Courant-Snyder</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不変量が決まれば、</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およそのビーム分布を知ることができる。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どうやって</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パラメーターを求めればいいのか？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（微分方程式を直接解くのは困難）</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5" name="コンテンツ プレースホルダー 2"/>
              <p:cNvSpPr>
                <a:spLocks noGrp="1" noRot="1" noChangeAspect="1" noMove="1" noResize="1" noEditPoints="1" noAdjustHandles="1" noChangeArrowheads="1" noChangeShapeType="1" noTextEdit="1"/>
              </p:cNvSpPr>
              <p:nvPr>
                <p:ph idx="1"/>
              </p:nvPr>
            </p:nvSpPr>
            <p:spPr>
              <a:xfrm>
                <a:off x="264989" y="1385597"/>
                <a:ext cx="8229600" cy="4878113"/>
              </a:xfrm>
              <a:blipFill>
                <a:blip r:embed="rId3"/>
                <a:stretch>
                  <a:fillRect l="-1111" t="-99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10363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パラメーターの輸送</a:t>
            </a:r>
          </a:p>
        </p:txBody>
      </p:sp>
      <p:sp>
        <p:nvSpPr>
          <p:cNvPr id="3" name="コンテンツ プレースホルダー 2"/>
          <p:cNvSpPr>
            <a:spLocks noGrp="1"/>
          </p:cNvSpPr>
          <p:nvPr>
            <p:ph idx="1"/>
          </p:nvPr>
        </p:nvSpPr>
        <p:spPr/>
        <p:txBody>
          <a:bodyPr/>
          <a:lstStyle/>
          <a:p>
            <a:pPr>
              <a:buFont typeface="Wingdings" panose="05000000000000000000" pitchFamily="2" charset="2"/>
              <a:buChar char="l"/>
            </a:pP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微分方程式を解く代わりに、</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パラメーターの輸送</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i="1" dirty="0">
                <a:latin typeface="Rounded Mgen+ 1c bold" panose="020B0702020203020207" pitchFamily="50" charset="-128"/>
                <a:ea typeface="Rounded Mgen+ 1c bold" panose="020B0702020203020207" pitchFamily="50" charset="-128"/>
                <a:cs typeface="Rounded Mgen+ 1c bold" panose="020B0702020203020207" pitchFamily="50" charset="-128"/>
              </a:rPr>
              <a:t>s=0</a:t>
            </a:r>
            <a:r>
              <a:rPr kumimoji="1" lang="ja-JP" altLang="en-US" i="1"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から</a:t>
            </a:r>
            <a:r>
              <a:rPr kumimoji="1" lang="en-US" altLang="ja-JP" i="1" dirty="0">
                <a:latin typeface="Rounded Mgen+ 1c bold" panose="020B0702020203020207" pitchFamily="50" charset="-128"/>
                <a:ea typeface="Rounded Mgen+ 1c bold" panose="020B0702020203020207" pitchFamily="50" charset="-128"/>
                <a:cs typeface="Rounded Mgen+ 1c bold" panose="020B0702020203020207" pitchFamily="50" charset="-128"/>
              </a:rPr>
              <a:t>s=s</a:t>
            </a:r>
            <a:r>
              <a:rPr kumimoji="1" lang="en-US" altLang="ja-JP"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rPr>
              <a:t>1</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）により導く。</a:t>
            </a:r>
            <a:endPar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buFont typeface="Wingdings" panose="05000000000000000000" pitchFamily="2" charset="2"/>
              <a:buChar char="l"/>
            </a:pP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初期値は測定すれば求まる。パラメーターの数は４（</a:t>
            </a:r>
            <a:r>
              <a:rPr kumimoji="1" lang="en-US" altLang="ja-JP" i="1" dirty="0" err="1">
                <a:latin typeface="Symbol" panose="05050102010706020507" pitchFamily="18" charset="2"/>
                <a:ea typeface="Rounded Mgen+ 1c bold" panose="020B0702020203020207" pitchFamily="50" charset="-128"/>
                <a:cs typeface="Rounded Mgen+ 1c bold" panose="020B0702020203020207" pitchFamily="50" charset="-128"/>
              </a:rPr>
              <a:t>a,b,g,e</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dirty="0" err="1">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独立なパラメーターは３なので、原理的に</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3</a:t>
            </a:r>
            <a:r>
              <a:rPr kumimoji="1" lang="ja-JP" altLang="en-US" dirty="0" err="1">
                <a:latin typeface="Rounded Mgen+ 1c bold" panose="020B0702020203020207" pitchFamily="50" charset="-128"/>
                <a:ea typeface="Rounded Mgen+ 1c bold" panose="020B0702020203020207" pitchFamily="50" charset="-128"/>
                <a:cs typeface="Rounded Mgen+ 1c bold" panose="020B0702020203020207" pitchFamily="50" charset="-128"/>
              </a:rPr>
              <a:t>つの</a:t>
            </a:r>
            <a:r>
              <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測定により求められる</a:t>
            </a:r>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endParaRPr kumimoji="1"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5906184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059832" y="20960"/>
            <a:ext cx="3365057" cy="750994"/>
          </a:xfrm>
          <a:prstGeom prst="rect">
            <a:avLst/>
          </a:prstGeom>
        </p:spPr>
      </p:pic>
      <p:pic>
        <p:nvPicPr>
          <p:cNvPr id="5" name="図 4"/>
          <p:cNvPicPr>
            <a:picLocks noChangeAspect="1"/>
          </p:cNvPicPr>
          <p:nvPr/>
        </p:nvPicPr>
        <p:blipFill>
          <a:blip r:embed="rId3"/>
          <a:stretch>
            <a:fillRect/>
          </a:stretch>
        </p:blipFill>
        <p:spPr>
          <a:xfrm>
            <a:off x="3491880" y="1052736"/>
            <a:ext cx="3527229" cy="1085897"/>
          </a:xfrm>
          <a:prstGeom prst="rect">
            <a:avLst/>
          </a:prstGeom>
        </p:spPr>
      </p:pic>
      <p:sp>
        <p:nvSpPr>
          <p:cNvPr id="3" name="コンテンツ プレースホルダー 2"/>
          <p:cNvSpPr>
            <a:spLocks noGrp="1"/>
          </p:cNvSpPr>
          <p:nvPr>
            <p:ph idx="1"/>
          </p:nvPr>
        </p:nvSpPr>
        <p:spPr>
          <a:xfrm>
            <a:off x="395536" y="832708"/>
            <a:ext cx="8229600" cy="6025292"/>
          </a:xfrm>
        </p:spPr>
        <p:txBody>
          <a:bodyPr>
            <a:normAutofit/>
          </a:bodyPr>
          <a:lstStyle/>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輸送行列（逆行列）</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つぎを代入</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Twiss</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パラメーターの輸送</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これで、任意の初期値から出発して、任意のビームライン（輸送行列）により、ビーム分布が輸送されるのかを求めることができる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6" name="図 5"/>
          <p:cNvPicPr>
            <a:picLocks noChangeAspect="1"/>
          </p:cNvPicPr>
          <p:nvPr/>
        </p:nvPicPr>
        <p:blipFill>
          <a:blip r:embed="rId4"/>
          <a:stretch>
            <a:fillRect/>
          </a:stretch>
        </p:blipFill>
        <p:spPr>
          <a:xfrm>
            <a:off x="3635896" y="2358661"/>
            <a:ext cx="2675829" cy="405943"/>
          </a:xfrm>
          <a:prstGeom prst="rect">
            <a:avLst/>
          </a:prstGeom>
        </p:spPr>
      </p:pic>
      <p:pic>
        <p:nvPicPr>
          <p:cNvPr id="7" name="図 6"/>
          <p:cNvPicPr>
            <a:picLocks noChangeAspect="1"/>
          </p:cNvPicPr>
          <p:nvPr/>
        </p:nvPicPr>
        <p:blipFill>
          <a:blip r:embed="rId5"/>
          <a:stretch>
            <a:fillRect/>
          </a:stretch>
        </p:blipFill>
        <p:spPr>
          <a:xfrm>
            <a:off x="899592" y="3717032"/>
            <a:ext cx="7013915" cy="1512137"/>
          </a:xfrm>
          <a:prstGeom prst="rect">
            <a:avLst/>
          </a:prstGeom>
        </p:spPr>
      </p:pic>
    </p:spTree>
    <p:extLst>
      <p:ext uri="{BB962C8B-B14F-4D97-AF65-F5344CB8AC3E}">
        <p14:creationId xmlns:p14="http://schemas.microsoft.com/office/powerpoint/2010/main" val="14690012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476672"/>
            <a:ext cx="8229600" cy="4525963"/>
          </a:xfrm>
        </p:spPr>
        <p:txBody>
          <a:bodyPr>
            <a:normAutofit/>
          </a:bodyPr>
          <a:lstStyle/>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ドリフト空間</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Q</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磁石（薄肉近似）</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4" name="図 3"/>
          <p:cNvPicPr>
            <a:picLocks noChangeAspect="1"/>
          </p:cNvPicPr>
          <p:nvPr/>
        </p:nvPicPr>
        <p:blipFill>
          <a:blip r:embed="rId2"/>
          <a:stretch>
            <a:fillRect/>
          </a:stretch>
        </p:blipFill>
        <p:spPr>
          <a:xfrm>
            <a:off x="4617857" y="220262"/>
            <a:ext cx="4216457" cy="1674514"/>
          </a:xfrm>
          <a:prstGeom prst="rect">
            <a:avLst/>
          </a:prstGeom>
        </p:spPr>
      </p:pic>
      <p:pic>
        <p:nvPicPr>
          <p:cNvPr id="5" name="図 4"/>
          <p:cNvPicPr>
            <a:picLocks noChangeAspect="1"/>
          </p:cNvPicPr>
          <p:nvPr/>
        </p:nvPicPr>
        <p:blipFill>
          <a:blip r:embed="rId3"/>
          <a:stretch>
            <a:fillRect/>
          </a:stretch>
        </p:blipFill>
        <p:spPr>
          <a:xfrm>
            <a:off x="5003015" y="1863154"/>
            <a:ext cx="3446143" cy="2050012"/>
          </a:xfrm>
          <a:prstGeom prst="rect">
            <a:avLst/>
          </a:prstGeom>
        </p:spPr>
      </p:pic>
      <p:pic>
        <p:nvPicPr>
          <p:cNvPr id="6" name="図 5"/>
          <p:cNvPicPr>
            <a:picLocks noChangeAspect="1"/>
          </p:cNvPicPr>
          <p:nvPr/>
        </p:nvPicPr>
        <p:blipFill>
          <a:blip r:embed="rId4"/>
          <a:stretch>
            <a:fillRect/>
          </a:stretch>
        </p:blipFill>
        <p:spPr>
          <a:xfrm>
            <a:off x="0" y="3429000"/>
            <a:ext cx="5027950" cy="3361529"/>
          </a:xfrm>
          <a:prstGeom prst="rect">
            <a:avLst/>
          </a:prstGeom>
        </p:spPr>
      </p:pic>
      <p:sp>
        <p:nvSpPr>
          <p:cNvPr id="7" name="正方形/長方形 6"/>
          <p:cNvSpPr/>
          <p:nvPr/>
        </p:nvSpPr>
        <p:spPr>
          <a:xfrm>
            <a:off x="1547664" y="5109764"/>
            <a:ext cx="513282" cy="369332"/>
          </a:xfrm>
          <a:prstGeom prst="rect">
            <a:avLst/>
          </a:prstGeom>
        </p:spPr>
        <p:txBody>
          <a:bodyPr wrap="none">
            <a:spAutoFit/>
          </a:bodyPr>
          <a:lstStyle/>
          <a:p>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QD</a:t>
            </a:r>
          </a:p>
        </p:txBody>
      </p:sp>
      <p:sp>
        <p:nvSpPr>
          <p:cNvPr id="8" name="正方形/長方形 7"/>
          <p:cNvSpPr/>
          <p:nvPr/>
        </p:nvSpPr>
        <p:spPr>
          <a:xfrm>
            <a:off x="2843808" y="4149080"/>
            <a:ext cx="490840" cy="369332"/>
          </a:xfrm>
          <a:prstGeom prst="rect">
            <a:avLst/>
          </a:prstGeom>
        </p:spPr>
        <p:txBody>
          <a:bodyPr wrap="none">
            <a:spAutoFit/>
          </a:bodyPr>
          <a:lstStyle/>
          <a:p>
            <a:r>
              <a:rPr kumimoji="1"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QF</a:t>
            </a:r>
          </a:p>
        </p:txBody>
      </p:sp>
      <p:pic>
        <p:nvPicPr>
          <p:cNvPr id="9" name="図 8"/>
          <p:cNvPicPr>
            <a:picLocks noChangeAspect="1"/>
          </p:cNvPicPr>
          <p:nvPr/>
        </p:nvPicPr>
        <p:blipFill>
          <a:blip r:embed="rId5"/>
          <a:stretch>
            <a:fillRect/>
          </a:stretch>
        </p:blipFill>
        <p:spPr>
          <a:xfrm>
            <a:off x="5724128" y="5841094"/>
            <a:ext cx="1378457" cy="548023"/>
          </a:xfrm>
          <a:prstGeom prst="rect">
            <a:avLst/>
          </a:prstGeom>
        </p:spPr>
      </p:pic>
      <p:sp>
        <p:nvSpPr>
          <p:cNvPr id="10" name="正方形/長方形 9"/>
          <p:cNvSpPr/>
          <p:nvPr/>
        </p:nvSpPr>
        <p:spPr>
          <a:xfrm>
            <a:off x="5027950" y="4207063"/>
            <a:ext cx="3960440" cy="1200329"/>
          </a:xfrm>
          <a:prstGeom prst="rect">
            <a:avLst/>
          </a:prstGeom>
        </p:spPr>
        <p:txBody>
          <a:bodyPr wrap="square">
            <a:sp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各位置でのベータ関数とエミッタンスからビームサイズがわかる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498161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5"/>
          <p:cNvSpPr>
            <a:spLocks noGrp="1"/>
          </p:cNvSpPr>
          <p:nvPr>
            <p:ph type="sldNum" idx="12"/>
          </p:nvPr>
        </p:nvSpPr>
        <p:spPr/>
        <p:txBody>
          <a:bodyPr/>
          <a:lstStyle/>
          <a:p>
            <a:fld id="{97BF3C39-C4A8-4F98-90DA-9E5A85CB2595}" type="slidenum">
              <a:rPr lang="en-US" altLang="ja-JP"/>
              <a:pPr/>
              <a:t>64</a:t>
            </a:fld>
            <a:endParaRPr lang="en-US" altLang="ja-JP"/>
          </a:p>
        </p:txBody>
      </p:sp>
      <p:sp>
        <p:nvSpPr>
          <p:cNvPr id="24577" name="Rectangle 1"/>
          <p:cNvSpPr>
            <a:spLocks noGrp="1" noChangeArrowheads="1"/>
          </p:cNvSpPr>
          <p:nvPr>
            <p:ph type="title"/>
          </p:nvPr>
        </p:nvSpPr>
        <p:spPr>
          <a:xfrm>
            <a:off x="732345" y="95634"/>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FODO</a:t>
            </a: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セルの周期条件</a:t>
            </a:r>
          </a:p>
        </p:txBody>
      </p:sp>
      <p:sp>
        <p:nvSpPr>
          <p:cNvPr id="24578" name="Rectangle 2"/>
          <p:cNvSpPr>
            <a:spLocks noGrp="1" noChangeArrowheads="1"/>
          </p:cNvSpPr>
          <p:nvPr>
            <p:ph type="body" idx="1"/>
          </p:nvPr>
        </p:nvSpPr>
        <p:spPr>
          <a:xfrm>
            <a:off x="467544" y="1350806"/>
            <a:ext cx="8011183" cy="3199680"/>
          </a:xfrm>
          <a:ln/>
        </p:spPr>
        <p:txBody>
          <a:bodyPr vert="horz" lIns="91440" tIns="46632" rIns="91440" bIns="45720" rtlCol="0">
            <a:normAutofit/>
          </a:bodyPr>
          <a:lstStyle/>
          <a:p>
            <a:pPr marL="440822">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加速器のビームラインにおける一定の磁石等の構成：セル</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440822">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もっとも基本的なセル：</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FODO</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セル</a:t>
            </a:r>
          </a:p>
          <a:p>
            <a:pPr marL="440822">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どちらの方向にも収束力をもち、ビームが発散しない</a:t>
            </a:r>
          </a:p>
          <a:p>
            <a:pPr marL="440822">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24579" name="Oval 3"/>
          <p:cNvSpPr>
            <a:spLocks noChangeArrowheads="1"/>
          </p:cNvSpPr>
          <p:nvPr/>
        </p:nvSpPr>
        <p:spPr bwMode="auto">
          <a:xfrm>
            <a:off x="3587041" y="4150469"/>
            <a:ext cx="279360" cy="1483200"/>
          </a:xfrm>
          <a:prstGeom prst="ellipse">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24580" name="AutoShape 4"/>
          <p:cNvSpPr>
            <a:spLocks noChangeArrowheads="1"/>
          </p:cNvSpPr>
          <p:nvPr/>
        </p:nvSpPr>
        <p:spPr bwMode="auto">
          <a:xfrm>
            <a:off x="4006081" y="4159109"/>
            <a:ext cx="1536480" cy="1465920"/>
          </a:xfrm>
          <a:prstGeom prst="roundRect">
            <a:avLst>
              <a:gd name="adj" fmla="val 97"/>
            </a:avLst>
          </a:prstGeom>
          <a:solidFill>
            <a:srgbClr val="00B8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Bend</a:t>
            </a:r>
          </a:p>
          <a:p>
            <a:r>
              <a:rPr lang="en-US" altLang="ja-JP" sz="2177"/>
              <a:t>or</a:t>
            </a:r>
          </a:p>
          <a:p>
            <a:r>
              <a:rPr lang="en-US" altLang="ja-JP" sz="2177"/>
              <a:t>Drift</a:t>
            </a:r>
          </a:p>
        </p:txBody>
      </p:sp>
      <p:sp>
        <p:nvSpPr>
          <p:cNvPr id="24581" name="AutoShape 5"/>
          <p:cNvSpPr>
            <a:spLocks noChangeArrowheads="1"/>
          </p:cNvSpPr>
          <p:nvPr/>
        </p:nvSpPr>
        <p:spPr bwMode="auto">
          <a:xfrm>
            <a:off x="5742721" y="4133189"/>
            <a:ext cx="262080" cy="1465920"/>
          </a:xfrm>
          <a:prstGeom prst="roundRect">
            <a:avLst>
              <a:gd name="adj" fmla="val 546"/>
            </a:avLst>
          </a:prstGeom>
          <a:solidFill>
            <a:srgbClr val="00008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24582" name="Oval 6"/>
          <p:cNvSpPr>
            <a:spLocks noChangeArrowheads="1"/>
          </p:cNvSpPr>
          <p:nvPr/>
        </p:nvSpPr>
        <p:spPr bwMode="auto">
          <a:xfrm>
            <a:off x="5594401" y="4133189"/>
            <a:ext cx="218880" cy="1474560"/>
          </a:xfrm>
          <a:prstGeom prst="ellipse">
            <a:avLst/>
          </a:prstGeom>
          <a:solidFill>
            <a:schemeClr val="bg1"/>
          </a:solidFill>
          <a:ln>
            <a:noFill/>
          </a:ln>
          <a:effectLst/>
        </p:spPr>
        <p:txBody>
          <a:bodyPr wrap="none" anchor="ctr"/>
          <a:lstStyle/>
          <a:p>
            <a:endParaRPr lang="ja-JP" altLang="en-US" sz="1633"/>
          </a:p>
        </p:txBody>
      </p:sp>
      <p:sp>
        <p:nvSpPr>
          <p:cNvPr id="24583" name="Oval 7"/>
          <p:cNvSpPr>
            <a:spLocks noChangeArrowheads="1"/>
          </p:cNvSpPr>
          <p:nvPr/>
        </p:nvSpPr>
        <p:spPr bwMode="auto">
          <a:xfrm>
            <a:off x="5916961" y="4141829"/>
            <a:ext cx="236160" cy="1474560"/>
          </a:xfrm>
          <a:prstGeom prst="ellipse">
            <a:avLst/>
          </a:prstGeom>
          <a:solidFill>
            <a:schemeClr val="bg1"/>
          </a:solidFill>
          <a:ln>
            <a:noFill/>
          </a:ln>
          <a:effectLst/>
        </p:spPr>
        <p:txBody>
          <a:bodyPr wrap="none" anchor="ctr"/>
          <a:lstStyle/>
          <a:p>
            <a:endParaRPr lang="ja-JP" altLang="en-US" sz="1633"/>
          </a:p>
        </p:txBody>
      </p:sp>
      <p:sp>
        <p:nvSpPr>
          <p:cNvPr id="24584" name="AutoShape 8"/>
          <p:cNvSpPr>
            <a:spLocks noChangeArrowheads="1"/>
          </p:cNvSpPr>
          <p:nvPr/>
        </p:nvSpPr>
        <p:spPr bwMode="auto">
          <a:xfrm>
            <a:off x="2626561" y="4159109"/>
            <a:ext cx="872640" cy="1465920"/>
          </a:xfrm>
          <a:prstGeom prst="roundRect">
            <a:avLst>
              <a:gd name="adj" fmla="val 162"/>
            </a:avLst>
          </a:prstGeom>
          <a:solidFill>
            <a:srgbClr val="00B8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dirty="0"/>
              <a:t>Bend</a:t>
            </a:r>
          </a:p>
          <a:p>
            <a:r>
              <a:rPr lang="en-US" altLang="ja-JP" sz="2177" dirty="0"/>
              <a:t>or</a:t>
            </a:r>
          </a:p>
          <a:p>
            <a:r>
              <a:rPr lang="en-US" altLang="ja-JP" sz="2177" dirty="0"/>
              <a:t>Drift</a:t>
            </a:r>
          </a:p>
        </p:txBody>
      </p:sp>
      <p:sp>
        <p:nvSpPr>
          <p:cNvPr id="24585" name="AutoShape 9"/>
          <p:cNvSpPr>
            <a:spLocks noChangeArrowheads="1"/>
          </p:cNvSpPr>
          <p:nvPr/>
        </p:nvSpPr>
        <p:spPr bwMode="auto">
          <a:xfrm>
            <a:off x="6170401" y="4150469"/>
            <a:ext cx="872640" cy="1465920"/>
          </a:xfrm>
          <a:prstGeom prst="roundRect">
            <a:avLst>
              <a:gd name="adj" fmla="val 162"/>
            </a:avLst>
          </a:prstGeom>
          <a:solidFill>
            <a:srgbClr val="00B8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Bend</a:t>
            </a:r>
          </a:p>
          <a:p>
            <a:r>
              <a:rPr lang="en-US" altLang="ja-JP" sz="2177"/>
              <a:t>or</a:t>
            </a:r>
          </a:p>
          <a:p>
            <a:r>
              <a:rPr lang="en-US" altLang="ja-JP" sz="2177"/>
              <a:t>Drift</a:t>
            </a:r>
          </a:p>
        </p:txBody>
      </p:sp>
      <p:sp>
        <p:nvSpPr>
          <p:cNvPr id="24586" name="Text Box 10"/>
          <p:cNvSpPr txBox="1">
            <a:spLocks noChangeArrowheads="1"/>
          </p:cNvSpPr>
          <p:nvPr/>
        </p:nvSpPr>
        <p:spPr bwMode="auto">
          <a:xfrm>
            <a:off x="3552481" y="3791909"/>
            <a:ext cx="38448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QF</a:t>
            </a:r>
          </a:p>
        </p:txBody>
      </p:sp>
      <p:sp>
        <p:nvSpPr>
          <p:cNvPr id="24587" name="Text Box 11"/>
          <p:cNvSpPr txBox="1">
            <a:spLocks noChangeArrowheads="1"/>
          </p:cNvSpPr>
          <p:nvPr/>
        </p:nvSpPr>
        <p:spPr bwMode="auto">
          <a:xfrm>
            <a:off x="5620321" y="3748709"/>
            <a:ext cx="41472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QD</a:t>
            </a:r>
          </a:p>
        </p:txBody>
      </p:sp>
      <p:sp>
        <p:nvSpPr>
          <p:cNvPr id="24588" name="Line 12"/>
          <p:cNvSpPr>
            <a:spLocks noChangeShapeType="1"/>
          </p:cNvSpPr>
          <p:nvPr/>
        </p:nvSpPr>
        <p:spPr bwMode="auto">
          <a:xfrm>
            <a:off x="5960161" y="5878469"/>
            <a:ext cx="1082880" cy="8640"/>
          </a:xfrm>
          <a:prstGeom prst="line">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24589" name="Text Box 13"/>
          <p:cNvSpPr txBox="1">
            <a:spLocks noChangeArrowheads="1"/>
          </p:cNvSpPr>
          <p:nvPr/>
        </p:nvSpPr>
        <p:spPr bwMode="auto">
          <a:xfrm>
            <a:off x="5960161" y="5597394"/>
            <a:ext cx="1084320" cy="56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0" rIns="0" bIns="0" anchor="ctr"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endParaRPr lang="en-US" altLang="ja-JP" sz="2177"/>
          </a:p>
          <a:p>
            <a:pPr>
              <a:lnSpc>
                <a:spcPct val="91000"/>
              </a:lnSpc>
            </a:pPr>
            <a:r>
              <a:rPr lang="en-US" altLang="ja-JP" sz="1633">
                <a:latin typeface="Luxi Serif" pitchFamily="16" charset="0"/>
              </a:rPr>
              <a:t>L/2</a:t>
            </a:r>
          </a:p>
        </p:txBody>
      </p:sp>
      <p:sp>
        <p:nvSpPr>
          <p:cNvPr id="24590" name="Line 14"/>
          <p:cNvSpPr>
            <a:spLocks noChangeShapeType="1"/>
          </p:cNvSpPr>
          <p:nvPr/>
        </p:nvSpPr>
        <p:spPr bwMode="auto">
          <a:xfrm>
            <a:off x="3785761" y="5871268"/>
            <a:ext cx="2112480" cy="5760"/>
          </a:xfrm>
          <a:prstGeom prst="line">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24591" name="Text Box 15"/>
          <p:cNvSpPr txBox="1">
            <a:spLocks noChangeArrowheads="1"/>
          </p:cNvSpPr>
          <p:nvPr/>
        </p:nvSpPr>
        <p:spPr bwMode="auto">
          <a:xfrm>
            <a:off x="3785761" y="5588754"/>
            <a:ext cx="2113920" cy="56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0" rIns="0" bIns="0" anchor="ctr"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endParaRPr lang="en-US" altLang="ja-JP" sz="2177"/>
          </a:p>
          <a:p>
            <a:pPr>
              <a:lnSpc>
                <a:spcPct val="91000"/>
              </a:lnSpc>
            </a:pPr>
            <a:r>
              <a:rPr lang="en-US" altLang="ja-JP" sz="1633">
                <a:latin typeface="Luxi Serif" pitchFamily="16" charset="0"/>
              </a:rPr>
              <a:t>L/2</a:t>
            </a:r>
          </a:p>
        </p:txBody>
      </p:sp>
      <p:sp>
        <p:nvSpPr>
          <p:cNvPr id="24592" name="Line 16"/>
          <p:cNvSpPr>
            <a:spLocks noChangeShapeType="1"/>
          </p:cNvSpPr>
          <p:nvPr/>
        </p:nvSpPr>
        <p:spPr bwMode="auto">
          <a:xfrm>
            <a:off x="2612160" y="5864069"/>
            <a:ext cx="1082880" cy="8640"/>
          </a:xfrm>
          <a:prstGeom prst="line">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24593" name="Text Box 17"/>
          <p:cNvSpPr txBox="1">
            <a:spLocks noChangeArrowheads="1"/>
          </p:cNvSpPr>
          <p:nvPr/>
        </p:nvSpPr>
        <p:spPr bwMode="auto">
          <a:xfrm>
            <a:off x="2612161" y="5582994"/>
            <a:ext cx="1084320" cy="56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0" rIns="0" bIns="0" anchor="ctr"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endParaRPr lang="en-US" altLang="ja-JP" sz="2177"/>
          </a:p>
          <a:p>
            <a:pPr>
              <a:lnSpc>
                <a:spcPct val="91000"/>
              </a:lnSpc>
            </a:pPr>
            <a:r>
              <a:rPr lang="en-US" altLang="ja-JP" sz="1633">
                <a:latin typeface="Luxi Serif" pitchFamily="16" charset="0"/>
              </a:rPr>
              <a:t>L/2</a:t>
            </a:r>
          </a:p>
        </p:txBody>
      </p:sp>
    </p:spTree>
    <p:extLst>
      <p:ext uri="{BB962C8B-B14F-4D97-AF65-F5344CB8AC3E}">
        <p14:creationId xmlns:p14="http://schemas.microsoft.com/office/powerpoint/2010/main" val="15128593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5"/>
          <p:cNvSpPr>
            <a:spLocks noGrp="1"/>
          </p:cNvSpPr>
          <p:nvPr>
            <p:ph type="sldNum" idx="12"/>
          </p:nvPr>
        </p:nvSpPr>
        <p:spPr/>
        <p:txBody>
          <a:bodyPr/>
          <a:lstStyle/>
          <a:p>
            <a:fld id="{9CEC95AD-BEA3-401D-8014-A641256ACD26}" type="slidenum">
              <a:rPr lang="en-US" altLang="ja-JP"/>
              <a:pPr/>
              <a:t>65</a:t>
            </a:fld>
            <a:endParaRPr lang="en-US" altLang="ja-JP"/>
          </a:p>
        </p:txBody>
      </p:sp>
      <p:graphicFrame>
        <p:nvGraphicFramePr>
          <p:cNvPr id="25602" name="Object 2"/>
          <p:cNvGraphicFramePr>
            <a:graphicFrameLocks noChangeAspect="1"/>
          </p:cNvGraphicFramePr>
          <p:nvPr/>
        </p:nvGraphicFramePr>
        <p:xfrm>
          <a:off x="1196641" y="2520360"/>
          <a:ext cx="6572160" cy="1347840"/>
        </p:xfrm>
        <a:graphic>
          <a:graphicData uri="http://schemas.openxmlformats.org/presentationml/2006/ole">
            <mc:AlternateContent xmlns:mc="http://schemas.openxmlformats.org/markup-compatibility/2006">
              <mc:Choice xmlns:v="urn:schemas-microsoft-com:vml" Requires="v">
                <p:oleObj spid="_x0000_s61784" r:id="rId4" imgW="7264080" imgH="1500480" progId="">
                  <p:embed/>
                </p:oleObj>
              </mc:Choice>
              <mc:Fallback>
                <p:oleObj r:id="rId4" imgW="7264080" imgH="1500480" progId="">
                  <p:embed/>
                  <p:pic>
                    <p:nvPicPr>
                      <p:cNvPr id="2560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641" y="2520360"/>
                        <a:ext cx="6572160" cy="13478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6678721" y="3859561"/>
          <a:ext cx="707040" cy="198720"/>
        </p:xfrm>
        <a:graphic>
          <a:graphicData uri="http://schemas.openxmlformats.org/presentationml/2006/ole">
            <mc:AlternateContent xmlns:mc="http://schemas.openxmlformats.org/markup-compatibility/2006">
              <mc:Choice xmlns:v="urn:schemas-microsoft-com:vml" Requires="v">
                <p:oleObj spid="_x0000_s61785" r:id="rId6" imgW="775800" imgH="223920" progId="">
                  <p:embed/>
                </p:oleObj>
              </mc:Choice>
              <mc:Fallback>
                <p:oleObj r:id="rId6" imgW="775800" imgH="223920" progId="">
                  <p:embed/>
                  <p:pic>
                    <p:nvPicPr>
                      <p:cNvPr id="2560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8721" y="3859561"/>
                        <a:ext cx="707040" cy="1987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4"/>
          <p:cNvSpPr>
            <a:spLocks noGrp="1" noChangeArrowheads="1"/>
          </p:cNvSpPr>
          <p:nvPr>
            <p:ph type="body" idx="1"/>
          </p:nvPr>
        </p:nvSpPr>
        <p:spPr>
          <a:xfrm>
            <a:off x="467544" y="407840"/>
            <a:ext cx="8352928" cy="3888041"/>
          </a:xfrm>
          <a:ln/>
        </p:spPr>
        <p:txBody>
          <a:bodyPr vert="horz" lIns="91440" tIns="46632" rIns="91440" bIns="45720" rtlCol="0">
            <a:normAutofit/>
          </a:body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FODO</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セルを無限に続けたとしても、ビームが発散しない条件</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周期条件</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Twiss parameter</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が周期条件を満たす</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ときに、発散しない。</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p>
        </p:txBody>
      </p:sp>
      <p:sp>
        <p:nvSpPr>
          <p:cNvPr id="25605" name="AutoShape 5"/>
          <p:cNvSpPr>
            <a:spLocks noChangeArrowheads="1"/>
          </p:cNvSpPr>
          <p:nvPr/>
        </p:nvSpPr>
        <p:spPr bwMode="auto">
          <a:xfrm>
            <a:off x="3183841" y="4979880"/>
            <a:ext cx="3028320" cy="650880"/>
          </a:xfrm>
          <a:prstGeom prst="roundRect">
            <a:avLst>
              <a:gd name="adj" fmla="val 218"/>
            </a:avLst>
          </a:prstGeom>
          <a:solidFill>
            <a:srgbClr val="00B8FF"/>
          </a:solidFill>
          <a:ln w="9525" cap="flat">
            <a:solidFill>
              <a:srgbClr val="000000"/>
            </a:solidFill>
            <a:round/>
            <a:headEnd/>
            <a:tailEnd/>
          </a:ln>
          <a:effectLst>
            <a:outerShdw dist="152735" dir="2700000" algn="ctr" rotWithShape="0">
              <a:srgbClr val="808080"/>
            </a:outerShdw>
          </a:effec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M(s</a:t>
            </a:r>
            <a:r>
              <a:rPr lang="en-US" altLang="ja-JP" sz="2177" baseline="-1000"/>
              <a:t>1</a:t>
            </a:r>
            <a:r>
              <a:rPr lang="en-US" altLang="ja-JP" sz="2177"/>
              <a:t>,s</a:t>
            </a:r>
            <a:r>
              <a:rPr lang="en-US" altLang="ja-JP" sz="2177" baseline="-1000"/>
              <a:t>2</a:t>
            </a:r>
            <a:r>
              <a:rPr lang="en-US" altLang="ja-JP" sz="2177"/>
              <a:t>)</a:t>
            </a:r>
          </a:p>
        </p:txBody>
      </p:sp>
      <p:sp>
        <p:nvSpPr>
          <p:cNvPr id="25606" name="AutoShape 6"/>
          <p:cNvSpPr>
            <a:spLocks noChangeArrowheads="1"/>
          </p:cNvSpPr>
          <p:nvPr/>
        </p:nvSpPr>
        <p:spPr bwMode="auto">
          <a:xfrm>
            <a:off x="2357281" y="4961161"/>
            <a:ext cx="668160" cy="659520"/>
          </a:xfrm>
          <a:prstGeom prst="roundRect">
            <a:avLst>
              <a:gd name="adj" fmla="val 218"/>
            </a:avLst>
          </a:prstGeom>
          <a:solidFill>
            <a:srgbClr val="FF3366"/>
          </a:solidFill>
          <a:ln w="9525" cap="flat">
            <a:solidFill>
              <a:srgbClr val="000000"/>
            </a:solidFill>
            <a:round/>
            <a:headEnd/>
            <a:tailEnd/>
          </a:ln>
          <a:effectLst>
            <a:outerShdw dist="152735" dir="2700000" algn="ctr" rotWithShape="0">
              <a:srgbClr val="808080"/>
            </a:outerShdw>
          </a:effectLst>
        </p:spPr>
        <p:txBody>
          <a:bodyPr lIns="0" tIns="5486"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8000"/>
              </a:lnSpc>
            </a:pPr>
            <a:r>
              <a:rPr lang="en-US" altLang="ja-JP" sz="2177">
                <a:latin typeface="Symbol" panose="05050102010706020507" pitchFamily="18" charset="2"/>
              </a:rPr>
              <a:t>a</a:t>
            </a:r>
            <a:r>
              <a:rPr lang="en-US" altLang="ja-JP" sz="2177"/>
              <a:t>(s</a:t>
            </a:r>
            <a:r>
              <a:rPr lang="en-US" altLang="ja-JP" sz="2177" baseline="-1000"/>
              <a:t>1</a:t>
            </a:r>
            <a:r>
              <a:rPr lang="en-US" altLang="ja-JP" sz="2177"/>
              <a:t>)</a:t>
            </a:r>
          </a:p>
          <a:p>
            <a:pPr>
              <a:lnSpc>
                <a:spcPct val="98000"/>
              </a:lnSpc>
            </a:pPr>
            <a:r>
              <a:rPr lang="en-US" altLang="ja-JP" sz="2177">
                <a:latin typeface="Symbol" panose="05050102010706020507" pitchFamily="18" charset="2"/>
              </a:rPr>
              <a:t>b</a:t>
            </a:r>
            <a:r>
              <a:rPr lang="en-US" altLang="ja-JP" sz="2177"/>
              <a:t>(s</a:t>
            </a:r>
            <a:r>
              <a:rPr lang="en-US" altLang="ja-JP" sz="2177" baseline="-1000"/>
              <a:t>1</a:t>
            </a:r>
            <a:r>
              <a:rPr lang="en-US" altLang="ja-JP" sz="2177"/>
              <a:t>)</a:t>
            </a:r>
          </a:p>
        </p:txBody>
      </p:sp>
      <p:sp>
        <p:nvSpPr>
          <p:cNvPr id="25607" name="AutoShape 7"/>
          <p:cNvSpPr>
            <a:spLocks noChangeArrowheads="1"/>
          </p:cNvSpPr>
          <p:nvPr/>
        </p:nvSpPr>
        <p:spPr bwMode="auto">
          <a:xfrm>
            <a:off x="6317281" y="4982761"/>
            <a:ext cx="668160" cy="659520"/>
          </a:xfrm>
          <a:prstGeom prst="roundRect">
            <a:avLst>
              <a:gd name="adj" fmla="val 218"/>
            </a:avLst>
          </a:prstGeom>
          <a:solidFill>
            <a:srgbClr val="FF3366"/>
          </a:solidFill>
          <a:ln w="9525" cap="flat">
            <a:solidFill>
              <a:srgbClr val="000000"/>
            </a:solidFill>
            <a:round/>
            <a:headEnd/>
            <a:tailEnd/>
          </a:ln>
          <a:effectLst>
            <a:outerShdw dist="152735" dir="2700000" algn="ctr" rotWithShape="0">
              <a:srgbClr val="808080"/>
            </a:outerShdw>
          </a:effectLst>
        </p:spPr>
        <p:txBody>
          <a:bodyPr lIns="0" tIns="5486"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8000"/>
              </a:lnSpc>
            </a:pPr>
            <a:r>
              <a:rPr lang="en-US" altLang="ja-JP" sz="2177">
                <a:latin typeface="Symbol" panose="05050102010706020507" pitchFamily="18" charset="2"/>
              </a:rPr>
              <a:t>a</a:t>
            </a:r>
            <a:r>
              <a:rPr lang="en-US" altLang="ja-JP" sz="2177"/>
              <a:t>(s</a:t>
            </a:r>
            <a:r>
              <a:rPr lang="en-US" altLang="ja-JP" sz="2177" baseline="-1000"/>
              <a:t>2</a:t>
            </a:r>
            <a:r>
              <a:rPr lang="en-US" altLang="ja-JP" sz="2177"/>
              <a:t>)</a:t>
            </a:r>
          </a:p>
          <a:p>
            <a:pPr>
              <a:lnSpc>
                <a:spcPct val="98000"/>
              </a:lnSpc>
            </a:pPr>
            <a:r>
              <a:rPr lang="en-US" altLang="ja-JP" sz="2177">
                <a:latin typeface="Symbol" panose="05050102010706020507" pitchFamily="18" charset="2"/>
              </a:rPr>
              <a:t>b</a:t>
            </a:r>
            <a:r>
              <a:rPr lang="en-US" altLang="ja-JP" sz="2177"/>
              <a:t>(s</a:t>
            </a:r>
            <a:r>
              <a:rPr lang="en-US" altLang="ja-JP" sz="2177" baseline="-1000"/>
              <a:t>2</a:t>
            </a:r>
            <a:r>
              <a:rPr lang="en-US" altLang="ja-JP" sz="2177"/>
              <a:t>)</a:t>
            </a:r>
          </a:p>
        </p:txBody>
      </p:sp>
      <p:sp>
        <p:nvSpPr>
          <p:cNvPr id="25608" name="Text Box 8"/>
          <p:cNvSpPr txBox="1">
            <a:spLocks noChangeArrowheads="1"/>
          </p:cNvSpPr>
          <p:nvPr/>
        </p:nvSpPr>
        <p:spPr bwMode="auto">
          <a:xfrm>
            <a:off x="4093921" y="4691881"/>
            <a:ext cx="1440" cy="54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54861"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pPr>
            <a:endParaRPr lang="en-US" altLang="ja-JP" sz="2177">
              <a:latin typeface="HGS明朝E" panose="02020900000000000000" pitchFamily="18" charset="-128"/>
              <a:ea typeface="HGS明朝E" panose="02020900000000000000" pitchFamily="18" charset="-128"/>
            </a:endParaRPr>
          </a:p>
          <a:p>
            <a:pPr>
              <a:lnSpc>
                <a:spcPct val="80000"/>
              </a:lnSpc>
            </a:pPr>
            <a:endParaRPr lang="en-US" altLang="ja-JP" sz="2177">
              <a:latin typeface="HGS明朝E" panose="02020900000000000000" pitchFamily="18" charset="-128"/>
              <a:ea typeface="HGS明朝E" panose="02020900000000000000" pitchFamily="18" charset="-128"/>
            </a:endParaRPr>
          </a:p>
        </p:txBody>
      </p:sp>
      <p:graphicFrame>
        <p:nvGraphicFramePr>
          <p:cNvPr id="25609" name="Object 9"/>
          <p:cNvGraphicFramePr>
            <a:graphicFrameLocks noChangeAspect="1"/>
          </p:cNvGraphicFramePr>
          <p:nvPr/>
        </p:nvGraphicFramePr>
        <p:xfrm>
          <a:off x="6670080" y="4147561"/>
          <a:ext cx="650880" cy="250560"/>
        </p:xfrm>
        <a:graphic>
          <a:graphicData uri="http://schemas.openxmlformats.org/presentationml/2006/ole">
            <mc:AlternateContent xmlns:mc="http://schemas.openxmlformats.org/markup-compatibility/2006">
              <mc:Choice xmlns:v="urn:schemas-microsoft-com:vml" Requires="v">
                <p:oleObj spid="_x0000_s61786" r:id="rId8" imgW="712440" imgH="281880" progId="">
                  <p:embed/>
                </p:oleObj>
              </mc:Choice>
              <mc:Fallback>
                <p:oleObj r:id="rId8" imgW="712440" imgH="281880" progId="">
                  <p:embed/>
                  <p:pic>
                    <p:nvPicPr>
                      <p:cNvPr id="2560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0080" y="4147561"/>
                        <a:ext cx="650880" cy="2505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852945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idx="12"/>
          </p:nvPr>
        </p:nvSpPr>
        <p:spPr/>
        <p:txBody>
          <a:bodyPr/>
          <a:lstStyle/>
          <a:p>
            <a:fld id="{9970B82A-4DC0-4BDF-8112-405A80B9D89D}" type="slidenum">
              <a:rPr lang="en-US" altLang="ja-JP"/>
              <a:pPr/>
              <a:t>66</a:t>
            </a:fld>
            <a:endParaRPr lang="en-US" altLang="ja-JP"/>
          </a:p>
        </p:txBody>
      </p:sp>
      <p:sp>
        <p:nvSpPr>
          <p:cNvPr id="26626" name="Rectangle 2"/>
          <p:cNvSpPr>
            <a:spLocks noGrp="1" noChangeArrowheads="1"/>
          </p:cNvSpPr>
          <p:nvPr>
            <p:ph type="body" idx="1"/>
          </p:nvPr>
        </p:nvSpPr>
        <p:spPr>
          <a:xfrm>
            <a:off x="735120" y="636119"/>
            <a:ext cx="7673760" cy="6085355"/>
          </a:xfrm>
          <a:ln/>
        </p:spPr>
        <p:txBody>
          <a:bodyPr vert="horz" lIns="91440" tIns="54403" rIns="91440" bIns="45720" rtlCol="0">
            <a:normAutofit/>
          </a:bodyPr>
          <a:lstStyle/>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周期条件が満たされた場合</a:t>
            </a:r>
          </a:p>
          <a:p>
            <a:pPr marL="391686" indent="-293764">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セルの行列と一致しなければならない。</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位相進みが実数：振動、安定</a:t>
            </a: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位相進みが虚数：発散、不安定</a:t>
            </a: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aphicFrame>
        <p:nvGraphicFramePr>
          <p:cNvPr id="26627" name="Object 3"/>
          <p:cNvGraphicFramePr>
            <a:graphicFrameLocks noChangeAspect="1"/>
          </p:cNvGraphicFramePr>
          <p:nvPr>
            <p:extLst>
              <p:ext uri="{D42A27DB-BD31-4B8C-83A1-F6EECF244321}">
                <p14:modId xmlns:p14="http://schemas.microsoft.com/office/powerpoint/2010/main" val="166585169"/>
              </p:ext>
            </p:extLst>
          </p:nvPr>
        </p:nvGraphicFramePr>
        <p:xfrm>
          <a:off x="2555776" y="1264320"/>
          <a:ext cx="4266720" cy="637920"/>
        </p:xfrm>
        <a:graphic>
          <a:graphicData uri="http://schemas.openxmlformats.org/presentationml/2006/ole">
            <mc:AlternateContent xmlns:mc="http://schemas.openxmlformats.org/markup-compatibility/2006">
              <mc:Choice xmlns:v="urn:schemas-microsoft-com:vml" Requires="v">
                <p:oleObj spid="_x0000_s63041" r:id="rId4" imgW="4737600" imgH="684360" progId="">
                  <p:embed/>
                </p:oleObj>
              </mc:Choice>
              <mc:Fallback>
                <p:oleObj r:id="rId4" imgW="4737600" imgH="684360" progId="">
                  <p:embed/>
                  <p:pic>
                    <p:nvPicPr>
                      <p:cNvPr id="266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264320"/>
                        <a:ext cx="4266720" cy="6379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616953278"/>
              </p:ext>
            </p:extLst>
          </p:nvPr>
        </p:nvGraphicFramePr>
        <p:xfrm>
          <a:off x="776656" y="2693775"/>
          <a:ext cx="3558240" cy="345600"/>
        </p:xfrm>
        <a:graphic>
          <a:graphicData uri="http://schemas.openxmlformats.org/presentationml/2006/ole">
            <mc:AlternateContent xmlns:mc="http://schemas.openxmlformats.org/markup-compatibility/2006">
              <mc:Choice xmlns:v="urn:schemas-microsoft-com:vml" Requires="v">
                <p:oleObj spid="_x0000_s63042" r:id="rId6" imgW="3894480" imgH="388080" progId="">
                  <p:embed/>
                </p:oleObj>
              </mc:Choice>
              <mc:Fallback>
                <p:oleObj r:id="rId6" imgW="3894480" imgH="388080" progId="">
                  <p:embed/>
                  <p:pic>
                    <p:nvPicPr>
                      <p:cNvPr id="266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656" y="2693775"/>
                        <a:ext cx="3558240" cy="3456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5"/>
          <p:cNvGraphicFramePr>
            <a:graphicFrameLocks noChangeAspect="1"/>
          </p:cNvGraphicFramePr>
          <p:nvPr>
            <p:extLst>
              <p:ext uri="{D42A27DB-BD31-4B8C-83A1-F6EECF244321}">
                <p14:modId xmlns:p14="http://schemas.microsoft.com/office/powerpoint/2010/main" val="4069858211"/>
              </p:ext>
            </p:extLst>
          </p:nvPr>
        </p:nvGraphicFramePr>
        <p:xfrm>
          <a:off x="1319536" y="3069616"/>
          <a:ext cx="4266720" cy="643680"/>
        </p:xfrm>
        <a:graphic>
          <a:graphicData uri="http://schemas.openxmlformats.org/presentationml/2006/ole">
            <mc:AlternateContent xmlns:mc="http://schemas.openxmlformats.org/markup-compatibility/2006">
              <mc:Choice xmlns:v="urn:schemas-microsoft-com:vml" Requires="v">
                <p:oleObj spid="_x0000_s63043" r:id="rId8" imgW="4839480" imgH="714600" progId="">
                  <p:embed/>
                </p:oleObj>
              </mc:Choice>
              <mc:Fallback>
                <p:oleObj r:id="rId8" imgW="4839480" imgH="714600" progId="">
                  <p:embed/>
                  <p:pic>
                    <p:nvPicPr>
                      <p:cNvPr id="2662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536" y="3069616"/>
                        <a:ext cx="4266720" cy="64368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2959671433"/>
              </p:ext>
            </p:extLst>
          </p:nvPr>
        </p:nvGraphicFramePr>
        <p:xfrm>
          <a:off x="1139536" y="3888000"/>
          <a:ext cx="2832480" cy="576000"/>
        </p:xfrm>
        <a:graphic>
          <a:graphicData uri="http://schemas.openxmlformats.org/presentationml/2006/ole">
            <mc:AlternateContent xmlns:mc="http://schemas.openxmlformats.org/markup-compatibility/2006">
              <mc:Choice xmlns:v="urn:schemas-microsoft-com:vml" Requires="v">
                <p:oleObj spid="_x0000_s63044" r:id="rId10" imgW="3125520" imgH="642240" progId="">
                  <p:embed/>
                </p:oleObj>
              </mc:Choice>
              <mc:Fallback>
                <p:oleObj r:id="rId10" imgW="3125520" imgH="642240" progId="">
                  <p:embed/>
                  <p:pic>
                    <p:nvPicPr>
                      <p:cNvPr id="2663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9536" y="3888000"/>
                        <a:ext cx="2832480" cy="5760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1" name="Object 7"/>
          <p:cNvGraphicFramePr>
            <a:graphicFrameLocks noChangeAspect="1"/>
          </p:cNvGraphicFramePr>
          <p:nvPr>
            <p:extLst>
              <p:ext uri="{D42A27DB-BD31-4B8C-83A1-F6EECF244321}">
                <p14:modId xmlns:p14="http://schemas.microsoft.com/office/powerpoint/2010/main" val="724348557"/>
              </p:ext>
            </p:extLst>
          </p:nvPr>
        </p:nvGraphicFramePr>
        <p:xfrm>
          <a:off x="1148176" y="4350241"/>
          <a:ext cx="2841120" cy="576000"/>
        </p:xfrm>
        <a:graphic>
          <a:graphicData uri="http://schemas.openxmlformats.org/presentationml/2006/ole">
            <mc:AlternateContent xmlns:mc="http://schemas.openxmlformats.org/markup-compatibility/2006">
              <mc:Choice xmlns:v="urn:schemas-microsoft-com:vml" Requires="v">
                <p:oleObj spid="_x0000_s63045" r:id="rId12" imgW="3131640" imgH="642240" progId="">
                  <p:embed/>
                </p:oleObj>
              </mc:Choice>
              <mc:Fallback>
                <p:oleObj r:id="rId12" imgW="3131640" imgH="642240" progId="">
                  <p:embed/>
                  <p:pic>
                    <p:nvPicPr>
                      <p:cNvPr id="2663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8176" y="4350241"/>
                        <a:ext cx="2841120" cy="5760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4088" y="3039375"/>
            <a:ext cx="3684960" cy="352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6"/>
          <p:cNvSpPr txBox="1">
            <a:spLocks noChangeArrowheads="1"/>
          </p:cNvSpPr>
          <p:nvPr/>
        </p:nvSpPr>
        <p:spPr bwMode="auto">
          <a:xfrm rot="16200000">
            <a:off x="5396488" y="4506015"/>
            <a:ext cx="463680" cy="26640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0573"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5000"/>
              </a:lnSpc>
            </a:pPr>
            <a:r>
              <a:rPr lang="en-US" altLang="ja-JP" sz="1814">
                <a:latin typeface="Luxi Serif" pitchFamily="16" charset="0"/>
              </a:rPr>
              <a:t>K</a:t>
            </a:r>
            <a:r>
              <a:rPr lang="en-US" altLang="ja-JP" sz="1814" baseline="-1000">
                <a:latin typeface="Luxi Serif" pitchFamily="16" charset="0"/>
              </a:rPr>
              <a:t>D      </a:t>
            </a:r>
          </a:p>
        </p:txBody>
      </p:sp>
      <p:sp>
        <p:nvSpPr>
          <p:cNvPr id="14" name="Text Box 7"/>
          <p:cNvSpPr txBox="1">
            <a:spLocks noChangeArrowheads="1"/>
          </p:cNvSpPr>
          <p:nvPr/>
        </p:nvSpPr>
        <p:spPr bwMode="auto">
          <a:xfrm>
            <a:off x="7230328" y="6246255"/>
            <a:ext cx="501120" cy="26640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573"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5000"/>
              </a:lnSpc>
            </a:pPr>
            <a:r>
              <a:rPr lang="en-US" altLang="ja-JP" sz="1814">
                <a:latin typeface="Luxi Serif" pitchFamily="16" charset="0"/>
              </a:rPr>
              <a:t>K</a:t>
            </a:r>
            <a:r>
              <a:rPr lang="en-US" altLang="ja-JP" sz="1814" baseline="-1000">
                <a:latin typeface="Luxi Serif" pitchFamily="16" charset="0"/>
              </a:rPr>
              <a:t>F      </a:t>
            </a:r>
          </a:p>
        </p:txBody>
      </p:sp>
      <p:sp>
        <p:nvSpPr>
          <p:cNvPr id="3" name="正方形/長方形 2"/>
          <p:cNvSpPr/>
          <p:nvPr/>
        </p:nvSpPr>
        <p:spPr>
          <a:xfrm>
            <a:off x="7229659" y="4035566"/>
            <a:ext cx="745076" cy="552202"/>
          </a:xfrm>
          <a:prstGeom prst="rect">
            <a:avLst/>
          </a:prstGeom>
        </p:spPr>
        <p:txBody>
          <a:bodyPr wrap="none">
            <a:spAutoFit/>
          </a:bodyPr>
          <a:lstStyle/>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安定</a:t>
            </a: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領域</a:t>
            </a:r>
            <a:endPar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202330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5"/>
          <p:cNvSpPr>
            <a:spLocks noGrp="1"/>
          </p:cNvSpPr>
          <p:nvPr>
            <p:ph type="sldNum" idx="12"/>
          </p:nvPr>
        </p:nvSpPr>
        <p:spPr>
          <a:xfrm>
            <a:off x="6553200" y="6808291"/>
            <a:ext cx="2133600" cy="365125"/>
          </a:xfrm>
        </p:spPr>
        <p:txBody>
          <a:bodyPr/>
          <a:lstStyle/>
          <a:p>
            <a:fld id="{04D0F2D8-FDFD-4762-8995-2C6F4B3199B9}" type="slidenum">
              <a:rPr lang="en-US" altLang="ja-JP"/>
              <a:pPr/>
              <a:t>67</a:t>
            </a:fld>
            <a:endParaRPr lang="en-US" altLang="ja-JP"/>
          </a:p>
        </p:txBody>
      </p:sp>
      <p:sp>
        <p:nvSpPr>
          <p:cNvPr id="28673" name="Rectangle 1"/>
          <p:cNvSpPr>
            <a:spLocks noGrp="1" noChangeArrowheads="1"/>
          </p:cNvSpPr>
          <p:nvPr>
            <p:ph type="title"/>
          </p:nvPr>
        </p:nvSpPr>
        <p:spPr>
          <a:xfrm>
            <a:off x="735120" y="128520"/>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ビーム輸送と周回軌道</a:t>
            </a:r>
          </a:p>
        </p:txBody>
      </p:sp>
      <p:sp>
        <p:nvSpPr>
          <p:cNvPr id="28674" name="Rectangle 2"/>
          <p:cNvSpPr>
            <a:spLocks noGrp="1" noChangeArrowheads="1"/>
          </p:cNvSpPr>
          <p:nvPr>
            <p:ph type="body" idx="1"/>
          </p:nvPr>
        </p:nvSpPr>
        <p:spPr>
          <a:xfrm>
            <a:off x="251520" y="1434599"/>
            <a:ext cx="8712968" cy="3147121"/>
          </a:xfrm>
          <a:ln/>
        </p:spPr>
        <p:txBody>
          <a:bodyPr vert="horz" lIns="91440" tIns="54403" rIns="91440" bIns="45720" rtlCol="0">
            <a:normAutofit/>
          </a:bodyPr>
          <a:lstStyle/>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ビーム輸送（</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始点と終点がある</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）と周回軌道</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（始点と終点がない）では、安定条件が異なる</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endPar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周回軌道には、</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周期的境界条件</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が課される</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固有値問題</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条件によっては解が存在しない＝安定軌道が存在しない。</a:t>
            </a:r>
            <a:endPar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28675" name="AutoShape 3"/>
          <p:cNvSpPr>
            <a:spLocks noChangeArrowheads="1"/>
          </p:cNvSpPr>
          <p:nvPr/>
        </p:nvSpPr>
        <p:spPr bwMode="auto">
          <a:xfrm>
            <a:off x="2759041" y="4105940"/>
            <a:ext cx="3028320" cy="650880"/>
          </a:xfrm>
          <a:prstGeom prst="roundRect">
            <a:avLst>
              <a:gd name="adj" fmla="val 218"/>
            </a:avLst>
          </a:prstGeom>
          <a:solidFill>
            <a:srgbClr val="00B8FF"/>
          </a:solidFill>
          <a:ln w="9525" cap="flat">
            <a:solidFill>
              <a:srgbClr val="000000"/>
            </a:solidFill>
            <a:round/>
            <a:headEnd/>
            <a:tailEnd/>
          </a:ln>
          <a:effectLst>
            <a:outerShdw dist="152735" dir="2700000" algn="ctr" rotWithShape="0">
              <a:srgbClr val="808080"/>
            </a:outerShdw>
          </a:effec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M(s</a:t>
            </a:r>
            <a:r>
              <a:rPr lang="en-US" altLang="ja-JP" sz="2177" baseline="-1000"/>
              <a:t>1</a:t>
            </a:r>
            <a:r>
              <a:rPr lang="en-US" altLang="ja-JP" sz="2177"/>
              <a:t>,s</a:t>
            </a:r>
            <a:r>
              <a:rPr lang="en-US" altLang="ja-JP" sz="2177" baseline="-1000"/>
              <a:t>2</a:t>
            </a:r>
            <a:r>
              <a:rPr lang="en-US" altLang="ja-JP" sz="2177"/>
              <a:t>)</a:t>
            </a:r>
          </a:p>
        </p:txBody>
      </p:sp>
      <p:sp>
        <p:nvSpPr>
          <p:cNvPr id="28676" name="AutoShape 4"/>
          <p:cNvSpPr>
            <a:spLocks noChangeArrowheads="1"/>
          </p:cNvSpPr>
          <p:nvPr/>
        </p:nvSpPr>
        <p:spPr bwMode="auto">
          <a:xfrm>
            <a:off x="1932480" y="4087221"/>
            <a:ext cx="668160" cy="659520"/>
          </a:xfrm>
          <a:prstGeom prst="roundRect">
            <a:avLst>
              <a:gd name="adj" fmla="val 218"/>
            </a:avLst>
          </a:prstGeom>
          <a:solidFill>
            <a:srgbClr val="FF3366"/>
          </a:solidFill>
          <a:ln w="9525" cap="flat">
            <a:solidFill>
              <a:srgbClr val="000000"/>
            </a:solidFill>
            <a:round/>
            <a:headEnd/>
            <a:tailEnd/>
          </a:ln>
          <a:effectLst>
            <a:outerShdw dist="152735" dir="2700000" algn="ctr" rotWithShape="0">
              <a:srgbClr val="808080"/>
            </a:outerShdw>
          </a:effec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x(s</a:t>
            </a:r>
            <a:r>
              <a:rPr lang="en-US" altLang="ja-JP" sz="2177" baseline="-1000"/>
              <a:t>1</a:t>
            </a:r>
            <a:r>
              <a:rPr lang="en-US" altLang="ja-JP" sz="2177"/>
              <a:t>)</a:t>
            </a:r>
          </a:p>
          <a:p>
            <a:r>
              <a:rPr lang="en-US" altLang="ja-JP" sz="2177"/>
              <a:t>x'(s</a:t>
            </a:r>
            <a:r>
              <a:rPr lang="en-US" altLang="ja-JP" sz="2177" baseline="-1000"/>
              <a:t>1</a:t>
            </a:r>
            <a:r>
              <a:rPr lang="en-US" altLang="ja-JP" sz="2177"/>
              <a:t>)</a:t>
            </a:r>
          </a:p>
        </p:txBody>
      </p:sp>
      <p:sp>
        <p:nvSpPr>
          <p:cNvPr id="28677" name="AutoShape 5"/>
          <p:cNvSpPr>
            <a:spLocks noChangeArrowheads="1"/>
          </p:cNvSpPr>
          <p:nvPr/>
        </p:nvSpPr>
        <p:spPr bwMode="auto">
          <a:xfrm>
            <a:off x="5892480" y="4108821"/>
            <a:ext cx="668160" cy="659520"/>
          </a:xfrm>
          <a:prstGeom prst="roundRect">
            <a:avLst>
              <a:gd name="adj" fmla="val 218"/>
            </a:avLst>
          </a:prstGeom>
          <a:solidFill>
            <a:srgbClr val="FF3366"/>
          </a:solidFill>
          <a:ln w="9525" cap="flat">
            <a:solidFill>
              <a:srgbClr val="000000"/>
            </a:solidFill>
            <a:round/>
            <a:headEnd/>
            <a:tailEnd/>
          </a:ln>
          <a:effectLst>
            <a:outerShdw dist="152735" dir="2700000" algn="ctr" rotWithShape="0">
              <a:srgbClr val="808080"/>
            </a:outerShdw>
          </a:effec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x(s</a:t>
            </a:r>
            <a:r>
              <a:rPr lang="en-US" altLang="ja-JP" sz="2177" baseline="-1000"/>
              <a:t>2</a:t>
            </a:r>
            <a:r>
              <a:rPr lang="en-US" altLang="ja-JP" sz="2177"/>
              <a:t>)</a:t>
            </a:r>
          </a:p>
          <a:p>
            <a:r>
              <a:rPr lang="en-US" altLang="ja-JP" sz="2177"/>
              <a:t>x'(s</a:t>
            </a:r>
            <a:r>
              <a:rPr lang="en-US" altLang="ja-JP" sz="2177" baseline="-1000"/>
              <a:t>2</a:t>
            </a:r>
            <a:r>
              <a:rPr lang="en-US" altLang="ja-JP" sz="2177"/>
              <a:t>)</a:t>
            </a:r>
          </a:p>
        </p:txBody>
      </p:sp>
      <p:sp>
        <p:nvSpPr>
          <p:cNvPr id="28678" name="AutoShape 6"/>
          <p:cNvSpPr>
            <a:spLocks noChangeArrowheads="1"/>
          </p:cNvSpPr>
          <p:nvPr/>
        </p:nvSpPr>
        <p:spPr bwMode="auto">
          <a:xfrm>
            <a:off x="2414881" y="5230581"/>
            <a:ext cx="3633120" cy="1114560"/>
          </a:xfrm>
          <a:prstGeom prst="can">
            <a:avLst>
              <a:gd name="adj" fmla="val 25000"/>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dirty="0"/>
              <a:t>             M(s</a:t>
            </a:r>
            <a:r>
              <a:rPr lang="en-US" altLang="ja-JP" sz="2177" baseline="-1000" dirty="0"/>
              <a:t>1</a:t>
            </a:r>
            <a:r>
              <a:rPr lang="en-US" altLang="ja-JP" sz="2177" dirty="0"/>
              <a:t>,s</a:t>
            </a:r>
            <a:r>
              <a:rPr lang="en-US" altLang="ja-JP" sz="2177" baseline="-1000" dirty="0"/>
              <a:t>2</a:t>
            </a:r>
            <a:r>
              <a:rPr lang="en-US" altLang="ja-JP" sz="2177" dirty="0"/>
              <a:t>=C+s</a:t>
            </a:r>
            <a:r>
              <a:rPr lang="en-US" altLang="ja-JP" sz="2177" baseline="-1000" dirty="0"/>
              <a:t>1</a:t>
            </a:r>
            <a:r>
              <a:rPr lang="en-US" altLang="ja-JP" sz="2177" dirty="0"/>
              <a:t>)</a:t>
            </a:r>
          </a:p>
        </p:txBody>
      </p:sp>
      <p:sp>
        <p:nvSpPr>
          <p:cNvPr id="28679" name="AutoShape 7"/>
          <p:cNvSpPr>
            <a:spLocks noChangeArrowheads="1"/>
          </p:cNvSpPr>
          <p:nvPr/>
        </p:nvSpPr>
        <p:spPr bwMode="auto">
          <a:xfrm>
            <a:off x="6096960" y="5390421"/>
            <a:ext cx="685440" cy="659520"/>
          </a:xfrm>
          <a:prstGeom prst="roundRect">
            <a:avLst>
              <a:gd name="adj" fmla="val 218"/>
            </a:avLst>
          </a:prstGeom>
          <a:solidFill>
            <a:srgbClr val="FF3366"/>
          </a:solidFill>
          <a:ln w="9525" cap="flat">
            <a:solidFill>
              <a:srgbClr val="000000"/>
            </a:solidFill>
            <a:round/>
            <a:headEnd/>
            <a:tailEnd/>
          </a:ln>
          <a:effectLst>
            <a:outerShdw dist="152735" dir="2700000" algn="ctr" rotWithShape="0">
              <a:srgbClr val="808080"/>
            </a:outerShdw>
          </a:effec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x(s</a:t>
            </a:r>
            <a:r>
              <a:rPr lang="en-US" altLang="ja-JP" sz="2177" baseline="-1000"/>
              <a:t>1</a:t>
            </a:r>
            <a:r>
              <a:rPr lang="en-US" altLang="ja-JP" sz="2177"/>
              <a:t>)</a:t>
            </a:r>
          </a:p>
          <a:p>
            <a:r>
              <a:rPr lang="en-US" altLang="ja-JP" sz="2177"/>
              <a:t>x'(s</a:t>
            </a:r>
            <a:r>
              <a:rPr lang="en-US" altLang="ja-JP" sz="2177" baseline="-1000"/>
              <a:t>1</a:t>
            </a:r>
            <a:r>
              <a:rPr lang="en-US" altLang="ja-JP" sz="2177"/>
              <a:t>)</a:t>
            </a:r>
          </a:p>
        </p:txBody>
      </p:sp>
      <p:sp>
        <p:nvSpPr>
          <p:cNvPr id="28680" name="AutoShape 8"/>
          <p:cNvSpPr>
            <a:spLocks noChangeArrowheads="1"/>
          </p:cNvSpPr>
          <p:nvPr/>
        </p:nvSpPr>
        <p:spPr bwMode="auto">
          <a:xfrm>
            <a:off x="7192633" y="5769596"/>
            <a:ext cx="1440000" cy="659520"/>
          </a:xfrm>
          <a:prstGeom prst="roundRect">
            <a:avLst>
              <a:gd name="adj" fmla="val 218"/>
            </a:avLst>
          </a:prstGeom>
          <a:solidFill>
            <a:srgbClr val="FF3366"/>
          </a:solidFill>
          <a:ln w="9525" cap="flat">
            <a:solidFill>
              <a:srgbClr val="000000"/>
            </a:solidFill>
            <a:round/>
            <a:headEnd/>
            <a:tailEnd/>
          </a:ln>
          <a:effectLst>
            <a:outerShdw dist="152735" dir="2700000" algn="ctr" rotWithShape="0">
              <a:srgbClr val="808080"/>
            </a:outerShdw>
          </a:effec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x(s</a:t>
            </a:r>
            <a:r>
              <a:rPr lang="en-US" altLang="ja-JP" sz="2177" baseline="-1000"/>
              <a:t>2</a:t>
            </a:r>
            <a:r>
              <a:rPr lang="en-US" altLang="ja-JP" sz="2177"/>
              <a:t>=C+s</a:t>
            </a:r>
            <a:r>
              <a:rPr lang="en-US" altLang="ja-JP" sz="2177" baseline="-1000"/>
              <a:t>1</a:t>
            </a:r>
            <a:r>
              <a:rPr lang="en-US" altLang="ja-JP" sz="2177"/>
              <a:t>)</a:t>
            </a:r>
          </a:p>
          <a:p>
            <a:r>
              <a:rPr lang="en-US" altLang="ja-JP" sz="2177"/>
              <a:t>x'(s</a:t>
            </a:r>
            <a:r>
              <a:rPr lang="en-US" altLang="ja-JP" sz="2177" baseline="-1000"/>
              <a:t>2</a:t>
            </a:r>
            <a:r>
              <a:rPr lang="en-US" altLang="ja-JP" sz="2177"/>
              <a:t>=C+s</a:t>
            </a:r>
            <a:r>
              <a:rPr lang="en-US" altLang="ja-JP" sz="2177" baseline="-1000"/>
              <a:t>1</a:t>
            </a:r>
            <a:r>
              <a:rPr lang="en-US" altLang="ja-JP" sz="2177"/>
              <a:t>)</a:t>
            </a:r>
          </a:p>
        </p:txBody>
      </p:sp>
      <p:sp>
        <p:nvSpPr>
          <p:cNvPr id="28681" name="Text Box 9"/>
          <p:cNvSpPr txBox="1">
            <a:spLocks noChangeArrowheads="1"/>
          </p:cNvSpPr>
          <p:nvPr/>
        </p:nvSpPr>
        <p:spPr bwMode="auto">
          <a:xfrm>
            <a:off x="2230561" y="5564661"/>
            <a:ext cx="16272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dirty="0"/>
              <a:t>=</a:t>
            </a:r>
          </a:p>
        </p:txBody>
      </p:sp>
      <p:sp>
        <p:nvSpPr>
          <p:cNvPr id="28683" name="Text Box 11"/>
          <p:cNvSpPr txBox="1">
            <a:spLocks noChangeArrowheads="1"/>
          </p:cNvSpPr>
          <p:nvPr/>
        </p:nvSpPr>
        <p:spPr bwMode="auto">
          <a:xfrm>
            <a:off x="7250233" y="5280285"/>
            <a:ext cx="1382400" cy="27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54861"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pPr>
            <a:r>
              <a:rPr lang="ja-JP" altLang="ja-JP" sz="2177" dirty="0">
                <a:latin typeface="HGS明朝E" panose="02020900000000000000" pitchFamily="18" charset="-128"/>
                <a:ea typeface="HGS明朝E" panose="02020900000000000000" pitchFamily="18" charset="-128"/>
              </a:rPr>
              <a:t>固有値問題</a:t>
            </a:r>
          </a:p>
        </p:txBody>
      </p:sp>
      <p:sp>
        <p:nvSpPr>
          <p:cNvPr id="28684" name="AutoShape 12"/>
          <p:cNvSpPr>
            <a:spLocks noChangeArrowheads="1"/>
          </p:cNvSpPr>
          <p:nvPr/>
        </p:nvSpPr>
        <p:spPr bwMode="auto">
          <a:xfrm>
            <a:off x="1370880" y="5374581"/>
            <a:ext cx="685440" cy="659520"/>
          </a:xfrm>
          <a:prstGeom prst="roundRect">
            <a:avLst>
              <a:gd name="adj" fmla="val 218"/>
            </a:avLst>
          </a:prstGeom>
          <a:solidFill>
            <a:srgbClr val="FF3366"/>
          </a:solidFill>
          <a:ln w="9525" cap="flat">
            <a:solidFill>
              <a:srgbClr val="000000"/>
            </a:solidFill>
            <a:round/>
            <a:headEnd/>
            <a:tailEnd/>
          </a:ln>
          <a:effectLst>
            <a:outerShdw dist="152735" dir="2700000" algn="ctr" rotWithShape="0">
              <a:srgbClr val="808080"/>
            </a:outerShdw>
          </a:effectLst>
        </p:spPr>
        <p:txBody>
          <a:bodyPr lIns="0" tIns="2743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x(s</a:t>
            </a:r>
            <a:r>
              <a:rPr lang="en-US" altLang="ja-JP" sz="2177" baseline="-1000"/>
              <a:t>1</a:t>
            </a:r>
            <a:r>
              <a:rPr lang="en-US" altLang="ja-JP" sz="2177"/>
              <a:t>)</a:t>
            </a:r>
          </a:p>
          <a:p>
            <a:r>
              <a:rPr lang="en-US" altLang="ja-JP" sz="2177"/>
              <a:t>x'(s</a:t>
            </a:r>
            <a:r>
              <a:rPr lang="en-US" altLang="ja-JP" sz="2177" baseline="-1000"/>
              <a:t>1</a:t>
            </a:r>
            <a:r>
              <a:rPr lang="en-US" altLang="ja-JP" sz="2177"/>
              <a:t>)</a:t>
            </a:r>
          </a:p>
        </p:txBody>
      </p:sp>
    </p:spTree>
    <p:extLst>
      <p:ext uri="{BB962C8B-B14F-4D97-AF65-F5344CB8AC3E}">
        <p14:creationId xmlns:p14="http://schemas.microsoft.com/office/powerpoint/2010/main" val="9481554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idx="12"/>
          </p:nvPr>
        </p:nvSpPr>
        <p:spPr/>
        <p:txBody>
          <a:bodyPr/>
          <a:lstStyle/>
          <a:p>
            <a:fld id="{4B8C2208-DC41-4601-80A6-C5CC12ED1286}" type="slidenum">
              <a:rPr lang="en-US" altLang="ja-JP"/>
              <a:pPr/>
              <a:t>68</a:t>
            </a:fld>
            <a:endParaRPr lang="en-US" altLang="ja-JP"/>
          </a:p>
        </p:txBody>
      </p:sp>
      <p:sp>
        <p:nvSpPr>
          <p:cNvPr id="29698" name="Rectangle 2"/>
          <p:cNvSpPr>
            <a:spLocks noGrp="1" noChangeArrowheads="1"/>
          </p:cNvSpPr>
          <p:nvPr>
            <p:ph type="body" idx="1"/>
          </p:nvPr>
        </p:nvSpPr>
        <p:spPr>
          <a:xfrm>
            <a:off x="611560" y="260648"/>
            <a:ext cx="7673760" cy="4403815"/>
          </a:xfrm>
          <a:ln/>
        </p:spPr>
        <p:txBody>
          <a:bodyPr vert="horz" lIns="91440" tIns="54403" rIns="91440" bIns="45720" rtlCol="0">
            <a:normAutofit/>
          </a:body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固有値問題の解</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閉軌道</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(Closed Orbit).</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閉軌道が少なくとも一つ存在しなければならない</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閉軌道が一つも存在しない周回軌道（円形加速器）は動かない。</a:t>
            </a:r>
            <a:endPar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個々の粒子は</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COD</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の周りを振動しながら周回する。安定軌道（</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COD) </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w(</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摂動）</a:t>
            </a:r>
            <a:endPar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aphicFrame>
        <p:nvGraphicFramePr>
          <p:cNvPr id="29699" name="Object 3"/>
          <p:cNvGraphicFramePr>
            <a:graphicFrameLocks noChangeAspect="1"/>
          </p:cNvGraphicFramePr>
          <p:nvPr>
            <p:extLst>
              <p:ext uri="{D42A27DB-BD31-4B8C-83A1-F6EECF244321}">
                <p14:modId xmlns:p14="http://schemas.microsoft.com/office/powerpoint/2010/main" val="903226437"/>
              </p:ext>
            </p:extLst>
          </p:nvPr>
        </p:nvGraphicFramePr>
        <p:xfrm>
          <a:off x="2555776" y="3977811"/>
          <a:ext cx="3869280" cy="796320"/>
        </p:xfrm>
        <a:graphic>
          <a:graphicData uri="http://schemas.openxmlformats.org/presentationml/2006/ole">
            <mc:AlternateContent xmlns:mc="http://schemas.openxmlformats.org/markup-compatibility/2006">
              <mc:Choice xmlns:v="urn:schemas-microsoft-com:vml" Requires="v">
                <p:oleObj spid="_x0000_s64628" r:id="rId4" imgW="4326840" imgH="871920" progId="">
                  <p:embed/>
                </p:oleObj>
              </mc:Choice>
              <mc:Fallback>
                <p:oleObj r:id="rId4" imgW="4326840" imgH="871920" progId="">
                  <p:embed/>
                  <p:pic>
                    <p:nvPicPr>
                      <p:cNvPr id="2969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977811"/>
                        <a:ext cx="3869280" cy="796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AutoShape 4"/>
          <p:cNvSpPr>
            <a:spLocks noChangeArrowheads="1"/>
          </p:cNvSpPr>
          <p:nvPr/>
        </p:nvSpPr>
        <p:spPr bwMode="auto">
          <a:xfrm>
            <a:off x="2568466" y="5276017"/>
            <a:ext cx="3633120" cy="1114560"/>
          </a:xfrm>
          <a:prstGeom prst="can">
            <a:avLst>
              <a:gd name="adj" fmla="val 25000"/>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29701" name="Freeform 5"/>
          <p:cNvSpPr>
            <a:spLocks noChangeArrowheads="1"/>
          </p:cNvSpPr>
          <p:nvPr/>
        </p:nvSpPr>
        <p:spPr bwMode="auto">
          <a:xfrm>
            <a:off x="2556946" y="5484817"/>
            <a:ext cx="3643200" cy="784800"/>
          </a:xfrm>
          <a:custGeom>
            <a:avLst/>
            <a:gdLst>
              <a:gd name="T0" fmla="*/ 0 w 11157"/>
              <a:gd name="T1" fmla="*/ 982 h 2402"/>
              <a:gd name="T2" fmla="*/ 4664 w 11157"/>
              <a:gd name="T3" fmla="*/ 955 h 2402"/>
              <a:gd name="T4" fmla="*/ 6519 w 11157"/>
              <a:gd name="T5" fmla="*/ 791 h 2402"/>
              <a:gd name="T6" fmla="*/ 9465 w 11157"/>
              <a:gd name="T7" fmla="*/ 1992 h 2402"/>
              <a:gd name="T8" fmla="*/ 11128 w 11157"/>
              <a:gd name="T9" fmla="*/ 1664 h 2402"/>
              <a:gd name="T10" fmla="*/ 11156 w 11157"/>
              <a:gd name="T11" fmla="*/ 1692 h 2402"/>
            </a:gdLst>
            <a:ahLst/>
            <a:cxnLst>
              <a:cxn ang="0">
                <a:pos x="T0" y="T1"/>
              </a:cxn>
              <a:cxn ang="0">
                <a:pos x="T2" y="T3"/>
              </a:cxn>
              <a:cxn ang="0">
                <a:pos x="T4" y="T5"/>
              </a:cxn>
              <a:cxn ang="0">
                <a:pos x="T6" y="T7"/>
              </a:cxn>
              <a:cxn ang="0">
                <a:pos x="T8" y="T9"/>
              </a:cxn>
              <a:cxn ang="0">
                <a:pos x="T10" y="T11"/>
              </a:cxn>
            </a:cxnLst>
            <a:rect l="0" t="0" r="r" b="b"/>
            <a:pathLst>
              <a:path w="11157" h="2402">
                <a:moveTo>
                  <a:pt x="0" y="982"/>
                </a:moveTo>
                <a:cubicBezTo>
                  <a:pt x="2373" y="2401"/>
                  <a:pt x="4664" y="955"/>
                  <a:pt x="4664" y="955"/>
                </a:cubicBezTo>
                <a:cubicBezTo>
                  <a:pt x="4664" y="955"/>
                  <a:pt x="6164" y="0"/>
                  <a:pt x="6519" y="791"/>
                </a:cubicBezTo>
                <a:cubicBezTo>
                  <a:pt x="6874" y="1582"/>
                  <a:pt x="9465" y="1992"/>
                  <a:pt x="9465" y="1992"/>
                </a:cubicBezTo>
                <a:cubicBezTo>
                  <a:pt x="9465" y="1992"/>
                  <a:pt x="11019" y="2128"/>
                  <a:pt x="11128" y="1664"/>
                </a:cubicBezTo>
                <a:lnTo>
                  <a:pt x="11156" y="1692"/>
                </a:lnTo>
              </a:path>
            </a:pathLst>
          </a:custGeom>
          <a:noFill/>
          <a:ln w="36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29702" name="Line 6"/>
          <p:cNvSpPr>
            <a:spLocks noChangeShapeType="1"/>
          </p:cNvSpPr>
          <p:nvPr/>
        </p:nvSpPr>
        <p:spPr bwMode="auto">
          <a:xfrm>
            <a:off x="4401586" y="5564017"/>
            <a:ext cx="1440" cy="82800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Tree>
    <p:extLst>
      <p:ext uri="{BB962C8B-B14F-4D97-AF65-F5344CB8AC3E}">
        <p14:creationId xmlns:p14="http://schemas.microsoft.com/office/powerpoint/2010/main" val="16640354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a:spLocks noGrp="1"/>
          </p:cNvSpPr>
          <p:nvPr>
            <p:ph type="sldNum" idx="12"/>
          </p:nvPr>
        </p:nvSpPr>
        <p:spPr/>
        <p:txBody>
          <a:bodyPr/>
          <a:lstStyle/>
          <a:p>
            <a:fld id="{59FEDF7D-1E02-444A-AAD9-7625846F4B78}" type="slidenum">
              <a:rPr lang="en-US" altLang="ja-JP"/>
              <a:pPr/>
              <a:t>69</a:t>
            </a:fld>
            <a:endParaRPr lang="en-US" altLang="ja-JP"/>
          </a:p>
        </p:txBody>
      </p:sp>
      <p:sp>
        <p:nvSpPr>
          <p:cNvPr id="30721" name="Rectangle 1"/>
          <p:cNvSpPr>
            <a:spLocks noGrp="1" noChangeArrowheads="1"/>
          </p:cNvSpPr>
          <p:nvPr>
            <p:ph type="title"/>
          </p:nvPr>
        </p:nvSpPr>
        <p:spPr>
          <a:xfrm>
            <a:off x="735120" y="109787"/>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ベータトロン</a:t>
            </a:r>
            <a:r>
              <a:rPr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振動</a:t>
            </a:r>
            <a:endPar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30722" name="Rectangle 2"/>
          <p:cNvSpPr>
            <a:spLocks noGrp="1" noChangeArrowheads="1"/>
          </p:cNvSpPr>
          <p:nvPr>
            <p:ph type="body" idx="1"/>
          </p:nvPr>
        </p:nvSpPr>
        <p:spPr>
          <a:xfrm>
            <a:off x="611560" y="1291314"/>
            <a:ext cx="7673760" cy="4801982"/>
          </a:xfrm>
          <a:ln/>
        </p:spPr>
        <p:txBody>
          <a:bodyPr vert="horz" lIns="91440" tIns="46632" rIns="91440" bIns="45720" rtlCol="0">
            <a:normAutofit/>
          </a:bodyPr>
          <a:lstStyle/>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個々の粒子は、</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COD</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（理想的には基準軌道）のまわりを振動しながら周回する。これをベータトロン振動という。</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83000"/>
              </a:lnSpc>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b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振動の振幅は周期解でなくてはならない（周期的境界条件）</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97921">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振動の位相はかならずしも周期的である必要はない。</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むしろ周期的でないほうが良い。</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振動数</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ν</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をチューンと呼ぶ。</a:t>
            </a:r>
          </a:p>
        </p:txBody>
      </p:sp>
      <p:graphicFrame>
        <p:nvGraphicFramePr>
          <p:cNvPr id="30723" name="Object 3"/>
          <p:cNvGraphicFramePr>
            <a:graphicFrameLocks noChangeAspect="1"/>
          </p:cNvGraphicFramePr>
          <p:nvPr>
            <p:extLst>
              <p:ext uri="{D42A27DB-BD31-4B8C-83A1-F6EECF244321}">
                <p14:modId xmlns:p14="http://schemas.microsoft.com/office/powerpoint/2010/main" val="3194827124"/>
              </p:ext>
            </p:extLst>
          </p:nvPr>
        </p:nvGraphicFramePr>
        <p:xfrm>
          <a:off x="1259632" y="5889266"/>
          <a:ext cx="6220519" cy="805312"/>
        </p:xfrm>
        <a:graphic>
          <a:graphicData uri="http://schemas.openxmlformats.org/presentationml/2006/ole">
            <mc:AlternateContent xmlns:mc="http://schemas.openxmlformats.org/markup-compatibility/2006">
              <mc:Choice xmlns:v="urn:schemas-microsoft-com:vml" Requires="v">
                <p:oleObj spid="_x0000_s65883" r:id="rId4" imgW="5739840" imgH="730440" progId="">
                  <p:embed/>
                </p:oleObj>
              </mc:Choice>
              <mc:Fallback>
                <p:oleObj r:id="rId4" imgW="5739840" imgH="730440" progId="">
                  <p:embed/>
                  <p:pic>
                    <p:nvPicPr>
                      <p:cNvPr id="307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889266"/>
                        <a:ext cx="6220519" cy="805312"/>
                      </a:xfrm>
                      <a:prstGeom prst="rect">
                        <a:avLst/>
                      </a:prstGeom>
                      <a:noFill/>
                      <a:effec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1094423024"/>
              </p:ext>
            </p:extLst>
          </p:nvPr>
        </p:nvGraphicFramePr>
        <p:xfrm>
          <a:off x="2627784" y="2204864"/>
          <a:ext cx="4176464" cy="484735"/>
        </p:xfrm>
        <a:graphic>
          <a:graphicData uri="http://schemas.openxmlformats.org/presentationml/2006/ole">
            <mc:AlternateContent xmlns:mc="http://schemas.openxmlformats.org/markup-compatibility/2006">
              <mc:Choice xmlns:v="urn:schemas-microsoft-com:vml" Requires="v">
                <p:oleObj spid="_x0000_s65884" r:id="rId6" imgW="3600720" imgH="415800" progId="">
                  <p:embed/>
                </p:oleObj>
              </mc:Choice>
              <mc:Fallback>
                <p:oleObj r:id="rId6" imgW="3600720" imgH="415800" progId="">
                  <p:embed/>
                  <p:pic>
                    <p:nvPicPr>
                      <p:cNvPr id="3072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2204864"/>
                        <a:ext cx="4176464" cy="484735"/>
                      </a:xfrm>
                      <a:prstGeom prst="rect">
                        <a:avLst/>
                      </a:prstGeom>
                      <a:noFill/>
                      <a:effec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211016973"/>
              </p:ext>
            </p:extLst>
          </p:nvPr>
        </p:nvGraphicFramePr>
        <p:xfrm>
          <a:off x="3325505" y="3656833"/>
          <a:ext cx="2245870" cy="428586"/>
        </p:xfrm>
        <a:graphic>
          <a:graphicData uri="http://schemas.openxmlformats.org/presentationml/2006/ole">
            <mc:AlternateContent xmlns:mc="http://schemas.openxmlformats.org/markup-compatibility/2006">
              <mc:Choice xmlns:v="urn:schemas-microsoft-com:vml" Requires="v">
                <p:oleObj spid="_x0000_s65885" r:id="rId8" imgW="1909440" imgH="346680" progId="">
                  <p:embed/>
                </p:oleObj>
              </mc:Choice>
              <mc:Fallback>
                <p:oleObj r:id="rId8" imgW="1909440" imgH="346680" progId="">
                  <p:embed/>
                  <p:pic>
                    <p:nvPicPr>
                      <p:cNvPr id="307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5505" y="3656833"/>
                        <a:ext cx="2245870" cy="428586"/>
                      </a:xfrm>
                      <a:prstGeom prst="rect">
                        <a:avLst/>
                      </a:prstGeom>
                      <a:noFill/>
                      <a:effectLst/>
                    </p:spPr>
                  </p:pic>
                </p:oleObj>
              </mc:Fallback>
            </mc:AlternateContent>
          </a:graphicData>
        </a:graphic>
      </p:graphicFrame>
    </p:spTree>
    <p:extLst>
      <p:ext uri="{BB962C8B-B14F-4D97-AF65-F5344CB8AC3E}">
        <p14:creationId xmlns:p14="http://schemas.microsoft.com/office/powerpoint/2010/main" val="19950695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783074E-6AB9-344B-BA7D-D1ECDEED78A1}"/>
                  </a:ext>
                </a:extLst>
              </p:cNvPr>
              <p:cNvSpPr txBox="1"/>
              <p:nvPr/>
            </p:nvSpPr>
            <p:spPr>
              <a:xfrm>
                <a:off x="251520" y="35958"/>
                <a:ext cx="8640960" cy="6605526"/>
              </a:xfrm>
              <a:prstGeom prst="rect">
                <a:avLst/>
              </a:prstGeom>
              <a:noFill/>
            </p:spPr>
            <p:txBody>
              <a:bodyPr wrap="square" rtlCol="0">
                <a:spAutoFit/>
              </a:bodyPr>
              <a:lstStyle/>
              <a:p>
                <a:pPr algn="ctr"/>
                <a:r>
                  <a:rPr kumimoji="1" lang="ja-JP" altLang="en-US" sz="4000" b="1">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rPr>
                  <a:t>運動量</a:t>
                </a:r>
                <a:endParaRPr kumimoji="1" lang="en-US" altLang="ja-JP" sz="4000" b="1"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lgn="ctr"/>
                <a:endParaRPr kumimoji="1" lang="en-US" altLang="ja-JP" sz="3200" b="1"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運動量は古典力学と同様に</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acc>
                        <m:accPr>
                          <m:chr m:val="⃗"/>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acc>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𝑚</m:t>
                      </m:r>
                      <m:acc>
                        <m:accPr>
                          <m:chr m:val="⃗"/>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𝑣</m:t>
                          </m:r>
                        </m:e>
                      </m:acc>
                    </m:oMath>
                  </m:oMathPara>
                </a14:m>
                <a:endParaRPr kumimoji="1" lang="en-US" altLang="ja-JP" sz="2400" dirty="0">
                  <a:solidFill>
                    <a:srgbClr val="00B0F0"/>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と定義される。ただし質量の定義が異なる。</a:t>
                </a:r>
                <a:r>
                  <a:rPr kumimoji="1" lang="en-US" altLang="ja-JP" sz="2400" i="1" dirty="0">
                    <a:latin typeface="Rounded Mgen+ 1c heavy" panose="020B0502020203020207" pitchFamily="34" charset="-128"/>
                    <a:ea typeface="Rounded Mgen+ 1c heavy" panose="020B0502020203020207" pitchFamily="34" charset="-128"/>
                    <a:cs typeface="Rounded Mgen+ 1c heavy" panose="020B0502020203020207" pitchFamily="34" charset="-128"/>
                  </a:rPr>
                  <a:t>m</a:t>
                </a:r>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はブーストされた質量である。静止質量</a:t>
                </a:r>
                <a:r>
                  <a:rPr kumimoji="1" lang="en-US" altLang="ja-JP" sz="2400" i="1" dirty="0">
                    <a:latin typeface="Rounded Mgen+ 1c heavy" panose="020B0502020203020207" pitchFamily="34" charset="-128"/>
                    <a:ea typeface="Rounded Mgen+ 1c heavy" panose="020B0502020203020207" pitchFamily="34" charset="-128"/>
                    <a:cs typeface="Rounded Mgen+ 1c heavy" panose="020B0502020203020207" pitchFamily="34" charset="-128"/>
                  </a:rPr>
                  <a:t>m</a:t>
                </a:r>
                <a:r>
                  <a:rPr kumimoji="1" lang="en-US" altLang="ja-JP" sz="2400" i="1" baseline="-25000" dirty="0">
                    <a:latin typeface="Rounded Mgen+ 1c heavy" panose="020B0502020203020207" pitchFamily="34" charset="-128"/>
                    <a:ea typeface="Rounded Mgen+ 1c heavy" panose="020B0502020203020207" pitchFamily="34" charset="-128"/>
                    <a:cs typeface="Rounded Mgen+ 1c heavy" panose="020B0502020203020207" pitchFamily="34" charset="-128"/>
                  </a:rPr>
                  <a:t>0</a:t>
                </a:r>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を用いると</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sSub>
                        <m:sSubPr>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oMath>
                  </m:oMathPara>
                </a14:m>
                <a:endParaRPr kumimoji="1" lang="en-US" altLang="ja-JP" sz="2400" dirty="0">
                  <a:solidFill>
                    <a:srgbClr val="00B0F0"/>
                  </a:solidFill>
                  <a:latin typeface="Rounded Mgen+ 1c heavy" panose="020B0502020203020207" pitchFamily="34" charset="-128"/>
                  <a:ea typeface="Cambria Math" panose="02040503050406030204" pitchFamily="18" charset="0"/>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通常は光速</a:t>
                </a:r>
                <a:r>
                  <a:rPr kumimoji="1" lang="en-US" altLang="ja-JP" sz="2400" i="1" dirty="0" err="1">
                    <a:latin typeface="Rounded Mgen+ 1c heavy" panose="020B0502020203020207" pitchFamily="34" charset="-128"/>
                    <a:ea typeface="Rounded Mgen+ 1c heavy" panose="020B0502020203020207" pitchFamily="34" charset="-128"/>
                    <a:cs typeface="Rounded Mgen+ 1c heavy" panose="020B0502020203020207" pitchFamily="34" charset="-128"/>
                  </a:rPr>
                  <a:t>c</a:t>
                </a:r>
                <a:r>
                  <a:rPr kumimoji="1" lang="ja-JP" altLang="en-US" sz="2400" dirty="0">
                    <a:latin typeface="Rounded Mgen+ 1c heavy" panose="020B0502020203020207" pitchFamily="34" charset="-128"/>
                    <a:ea typeface="Rounded Mgen+ 1c heavy" panose="020B0502020203020207" pitchFamily="34" charset="-128"/>
                    <a:cs typeface="Rounded Mgen+ 1c heavy" panose="020B0502020203020207" pitchFamily="34" charset="-128"/>
                  </a:rPr>
                  <a:t>をかけて、</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sSub>
                        <m:sSub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Sub>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sSup>
                        <m:sSupPr>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e>
                        <m: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2</m:t>
                          </m:r>
                        </m:sup>
                      </m:s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𝐸</m:t>
                      </m:r>
                    </m:oMath>
                  </m:oMathPara>
                </a14:m>
                <a:endParaRPr kumimoji="1" lang="en-US" altLang="ja-JP" sz="2400" dirty="0">
                  <a:solidFill>
                    <a:srgbClr val="00B0F0"/>
                  </a:solidFill>
                  <a:latin typeface="Rounded Mgen+ 1c heavy" panose="020B0502020203020207" pitchFamily="34" charset="-128"/>
                  <a:ea typeface="Cambria Math" panose="02040503050406030204" pitchFamily="18" charset="0"/>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加速による運動量変化</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𝑝</m:t>
                          </m:r>
                        </m:e>
                      </m:acc>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nary>
                        <m:nary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naryPr>
                        <m:sub>
                          <m:r>
                            <m:rPr>
                              <m:brk m:alnAt="23"/>
                            </m:r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𝐿</m:t>
                          </m:r>
                        </m:sup>
                        <m:e>
                          <m:acc>
                            <m:accPr>
                              <m:chr m:val="⃗"/>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acc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𝐹</m:t>
                              </m:r>
                            </m:e>
                          </m:acc>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𝑡</m:t>
                          </m:r>
                        </m:e>
                      </m:nary>
                    </m:oMath>
                  </m:oMathPara>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en-US" altLang="ja-JP" sz="2400" i="1" dirty="0" err="1">
                    <a:latin typeface="Rounded Mgen+ 1c heavy" panose="020B0502020203020207" pitchFamily="34" charset="-128"/>
                    <a:ea typeface="Rounded Mgen+ 1c heavy" panose="020B0502020203020207" pitchFamily="34" charset="-128"/>
                    <a:cs typeface="Rounded Mgen+ 1c heavy" panose="020B0502020203020207" pitchFamily="34" charset="-128"/>
                  </a:rPr>
                  <a:t>γ</a:t>
                </a:r>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で表すと、</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𝑐𝑝</m:t>
                      </m:r>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sSub>
                        <m:sSub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Sub>
                      <m:sSup>
                        <m:sSup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e>
                        <m:sup>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2</m:t>
                          </m:r>
                        </m:sup>
                      </m:sSup>
                      <m:rad>
                        <m:radPr>
                          <m:degHide m:val="on"/>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radPr>
                        <m:deg/>
                        <m:e>
                          <m:sSup>
                            <m:sSupPr>
                              <m:ctrlP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pPr>
                            <m:e>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e>
                            <m: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2</m:t>
                              </m:r>
                            </m:sup>
                          </m:sSup>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−1</m:t>
                          </m:r>
                        </m:e>
                      </m:rad>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oMath>
                  </m:oMathPara>
                </a14:m>
                <a:endParaRPr kumimoji="1" lang="en-US" altLang="ja-JP" sz="2400" b="0" dirty="0">
                  <a:solidFill>
                    <a:srgbClr val="00B0F0"/>
                  </a:solidFill>
                  <a:latin typeface="Rounded Mgen+ 1c heavy" panose="020B0502020203020207" pitchFamily="34" charset="-128"/>
                  <a:ea typeface="Cambria Math" panose="02040503050406030204" pitchFamily="18" charset="0"/>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𝑑</m:t>
                      </m:r>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𝑐𝑝</m:t>
                      </m:r>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f>
                        <m:f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sSub>
                            <m:sSub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Sub>
                          <m:sSup>
                            <m:sSup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e>
                            <m:sup>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2</m:t>
                              </m:r>
                            </m:sup>
                          </m:sSup>
                        </m:num>
                        <m:den>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𝛽</m:t>
                          </m:r>
                        </m:den>
                      </m:f>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𝑑</m:t>
                      </m:r>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oMath>
                  </m:oMathPara>
                </a14:m>
                <a:endParaRPr kumimoji="1" lang="en-US" altLang="ja-JP" sz="2400" dirty="0">
                  <a:solidFill>
                    <a:srgbClr val="00B0F0"/>
                  </a:solidFill>
                  <a:latin typeface="Rounded Mgen+ 1c heavy" panose="020B0502020203020207" pitchFamily="34" charset="-128"/>
                  <a:ea typeface="Cambria Math" panose="02040503050406030204" pitchFamily="18" charset="0"/>
                  <a:cs typeface="Rounded Mgen+ 1c heavy" panose="020B0502020203020207" pitchFamily="34" charset="-128"/>
                </a:endParaRPr>
              </a:p>
            </p:txBody>
          </p:sp>
        </mc:Choice>
        <mc:Fallback xmlns="">
          <p:sp>
            <p:nvSpPr>
              <p:cNvPr id="5" name="テキスト ボックス 4">
                <a:extLst>
                  <a:ext uri="{FF2B5EF4-FFF2-40B4-BE49-F238E27FC236}">
                    <a16:creationId xmlns:a16="http://schemas.microsoft.com/office/drawing/2014/main" id="{A783074E-6AB9-344B-BA7D-D1ECDEED78A1}"/>
                  </a:ext>
                </a:extLst>
              </p:cNvPr>
              <p:cNvSpPr txBox="1">
                <a:spLocks noRot="1" noChangeAspect="1" noMove="1" noResize="1" noEditPoints="1" noAdjustHandles="1" noChangeArrowheads="1" noChangeShapeType="1" noTextEdit="1"/>
              </p:cNvSpPr>
              <p:nvPr/>
            </p:nvSpPr>
            <p:spPr>
              <a:xfrm>
                <a:off x="251520" y="35958"/>
                <a:ext cx="8640960" cy="6605526"/>
              </a:xfrm>
              <a:prstGeom prst="rect">
                <a:avLst/>
              </a:prstGeom>
              <a:blipFill>
                <a:blip r:embed="rId2"/>
                <a:stretch>
                  <a:fillRect l="-1028" t="-1344" b="-825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69225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a:spLocks noGrp="1"/>
          </p:cNvSpPr>
          <p:nvPr>
            <p:ph type="sldNum" idx="12"/>
          </p:nvPr>
        </p:nvSpPr>
        <p:spPr/>
        <p:txBody>
          <a:bodyPr/>
          <a:lstStyle/>
          <a:p>
            <a:fld id="{CB8EE1DD-A8C6-458A-9C29-FA47E9415908}" type="slidenum">
              <a:rPr lang="en-US" altLang="ja-JP"/>
              <a:pPr/>
              <a:t>70</a:t>
            </a:fld>
            <a:endParaRPr lang="en-US" altLang="ja-JP"/>
          </a:p>
        </p:txBody>
      </p:sp>
      <p:sp>
        <p:nvSpPr>
          <p:cNvPr id="31745" name="Rectangle 1"/>
          <p:cNvSpPr>
            <a:spLocks noGrp="1" noChangeArrowheads="1"/>
          </p:cNvSpPr>
          <p:nvPr>
            <p:ph type="title"/>
          </p:nvPr>
        </p:nvSpPr>
        <p:spPr>
          <a:xfrm>
            <a:off x="735120" y="0"/>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不変量と規格化座標</a:t>
            </a:r>
            <a:endPar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31747" name="Rectangle 3"/>
          <p:cNvSpPr>
            <a:spLocks noGrp="1" noChangeArrowheads="1"/>
          </p:cNvSpPr>
          <p:nvPr>
            <p:ph type="body" idx="1"/>
          </p:nvPr>
        </p:nvSpPr>
        <p:spPr>
          <a:xfrm>
            <a:off x="401424" y="1519527"/>
            <a:ext cx="7673760" cy="3952800"/>
          </a:xfrm>
          <a:ln/>
        </p:spPr>
        <p:txBody>
          <a:bodyPr vert="horz" lIns="91440" tIns="46632" rIns="91440" bIns="45720" rtlCol="0">
            <a:normAutofit/>
          </a:bodyPr>
          <a:lstStyle/>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177" dirty="0">
                <a:latin typeface="HGS明朝E" panose="02020900000000000000" pitchFamily="18" charset="-128"/>
                <a:ea typeface="HGS明朝E" panose="02020900000000000000" pitchFamily="18" charset="-128"/>
              </a:rPr>
              <a:t>Courant-Snyder </a:t>
            </a:r>
            <a:r>
              <a:rPr lang="ja-JP" altLang="en-US" sz="2177" dirty="0">
                <a:latin typeface="HGS明朝E" panose="02020900000000000000" pitchFamily="18" charset="-128"/>
                <a:ea typeface="HGS明朝E" panose="02020900000000000000" pitchFamily="18" charset="-128"/>
              </a:rPr>
              <a:t>不変量。楕円の面積は不変。</a:t>
            </a:r>
            <a:endParaRPr lang="ja-JP"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177" dirty="0">
                <a:latin typeface="HGS明朝E" panose="02020900000000000000" pitchFamily="18" charset="-128"/>
                <a:ea typeface="HGS明朝E" panose="02020900000000000000" pitchFamily="18" charset="-128"/>
              </a:rPr>
              <a:t>個々の粒子は、変化する楕円の中で周回運動をする。</a:t>
            </a: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marL="0" indent="0">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177" dirty="0">
                <a:latin typeface="HGS明朝E" panose="02020900000000000000" pitchFamily="18" charset="-128"/>
                <a:ea typeface="HGS明朝E" panose="02020900000000000000" pitchFamily="18" charset="-128"/>
              </a:rPr>
              <a:t>規格化座標</a:t>
            </a:r>
            <a:r>
              <a:rPr lang="en-US" altLang="ja-JP" sz="2177" dirty="0">
                <a:latin typeface="HGS明朝E" panose="02020900000000000000" pitchFamily="18" charset="-128"/>
                <a:ea typeface="HGS明朝E" panose="02020900000000000000" pitchFamily="18" charset="-128"/>
              </a:rPr>
              <a:t>:</a:t>
            </a:r>
            <a:r>
              <a:rPr lang="ja-JP" altLang="ja-JP" sz="2177" dirty="0">
                <a:latin typeface="HGS明朝E" panose="02020900000000000000" pitchFamily="18" charset="-128"/>
                <a:ea typeface="HGS明朝E" panose="02020900000000000000" pitchFamily="18" charset="-128"/>
              </a:rPr>
              <a:t>粒子は調和振動子として表される。</a:t>
            </a: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a:lnSpc>
                <a:spcPct val="83000"/>
              </a:lnSpc>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latin typeface="HGS明朝E" panose="02020900000000000000" pitchFamily="18" charset="-128"/>
              <a:ea typeface="HGS明朝E" panose="02020900000000000000" pitchFamily="18" charset="-128"/>
            </a:endParaRPr>
          </a:p>
          <a:p>
            <a:pPr marL="555122" indent="-457200">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p>
        </p:txBody>
      </p:sp>
      <p:pic>
        <p:nvPicPr>
          <p:cNvPr id="10" name="図 9"/>
          <p:cNvPicPr>
            <a:picLocks noChangeAspect="1"/>
          </p:cNvPicPr>
          <p:nvPr/>
        </p:nvPicPr>
        <p:blipFill>
          <a:blip r:embed="rId3"/>
          <a:stretch>
            <a:fillRect/>
          </a:stretch>
        </p:blipFill>
        <p:spPr>
          <a:xfrm>
            <a:off x="2555776" y="1830412"/>
            <a:ext cx="3365057" cy="750994"/>
          </a:xfrm>
          <a:prstGeom prst="rect">
            <a:avLst/>
          </a:prstGeom>
        </p:spPr>
      </p:pic>
      <p:pic>
        <p:nvPicPr>
          <p:cNvPr id="12" name="図 11"/>
          <p:cNvPicPr>
            <a:picLocks noChangeAspect="1"/>
          </p:cNvPicPr>
          <p:nvPr/>
        </p:nvPicPr>
        <p:blipFill>
          <a:blip r:embed="rId4"/>
          <a:stretch>
            <a:fillRect/>
          </a:stretch>
        </p:blipFill>
        <p:spPr>
          <a:xfrm>
            <a:off x="4257169" y="3048644"/>
            <a:ext cx="3680048" cy="704431"/>
          </a:xfrm>
          <a:prstGeom prst="rect">
            <a:avLst/>
          </a:prstGeom>
        </p:spPr>
      </p:pic>
      <p:pic>
        <p:nvPicPr>
          <p:cNvPr id="13" name="図 12"/>
          <p:cNvPicPr>
            <a:picLocks noChangeAspect="1"/>
          </p:cNvPicPr>
          <p:nvPr/>
        </p:nvPicPr>
        <p:blipFill>
          <a:blip r:embed="rId5"/>
          <a:stretch>
            <a:fillRect/>
          </a:stretch>
        </p:blipFill>
        <p:spPr>
          <a:xfrm>
            <a:off x="4336817" y="3590454"/>
            <a:ext cx="4472136" cy="850783"/>
          </a:xfrm>
          <a:prstGeom prst="rect">
            <a:avLst/>
          </a:prstGeom>
        </p:spPr>
      </p:pic>
      <p:sp>
        <p:nvSpPr>
          <p:cNvPr id="2" name="楕円 1"/>
          <p:cNvSpPr/>
          <p:nvPr/>
        </p:nvSpPr>
        <p:spPr>
          <a:xfrm rot="18896611">
            <a:off x="-133184" y="3354832"/>
            <a:ext cx="2088232" cy="79648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4" name="円弧 3"/>
          <p:cNvSpPr/>
          <p:nvPr/>
        </p:nvSpPr>
        <p:spPr>
          <a:xfrm rot="2707999">
            <a:off x="497664" y="2780081"/>
            <a:ext cx="559287" cy="2135151"/>
          </a:xfrm>
          <a:prstGeom prst="arc">
            <a:avLst>
              <a:gd name="adj1" fmla="val 14164767"/>
              <a:gd name="adj2" fmla="val 2084304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楕円 2"/>
          <p:cNvSpPr/>
          <p:nvPr/>
        </p:nvSpPr>
        <p:spPr>
          <a:xfrm flipH="1">
            <a:off x="910932" y="3892519"/>
            <a:ext cx="164860" cy="1569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rot="5400000">
            <a:off x="2048366" y="3141079"/>
            <a:ext cx="1533399" cy="106743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 name="円弧 16"/>
          <p:cNvSpPr/>
          <p:nvPr/>
        </p:nvSpPr>
        <p:spPr>
          <a:xfrm rot="10583307">
            <a:off x="2419021" y="2730193"/>
            <a:ext cx="792087" cy="1540911"/>
          </a:xfrm>
          <a:prstGeom prst="arc">
            <a:avLst>
              <a:gd name="adj1" fmla="val 14164767"/>
              <a:gd name="adj2" fmla="val 2084304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楕円 17"/>
          <p:cNvSpPr/>
          <p:nvPr/>
        </p:nvSpPr>
        <p:spPr>
          <a:xfrm flipH="1">
            <a:off x="2355972" y="3579556"/>
            <a:ext cx="164860" cy="1569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rot="5400000">
            <a:off x="1481997" y="5091530"/>
            <a:ext cx="1440163" cy="142747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0" name="円弧 19"/>
          <p:cNvSpPr/>
          <p:nvPr/>
        </p:nvSpPr>
        <p:spPr>
          <a:xfrm rot="10583307">
            <a:off x="1701523" y="5282261"/>
            <a:ext cx="1109988" cy="1060421"/>
          </a:xfrm>
          <a:prstGeom prst="arc">
            <a:avLst>
              <a:gd name="adj1" fmla="val 14164767"/>
              <a:gd name="adj2" fmla="val 2084304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楕円 20"/>
          <p:cNvSpPr/>
          <p:nvPr/>
        </p:nvSpPr>
        <p:spPr>
          <a:xfrm flipH="1">
            <a:off x="1601970" y="5845997"/>
            <a:ext cx="164860" cy="1569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4508241" y="5216516"/>
                <a:ext cx="2961644" cy="588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𝑊</m:t>
                      </m:r>
                      <m:d>
                        <m:dPr>
                          <m:ctrlPr>
                            <a:rPr kumimoji="1" lang="en-US" altLang="ja-JP" b="0" i="1" smtClean="0">
                              <a:latin typeface="Cambria Math" panose="02040503050406030204" pitchFamily="18" charset="0"/>
                            </a:rPr>
                          </m:ctrlPr>
                        </m:dPr>
                        <m:e>
                          <m:r>
                            <a:rPr kumimoji="1" lang="ja-JP" altLang="en-US" b="0" i="1" smtClean="0">
                              <a:latin typeface="Cambria Math" panose="02040503050406030204" pitchFamily="18" charset="0"/>
                            </a:rPr>
                            <m:t>𝜑</m:t>
                          </m:r>
                        </m:e>
                      </m:d>
                      <m:r>
                        <a:rPr kumimoji="1" lang="en-US" altLang="ja-JP" i="1" smtClean="0">
                          <a:latin typeface="Cambria Math" panose="02040503050406030204" pitchFamily="18" charset="0"/>
                        </a:rPr>
                        <m:t>=</m:t>
                      </m:r>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𝑤</m:t>
                          </m:r>
                        </m:num>
                        <m:den>
                          <m:rad>
                            <m:radPr>
                              <m:degHide m:val="on"/>
                              <m:ctrlPr>
                                <a:rPr kumimoji="1" lang="en-US" altLang="ja-JP" i="1" smtClean="0">
                                  <a:latin typeface="Cambria Math" panose="02040503050406030204" pitchFamily="18" charset="0"/>
                                </a:rPr>
                              </m:ctrlPr>
                            </m:radPr>
                            <m:deg/>
                            <m:e>
                              <m:r>
                                <a:rPr kumimoji="1" lang="ja-JP" altLang="en-US" i="1" smtClean="0">
                                  <a:latin typeface="Cambria Math" panose="02040503050406030204" pitchFamily="18" charset="0"/>
                                </a:rPr>
                                <m:t>𝛽</m:t>
                              </m:r>
                            </m:e>
                          </m:rad>
                        </m:den>
                      </m:f>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𝐴</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d>
                            <m:dPr>
                              <m:ctrlPr>
                                <a:rPr kumimoji="1" lang="en-US" altLang="ja-JP" i="1">
                                  <a:latin typeface="Cambria Math" panose="02040503050406030204" pitchFamily="18" charset="0"/>
                                </a:rPr>
                              </m:ctrlPr>
                            </m:dPr>
                            <m:e>
                              <m:r>
                                <a:rPr kumimoji="1" lang="ja-JP" altLang="en-US" i="1">
                                  <a:latin typeface="Cambria Math" panose="02040503050406030204" pitchFamily="18" charset="0"/>
                                </a:rPr>
                                <m:t>𝜓</m:t>
                              </m:r>
                              <m:r>
                                <a:rPr kumimoji="1" lang="en-US" altLang="ja-JP" i="1">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𝜑</m:t>
                                  </m:r>
                                </m:e>
                                <m:sub>
                                  <m:r>
                                    <a:rPr kumimoji="1" lang="en-US" altLang="ja-JP" b="0" i="1" smtClean="0">
                                      <a:latin typeface="Cambria Math" panose="02040503050406030204" pitchFamily="18" charset="0"/>
                                    </a:rPr>
                                    <m:t>0</m:t>
                                  </m:r>
                                </m:sub>
                              </m:sSub>
                            </m:e>
                          </m:d>
                        </m:e>
                      </m:func>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508241" y="5216516"/>
                <a:ext cx="2961644" cy="58875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508241" y="5952756"/>
                <a:ext cx="3148106"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𝑊</m:t>
                          </m:r>
                        </m:e>
                      </m:acc>
                      <m:d>
                        <m:dPr>
                          <m:ctrlPr>
                            <a:rPr kumimoji="1" lang="en-US" altLang="ja-JP" b="0" i="1" smtClean="0">
                              <a:latin typeface="Cambria Math" panose="02040503050406030204" pitchFamily="18" charset="0"/>
                            </a:rPr>
                          </m:ctrlPr>
                        </m:dPr>
                        <m:e>
                          <m:r>
                            <a:rPr kumimoji="1" lang="ja-JP" altLang="en-US" b="0" i="1" smtClean="0">
                              <a:latin typeface="Cambria Math" panose="02040503050406030204" pitchFamily="18" charset="0"/>
                            </a:rPr>
                            <m:t>𝜑</m:t>
                          </m:r>
                        </m:e>
                      </m:d>
                      <m:r>
                        <a:rPr kumimoji="1" lang="en-US" altLang="ja-JP" i="1" smtClean="0">
                          <a:latin typeface="Cambria Math" panose="02040503050406030204" pitchFamily="18" charset="0"/>
                        </a:rPr>
                        <m:t>=</m:t>
                      </m:r>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𝑑𝑊</m:t>
                          </m:r>
                        </m:num>
                        <m:den>
                          <m:r>
                            <a:rPr kumimoji="1" lang="en-US" altLang="ja-JP" b="0" i="1" smtClean="0">
                              <a:latin typeface="Cambria Math" panose="02040503050406030204" pitchFamily="18" charset="0"/>
                            </a:rPr>
                            <m:t>𝑑</m:t>
                          </m:r>
                          <m:r>
                            <a:rPr kumimoji="1" lang="ja-JP" altLang="en-US" b="0" i="1" smtClean="0">
                              <a:latin typeface="Cambria Math" panose="02040503050406030204" pitchFamily="18" charset="0"/>
                            </a:rPr>
                            <m:t>𝜓</m:t>
                          </m:r>
                        </m:den>
                      </m:f>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𝐴</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d>
                            <m:dPr>
                              <m:ctrlPr>
                                <a:rPr kumimoji="1" lang="en-US" altLang="ja-JP" i="1">
                                  <a:latin typeface="Cambria Math" panose="02040503050406030204" pitchFamily="18" charset="0"/>
                                </a:rPr>
                              </m:ctrlPr>
                            </m:dPr>
                            <m:e>
                              <m:r>
                                <a:rPr kumimoji="1" lang="ja-JP" altLang="en-US" i="1">
                                  <a:latin typeface="Cambria Math" panose="02040503050406030204" pitchFamily="18" charset="0"/>
                                </a:rPr>
                                <m:t>𝜓</m:t>
                              </m:r>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r>
                                    <a:rPr kumimoji="1" lang="ja-JP" altLang="en-US" i="1">
                                      <a:latin typeface="Cambria Math" panose="02040503050406030204" pitchFamily="18" charset="0"/>
                                    </a:rPr>
                                    <m:t>𝜑</m:t>
                                  </m:r>
                                </m:e>
                                <m:sub>
                                  <m:r>
                                    <a:rPr kumimoji="1" lang="en-US" altLang="ja-JP" i="1">
                                      <a:latin typeface="Cambria Math" panose="02040503050406030204" pitchFamily="18" charset="0"/>
                                    </a:rPr>
                                    <m:t>0</m:t>
                                  </m:r>
                                </m:sub>
                              </m:sSub>
                            </m:e>
                          </m:d>
                        </m:e>
                      </m:func>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508241" y="5952756"/>
                <a:ext cx="3148106" cy="572593"/>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06409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idx="12"/>
          </p:nvPr>
        </p:nvSpPr>
        <p:spPr/>
        <p:txBody>
          <a:bodyPr/>
          <a:lstStyle/>
          <a:p>
            <a:fld id="{0694CD39-A70E-4854-8DBA-61481E48AB9B}" type="slidenum">
              <a:rPr lang="en-US" altLang="ja-JP"/>
              <a:pPr/>
              <a:t>71</a:t>
            </a:fld>
            <a:endParaRPr lang="en-US" altLang="ja-JP"/>
          </a:p>
        </p:txBody>
      </p:sp>
      <p:sp>
        <p:nvSpPr>
          <p:cNvPr id="37889" name="Rectangle 1"/>
          <p:cNvSpPr>
            <a:spLocks noGrp="1" noChangeArrowheads="1"/>
          </p:cNvSpPr>
          <p:nvPr>
            <p:ph type="title"/>
          </p:nvPr>
        </p:nvSpPr>
        <p:spPr>
          <a:xfrm>
            <a:off x="735120" y="116632"/>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Dispersion</a:t>
            </a: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と</a:t>
            </a: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p>
        </p:txBody>
      </p:sp>
      <p:sp>
        <p:nvSpPr>
          <p:cNvPr id="37890" name="Rectangle 2"/>
          <p:cNvSpPr>
            <a:spLocks noGrp="1" noChangeArrowheads="1"/>
          </p:cNvSpPr>
          <p:nvPr>
            <p:ph type="body" idx="1"/>
          </p:nvPr>
        </p:nvSpPr>
        <p:spPr>
          <a:xfrm>
            <a:off x="692641" y="1689481"/>
            <a:ext cx="7673760" cy="3199680"/>
          </a:xfrm>
          <a:ln/>
        </p:spPr>
        <p:txBody>
          <a:bodyPr vert="horz" lIns="91440" tIns="46632" rIns="91440" bIns="45720" rtlCol="0">
            <a:normAutofit/>
          </a:bodyPr>
          <a:lstStyle/>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いままで横方向と縦方向（進行方向）の運動は独立であるとしてきたが、実際には関係している。</a:t>
            </a:r>
          </a:p>
          <a:p>
            <a:pPr marL="391686" indent="-293764">
              <a:lnSpc>
                <a:spcPct val="83000"/>
              </a:lnSpc>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その代表的なものが</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dispersion</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と</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である。</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Dispersion:</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エネルギーによる軌道</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横方向</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のずれ</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エネルギーによる収束力（チューン）のずれ</a:t>
            </a:r>
          </a:p>
        </p:txBody>
      </p:sp>
    </p:spTree>
    <p:extLst>
      <p:ext uri="{BB962C8B-B14F-4D97-AF65-F5344CB8AC3E}">
        <p14:creationId xmlns:p14="http://schemas.microsoft.com/office/powerpoint/2010/main" val="607391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5"/>
          <p:cNvSpPr>
            <a:spLocks noGrp="1"/>
          </p:cNvSpPr>
          <p:nvPr>
            <p:ph type="sldNum" idx="12"/>
          </p:nvPr>
        </p:nvSpPr>
        <p:spPr/>
        <p:txBody>
          <a:bodyPr/>
          <a:lstStyle/>
          <a:p>
            <a:fld id="{9013C482-7688-4B9A-A5A2-040CC2C62BC5}" type="slidenum">
              <a:rPr lang="en-US" altLang="ja-JP"/>
              <a:pPr/>
              <a:t>72</a:t>
            </a:fld>
            <a:endParaRPr lang="en-US" altLang="ja-JP"/>
          </a:p>
        </p:txBody>
      </p:sp>
      <p:sp>
        <p:nvSpPr>
          <p:cNvPr id="38913" name="Rectangle 1"/>
          <p:cNvSpPr>
            <a:spLocks noGrp="1" noChangeArrowheads="1"/>
          </p:cNvSpPr>
          <p:nvPr>
            <p:ph type="title"/>
          </p:nvPr>
        </p:nvSpPr>
        <p:spPr>
          <a:xfrm>
            <a:off x="735120" y="44185"/>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分散</a:t>
            </a: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(Dispersion)</a:t>
            </a:r>
          </a:p>
        </p:txBody>
      </p:sp>
      <p:sp>
        <p:nvSpPr>
          <p:cNvPr id="3" name="コンテンツ プレースホルダー 2"/>
          <p:cNvSpPr>
            <a:spLocks noGrp="1"/>
          </p:cNvSpPr>
          <p:nvPr>
            <p:ph idx="1"/>
          </p:nvPr>
        </p:nvSpPr>
        <p:spPr>
          <a:xfrm>
            <a:off x="611560" y="1440889"/>
            <a:ext cx="8229600" cy="4525963"/>
          </a:xfrm>
        </p:spPr>
        <p:txBody>
          <a:bodyPr>
            <a:normAutofit/>
          </a:bodyPr>
          <a:lstStyle/>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Sector</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型磁石を例にして考える。運動量に分散がある場合</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微分方程式（二次以上の項は無視）</a:t>
            </a:r>
          </a:p>
        </p:txBody>
      </p:sp>
      <p:pic>
        <p:nvPicPr>
          <p:cNvPr id="18" name="図 17"/>
          <p:cNvPicPr>
            <a:picLocks noChangeAspect="1"/>
          </p:cNvPicPr>
          <p:nvPr/>
        </p:nvPicPr>
        <p:blipFill>
          <a:blip r:embed="rId3"/>
          <a:stretch>
            <a:fillRect/>
          </a:stretch>
        </p:blipFill>
        <p:spPr>
          <a:xfrm>
            <a:off x="4216842" y="3501008"/>
            <a:ext cx="4927158" cy="3114214"/>
          </a:xfrm>
          <a:prstGeom prst="rect">
            <a:avLst/>
          </a:prstGeom>
        </p:spPr>
      </p:pic>
      <p:pic>
        <p:nvPicPr>
          <p:cNvPr id="4" name="図 3"/>
          <p:cNvPicPr>
            <a:picLocks noChangeAspect="1"/>
          </p:cNvPicPr>
          <p:nvPr/>
        </p:nvPicPr>
        <p:blipFill>
          <a:blip r:embed="rId4"/>
          <a:stretch>
            <a:fillRect/>
          </a:stretch>
        </p:blipFill>
        <p:spPr>
          <a:xfrm>
            <a:off x="717182" y="2004263"/>
            <a:ext cx="4662429" cy="761143"/>
          </a:xfrm>
          <a:prstGeom prst="rect">
            <a:avLst/>
          </a:prstGeom>
        </p:spPr>
      </p:pic>
      <p:pic>
        <p:nvPicPr>
          <p:cNvPr id="5" name="図 4"/>
          <p:cNvPicPr>
            <a:picLocks noChangeAspect="1"/>
          </p:cNvPicPr>
          <p:nvPr/>
        </p:nvPicPr>
        <p:blipFill>
          <a:blip r:embed="rId5"/>
          <a:stretch>
            <a:fillRect/>
          </a:stretch>
        </p:blipFill>
        <p:spPr>
          <a:xfrm>
            <a:off x="1568109" y="3392947"/>
            <a:ext cx="2473114" cy="791589"/>
          </a:xfrm>
          <a:prstGeom prst="rect">
            <a:avLst/>
          </a:prstGeom>
        </p:spPr>
      </p:pic>
      <p:pic>
        <p:nvPicPr>
          <p:cNvPr id="6" name="図 5"/>
          <p:cNvPicPr>
            <a:picLocks noChangeAspect="1"/>
          </p:cNvPicPr>
          <p:nvPr/>
        </p:nvPicPr>
        <p:blipFill>
          <a:blip r:embed="rId6"/>
          <a:stretch>
            <a:fillRect/>
          </a:stretch>
        </p:blipFill>
        <p:spPr>
          <a:xfrm>
            <a:off x="1603884" y="4275160"/>
            <a:ext cx="2716372" cy="882926"/>
          </a:xfrm>
          <a:prstGeom prst="rect">
            <a:avLst/>
          </a:prstGeom>
        </p:spPr>
      </p:pic>
    </p:spTree>
    <p:extLst>
      <p:ext uri="{BB962C8B-B14F-4D97-AF65-F5344CB8AC3E}">
        <p14:creationId xmlns:p14="http://schemas.microsoft.com/office/powerpoint/2010/main" val="1885806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51520" y="188640"/>
            <a:ext cx="8568952" cy="6526342"/>
          </a:xfrm>
          <a:prstGeom prst="rect">
            <a:avLst/>
          </a:prstGeom>
          <a:ln/>
        </p:spPr>
        <p:txBody>
          <a:bodyPr vert="horz" lIns="91440" tIns="46632"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変数を置換、</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解は</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b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分散を含んだ輸送行列</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pic>
        <p:nvPicPr>
          <p:cNvPr id="2" name="図 1"/>
          <p:cNvPicPr>
            <a:picLocks noChangeAspect="1"/>
          </p:cNvPicPr>
          <p:nvPr/>
        </p:nvPicPr>
        <p:blipFill>
          <a:blip r:embed="rId2"/>
          <a:stretch>
            <a:fillRect/>
          </a:stretch>
        </p:blipFill>
        <p:spPr>
          <a:xfrm>
            <a:off x="4532866" y="716229"/>
            <a:ext cx="1946057" cy="822034"/>
          </a:xfrm>
          <a:prstGeom prst="rect">
            <a:avLst/>
          </a:prstGeom>
        </p:spPr>
      </p:pic>
      <p:pic>
        <p:nvPicPr>
          <p:cNvPr id="3" name="図 2"/>
          <p:cNvPicPr>
            <a:picLocks noChangeAspect="1"/>
          </p:cNvPicPr>
          <p:nvPr/>
        </p:nvPicPr>
        <p:blipFill>
          <a:blip r:embed="rId3"/>
          <a:stretch>
            <a:fillRect/>
          </a:stretch>
        </p:blipFill>
        <p:spPr>
          <a:xfrm>
            <a:off x="2627784" y="685783"/>
            <a:ext cx="1946057" cy="852480"/>
          </a:xfrm>
          <a:prstGeom prst="rect">
            <a:avLst/>
          </a:prstGeom>
        </p:spPr>
      </p:pic>
      <p:pic>
        <p:nvPicPr>
          <p:cNvPr id="10" name="図 9"/>
          <p:cNvPicPr>
            <a:picLocks noChangeAspect="1"/>
          </p:cNvPicPr>
          <p:nvPr/>
        </p:nvPicPr>
        <p:blipFill>
          <a:blip r:embed="rId4"/>
          <a:stretch>
            <a:fillRect/>
          </a:stretch>
        </p:blipFill>
        <p:spPr>
          <a:xfrm>
            <a:off x="1388433" y="1628800"/>
            <a:ext cx="6567943" cy="1603474"/>
          </a:xfrm>
          <a:prstGeom prst="rect">
            <a:avLst/>
          </a:prstGeom>
        </p:spPr>
      </p:pic>
      <p:grpSp>
        <p:nvGrpSpPr>
          <p:cNvPr id="17" name="グループ化 16"/>
          <p:cNvGrpSpPr/>
          <p:nvPr/>
        </p:nvGrpSpPr>
        <p:grpSpPr>
          <a:xfrm>
            <a:off x="2555776" y="1628800"/>
            <a:ext cx="3096344" cy="2118743"/>
            <a:chOff x="2555776" y="1628800"/>
            <a:chExt cx="3096344" cy="2118743"/>
          </a:xfrm>
        </p:grpSpPr>
        <p:sp>
          <p:nvSpPr>
            <p:cNvPr id="11" name="正方形/長方形 10"/>
            <p:cNvSpPr/>
            <p:nvPr/>
          </p:nvSpPr>
          <p:spPr>
            <a:xfrm>
              <a:off x="2555776" y="1628800"/>
              <a:ext cx="3096344" cy="160347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154329" y="3322811"/>
              <a:ext cx="1899238" cy="424732"/>
            </a:xfrm>
            <a:prstGeom prst="rect">
              <a:avLst/>
            </a:prstGeom>
          </p:spPr>
          <p:txBody>
            <a:bodyPr wrap="none">
              <a:spAutoFit/>
            </a:bodyPr>
            <a:lstStyle/>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通常の輸送行列</a:t>
              </a: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pSp>
      <p:grpSp>
        <p:nvGrpSpPr>
          <p:cNvPr id="18" name="グループ化 17"/>
          <p:cNvGrpSpPr/>
          <p:nvPr/>
        </p:nvGrpSpPr>
        <p:grpSpPr>
          <a:xfrm>
            <a:off x="5724128" y="1628800"/>
            <a:ext cx="1944216" cy="2099187"/>
            <a:chOff x="5724128" y="1628800"/>
            <a:chExt cx="1944216" cy="2099187"/>
          </a:xfrm>
        </p:grpSpPr>
        <p:sp>
          <p:nvSpPr>
            <p:cNvPr id="12" name="正方形/長方形 11"/>
            <p:cNvSpPr/>
            <p:nvPr/>
          </p:nvSpPr>
          <p:spPr>
            <a:xfrm>
              <a:off x="5724128" y="1628800"/>
              <a:ext cx="1944216" cy="1603474"/>
            </a:xfrm>
            <a:prstGeom prst="rect">
              <a:avLst/>
            </a:prstGeom>
            <a:noFill/>
            <a:ln>
              <a:solidFill>
                <a:srgbClr val="F50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5009D"/>
                </a:solidFill>
              </a:endParaRPr>
            </a:p>
          </p:txBody>
        </p:sp>
        <p:sp>
          <p:nvSpPr>
            <p:cNvPr id="14" name="正方形/長方形 13"/>
            <p:cNvSpPr/>
            <p:nvPr/>
          </p:nvSpPr>
          <p:spPr>
            <a:xfrm>
              <a:off x="6084168" y="3322811"/>
              <a:ext cx="975908" cy="405176"/>
            </a:xfrm>
            <a:prstGeom prst="rect">
              <a:avLst/>
            </a:prstGeom>
          </p:spPr>
          <p:txBody>
            <a:bodyPr wrap="none">
              <a:spAutoFit/>
            </a:bodyPr>
            <a:lstStyle/>
            <a:p>
              <a:pPr marL="97922" indent="0">
                <a:lnSpc>
                  <a:spcPct val="120000"/>
                </a:lnSpc>
                <a:buClr>
                  <a:schemeClr val="tx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分散項</a:t>
              </a: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pSp>
      <p:pic>
        <p:nvPicPr>
          <p:cNvPr id="15" name="図 14"/>
          <p:cNvPicPr>
            <a:picLocks noChangeAspect="1"/>
          </p:cNvPicPr>
          <p:nvPr/>
        </p:nvPicPr>
        <p:blipFill>
          <a:blip r:embed="rId5"/>
          <a:stretch>
            <a:fillRect/>
          </a:stretch>
        </p:blipFill>
        <p:spPr>
          <a:xfrm>
            <a:off x="3275856" y="5085183"/>
            <a:ext cx="4094829" cy="1451246"/>
          </a:xfrm>
          <a:prstGeom prst="rect">
            <a:avLst/>
          </a:prstGeom>
        </p:spPr>
      </p:pic>
      <mc:AlternateContent xmlns:mc="http://schemas.openxmlformats.org/markup-compatibility/2006" xmlns:a14="http://schemas.microsoft.com/office/drawing/2010/main">
        <mc:Choice Requires="a14">
          <p:sp>
            <p:nvSpPr>
              <p:cNvPr id="16" name="テキスト ボックス 15"/>
              <p:cNvSpPr txBox="1"/>
              <p:nvPr/>
            </p:nvSpPr>
            <p:spPr>
              <a:xfrm>
                <a:off x="848835" y="5216285"/>
                <a:ext cx="1778949" cy="118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𝑤</m:t>
                          </m:r>
                        </m:e>
                      </m:acc>
                      <m:r>
                        <a:rPr kumimoji="1" lang="en-US" altLang="ja-JP" sz="2400" i="1">
                          <a:latin typeface="Cambria Math" panose="02040503050406030204" pitchFamily="18" charset="0"/>
                          <a:ea typeface="Cambria Math" panose="02040503050406030204" pitchFamily="18" charset="0"/>
                        </a:rPr>
                        <m:t>≡</m:t>
                      </m:r>
                      <m:d>
                        <m:dPr>
                          <m:ctrlPr>
                            <a:rPr kumimoji="1" lang="en-US" altLang="ja-JP" sz="2400"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400" i="1" smtClean="0">
                                  <a:latin typeface="Cambria Math" panose="02040503050406030204" pitchFamily="18" charset="0"/>
                                  <a:ea typeface="Cambria Math" panose="02040503050406030204" pitchFamily="18" charset="0"/>
                                </a:rPr>
                              </m:ctrlPr>
                            </m:mPr>
                            <m:mr>
                              <m:e>
                                <m:r>
                                  <m:rPr>
                                    <m:brk m:alnAt="7"/>
                                  </m:rPr>
                                  <a:rPr kumimoji="1" lang="en-US" altLang="ja-JP" sz="2400" b="0" i="1" smtClean="0">
                                    <a:latin typeface="Cambria Math" panose="02040503050406030204" pitchFamily="18" charset="0"/>
                                    <a:ea typeface="Cambria Math" panose="02040503050406030204" pitchFamily="18" charset="0"/>
                                  </a:rPr>
                                  <m:t>𝑤</m:t>
                                </m:r>
                              </m:e>
                            </m:mr>
                            <m:mr>
                              <m:e>
                                <m:r>
                                  <a:rPr kumimoji="1" lang="en-US" altLang="ja-JP" sz="2400" b="0" i="1" smtClean="0">
                                    <a:latin typeface="Cambria Math" panose="02040503050406030204" pitchFamily="18" charset="0"/>
                                    <a:ea typeface="Cambria Math" panose="02040503050406030204" pitchFamily="18" charset="0"/>
                                  </a:rPr>
                                  <m:t>𝑤</m:t>
                                </m:r>
                                <m:r>
                                  <a:rPr kumimoji="1" lang="en-US" altLang="ja-JP" sz="2400" b="0" i="1" smtClean="0">
                                    <a:latin typeface="Cambria Math" panose="02040503050406030204" pitchFamily="18" charset="0"/>
                                    <a:ea typeface="Cambria Math" panose="02040503050406030204" pitchFamily="18" charset="0"/>
                                  </a:rPr>
                                  <m:t>′</m:t>
                                </m:r>
                              </m:e>
                            </m:mr>
                            <m:mr>
                              <m:e>
                                <m:f>
                                  <m:fPr>
                                    <m:type m:val="skw"/>
                                    <m:ctrlPr>
                                      <a:rPr kumimoji="1" lang="en-US" altLang="ja-JP" sz="2400" i="1" smtClean="0">
                                        <a:latin typeface="Cambria Math" panose="02040503050406030204" pitchFamily="18" charset="0"/>
                                        <a:ea typeface="Cambria Math" panose="02040503050406030204" pitchFamily="18" charset="0"/>
                                      </a:rPr>
                                    </m:ctrlPr>
                                  </m:fPr>
                                  <m:num>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𝑝</m:t>
                                    </m:r>
                                  </m:num>
                                  <m:den>
                                    <m:r>
                                      <a:rPr kumimoji="1" lang="en-US" altLang="ja-JP" sz="2400" b="0" i="1" smtClean="0">
                                        <a:latin typeface="Cambria Math" panose="02040503050406030204" pitchFamily="18" charset="0"/>
                                        <a:ea typeface="Cambria Math" panose="02040503050406030204" pitchFamily="18" charset="0"/>
                                      </a:rPr>
                                      <m:t>𝑝</m:t>
                                    </m:r>
                                  </m:den>
                                </m:f>
                              </m:e>
                            </m:mr>
                          </m:m>
                        </m:e>
                      </m:d>
                    </m:oMath>
                  </m:oMathPara>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848835" y="5216285"/>
                <a:ext cx="1778949" cy="1189043"/>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450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4248" y="286200"/>
                <a:ext cx="8229600" cy="5735088"/>
              </a:xfrm>
              <a:noFill/>
            </p:spPr>
            <p:txBody>
              <a:bodyPr>
                <a:normAutofit/>
              </a:bodyPr>
              <a:lstStyle/>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粒子軌道</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acc>
                        <m:accPr>
                          <m:chr m:val="⃗"/>
                          <m:ctrlPr>
                            <a:rPr kumimoji="1" lang="en-US" altLang="ja-JP" sz="2800" i="1" smtClean="0">
                              <a:latin typeface="Cambria Math" panose="02040503050406030204" pitchFamily="18" charset="0"/>
                              <a:ea typeface="Rounded Mgen+ 1c bold" panose="020B0702020203020207" pitchFamily="50" charset="-128"/>
                              <a:cs typeface="Rounded Mgen+ 1c bold" panose="020B0702020203020207" pitchFamily="50" charset="-128"/>
                            </a:rPr>
                          </m:ctrlPr>
                        </m:accPr>
                        <m:e>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𝑤</m:t>
                          </m:r>
                        </m:e>
                      </m:acc>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acc>
                        <m:accPr>
                          <m:chr m:val="⃗"/>
                          <m:ctrlP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accPr>
                        <m:e>
                          <m:sSub>
                            <m:sSubPr>
                              <m:ctrlP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𝑤</m:t>
                              </m:r>
                            </m:e>
                            <m:sub>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e>
                      </m:acc>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acc>
                        <m:accPr>
                          <m:chr m:val="⃗"/>
                          <m:ctrlP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accPr>
                        <m:e>
                          <m:r>
                            <a:rPr kumimoji="1" lang="en-US" altLang="ja-JP" sz="2800" i="1">
                              <a:latin typeface="Cambria Math" panose="02040503050406030204" pitchFamily="18" charset="0"/>
                              <a:ea typeface="Cambria Math" panose="02040503050406030204" pitchFamily="18" charset="0"/>
                              <a:cs typeface="Rounded Mgen+ 1c bold" panose="020B0702020203020207" pitchFamily="50" charset="-128"/>
                            </a:rPr>
                            <m:t>∆</m:t>
                          </m:r>
                          <m:r>
                            <a:rPr kumimoji="1" lang="en-US" altLang="ja-JP" sz="2800" b="0" i="1" smtClean="0">
                              <a:latin typeface="Cambria Math" panose="02040503050406030204" pitchFamily="18" charset="0"/>
                              <a:ea typeface="Cambria Math" panose="02040503050406030204" pitchFamily="18" charset="0"/>
                              <a:cs typeface="Rounded Mgen+ 1c bold" panose="020B0702020203020207" pitchFamily="50" charset="-128"/>
                            </a:rPr>
                            <m:t>𝑤</m:t>
                          </m:r>
                        </m:e>
                      </m:acc>
                    </m:oMath>
                  </m:oMathPara>
                </a14:m>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分散関数の定義</a:t>
                </a:r>
                <a:r>
                  <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14:m>
                  <m:oMath xmlns:m="http://schemas.openxmlformats.org/officeDocument/2006/math">
                    <m:r>
                      <a:rPr kumimoji="1" lang="en-US" altLang="ja-JP" sz="2800" b="0" i="0"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ja-JP" altLang="en-US" sz="2800" i="1" smtClean="0">
                        <a:latin typeface="Cambria Math" panose="02040503050406030204" pitchFamily="18" charset="0"/>
                        <a:ea typeface="Rounded Mgen+ 1c bold" panose="020B0702020203020207" pitchFamily="50" charset="-128"/>
                        <a:cs typeface="Rounded Mgen+ 1c bold" panose="020B0702020203020207" pitchFamily="50" charset="-128"/>
                      </a:rPr>
                      <m:t>𝛿</m:t>
                    </m:r>
                    <m:r>
                      <a:rPr kumimoji="1" lang="ja-JP" altLang="en-US" sz="280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𝑝</m:t>
                    </m:r>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𝑝</m:t>
                    </m:r>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oMath>
                </a14:m>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ea typeface="Rounded Mgen+ 1c bold" panose="020B0702020203020207" pitchFamily="50" charset="-128"/>
                          <a:cs typeface="Rounded Mgen+ 1c bold" panose="020B0702020203020207" pitchFamily="50" charset="-128"/>
                        </a:rPr>
                        <m:t>𝜂</m:t>
                      </m:r>
                      <m:r>
                        <a:rPr kumimoji="1" lang="ja-JP" altLang="en-US" sz="280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𝑤</m:t>
                      </m:r>
                      <m:r>
                        <a:rPr kumimoji="1" lang="ja-JP" altLang="en-US" sz="2800" b="0" i="1" smtClean="0">
                          <a:latin typeface="Cambria Math" panose="02040503050406030204" pitchFamily="18" charset="0"/>
                          <a:ea typeface="Rounded Mgen+ 1c bold" panose="020B0702020203020207" pitchFamily="50" charset="-128"/>
                          <a:cs typeface="Rounded Mgen+ 1c bold" panose="020B0702020203020207" pitchFamily="50" charset="-128"/>
                        </a:rPr>
                        <m:t> </m:t>
                      </m:r>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ja-JP" altLang="en-US" sz="2800" b="0" i="1" smtClean="0">
                          <a:latin typeface="Cambria Math" panose="02040503050406030204" pitchFamily="18" charset="0"/>
                          <a:ea typeface="Rounded Mgen+ 1c bold" panose="020B0702020203020207" pitchFamily="50" charset="-128"/>
                          <a:cs typeface="Rounded Mgen+ 1c bold" panose="020B0702020203020207" pitchFamily="50" charset="-128"/>
                        </a:rPr>
                        <m:t>𝛿</m:t>
                      </m:r>
                    </m:oMath>
                  </m:oMathPara>
                </a14:m>
                <a:endParaRPr kumimoji="1" lang="en-US" altLang="ja-JP" sz="2800" b="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ea typeface="Rounded Mgen+ 1c bold" panose="020B0702020203020207" pitchFamily="50" charset="-128"/>
                          <a:cs typeface="Rounded Mgen+ 1c bold" panose="020B0702020203020207" pitchFamily="50" charset="-128"/>
                        </a:rPr>
                        <m:t>𝜂</m:t>
                      </m:r>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ja-JP" altLang="en-US" sz="2800" i="1">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en-US" altLang="ja-JP" sz="2800" i="1">
                          <a:latin typeface="Cambria Math" panose="02040503050406030204" pitchFamily="18" charset="0"/>
                          <a:ea typeface="Rounded Mgen+ 1c bold" panose="020B0702020203020207" pitchFamily="50" charset="-128"/>
                          <a:cs typeface="Rounded Mgen+ 1c bold" panose="020B0702020203020207" pitchFamily="50" charset="-128"/>
                        </a:rPr>
                        <m:t>𝑤</m:t>
                      </m:r>
                      <m:r>
                        <a:rPr kumimoji="1" lang="en-US" altLang="ja-JP" sz="28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kumimoji="1" lang="ja-JP" altLang="en-US" sz="2800" b="0" i="1" smtClean="0">
                          <a:latin typeface="Cambria Math" panose="02040503050406030204" pitchFamily="18" charset="0"/>
                          <a:ea typeface="Rounded Mgen+ 1c bold" panose="020B0702020203020207" pitchFamily="50" charset="-128"/>
                          <a:cs typeface="Rounded Mgen+ 1c bold" panose="020B0702020203020207" pitchFamily="50" charset="-128"/>
                        </a:rPr>
                        <m:t>𝛿</m:t>
                      </m:r>
                    </m:oMath>
                  </m:oMathPara>
                </a14:m>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分散を含んだ輸送</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分散ベクトル</a:t>
                </a:r>
                <a:r>
                  <a:rPr kumimoji="1" lang="en-US" altLang="ja-JP" sz="2800" i="1" dirty="0">
                    <a:latin typeface="Symbol" panose="05050102010706020507" pitchFamily="18" charset="2"/>
                    <a:ea typeface="Rounded Mgen+ 1c bold" panose="020B0702020203020207" pitchFamily="50" charset="-128"/>
                    <a:cs typeface="Rounded Mgen+ 1c bold" panose="020B0702020203020207" pitchFamily="50" charset="-128"/>
                  </a:rPr>
                  <a:t>h</a:t>
                </a: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も同様に輸送</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4248" y="286200"/>
                <a:ext cx="8229600" cy="5735088"/>
              </a:xfrm>
              <a:blipFill>
                <a:blip r:embed="rId2"/>
                <a:stretch>
                  <a:fillRect l="-1556" t="-11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259632" y="3933056"/>
                <a:ext cx="5943487" cy="1032975"/>
              </a:xfrm>
              <a:prstGeom prst="rect">
                <a:avLst/>
              </a:prstGeom>
              <a:noFill/>
            </p:spPr>
            <p:txBody>
              <a:bodyPr wrap="none" lIns="0" tIns="0" rIns="0" bIns="0" rtlCol="0">
                <a:spAutoFit/>
              </a:bodyPr>
              <a:lstStyle/>
              <a:p>
                <a14:m>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𝑤</m:t>
                        </m:r>
                      </m:e>
                    </m:acc>
                    <m:r>
                      <a:rPr kumimoji="1" lang="en-US" altLang="ja-JP" sz="2400" i="1">
                        <a:latin typeface="Cambria Math" panose="02040503050406030204" pitchFamily="18" charset="0"/>
                        <a:ea typeface="Cambria Math" panose="02040503050406030204" pitchFamily="18" charset="0"/>
                      </a:rPr>
                      <m:t>≡</m:t>
                    </m:r>
                    <m:d>
                      <m:dPr>
                        <m:ctrlPr>
                          <a:rPr kumimoji="1" lang="en-US" altLang="ja-JP" sz="2400"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400" i="1" smtClean="0">
                                <a:latin typeface="Cambria Math" panose="02040503050406030204" pitchFamily="18" charset="0"/>
                                <a:ea typeface="Cambria Math" panose="02040503050406030204" pitchFamily="18" charset="0"/>
                              </a:rPr>
                            </m:ctrlPr>
                          </m:mPr>
                          <m:mr>
                            <m:e>
                              <m:r>
                                <m:rPr>
                                  <m:brk m:alnAt="7"/>
                                </m:rPr>
                                <a:rPr kumimoji="1" lang="en-US" altLang="ja-JP" sz="2400" b="0" i="1" smtClean="0">
                                  <a:latin typeface="Cambria Math" panose="02040503050406030204" pitchFamily="18" charset="0"/>
                                  <a:ea typeface="Cambria Math" panose="02040503050406030204" pitchFamily="18" charset="0"/>
                                </a:rPr>
                                <m:t>𝑤</m:t>
                              </m:r>
                            </m:e>
                          </m:mr>
                          <m:mr>
                            <m:e>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𝑤</m:t>
                                  </m:r>
                                </m:e>
                                <m:sup>
                                  <m:r>
                                    <a:rPr kumimoji="1" lang="en-US" altLang="ja-JP" sz="2400" b="0" i="1" smtClean="0">
                                      <a:latin typeface="Cambria Math" panose="02040503050406030204" pitchFamily="18" charset="0"/>
                                      <a:ea typeface="Cambria Math" panose="02040503050406030204" pitchFamily="18" charset="0"/>
                                    </a:rPr>
                                    <m:t>′</m:t>
                                  </m:r>
                                </m:sup>
                              </m:sSup>
                            </m:e>
                          </m:mr>
                          <m:mr>
                            <m:e>
                              <m:f>
                                <m:fPr>
                                  <m:type m:val="skw"/>
                                  <m:ctrlPr>
                                    <a:rPr kumimoji="1" lang="en-US" altLang="ja-JP" sz="2400" i="1" smtClean="0">
                                      <a:latin typeface="Cambria Math" panose="02040503050406030204" pitchFamily="18" charset="0"/>
                                      <a:ea typeface="Cambria Math" panose="02040503050406030204" pitchFamily="18" charset="0"/>
                                    </a:rPr>
                                  </m:ctrlPr>
                                </m:fPr>
                                <m:num>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𝑝</m:t>
                                  </m:r>
                                </m:num>
                                <m:den>
                                  <m:r>
                                    <a:rPr kumimoji="1" lang="en-US" altLang="ja-JP" sz="2400" b="0" i="1" smtClean="0">
                                      <a:latin typeface="Cambria Math" panose="02040503050406030204" pitchFamily="18" charset="0"/>
                                      <a:ea typeface="Cambria Math" panose="02040503050406030204" pitchFamily="18" charset="0"/>
                                    </a:rPr>
                                    <m:t>𝑝</m:t>
                                  </m:r>
                                </m:den>
                              </m:f>
                            </m:e>
                          </m:mr>
                        </m:m>
                      </m:e>
                    </m:d>
                    <m:r>
                      <a:rPr kumimoji="1" lang="en-US" altLang="ja-JP" sz="2400" b="0" i="1" smtClean="0">
                        <a:latin typeface="Cambria Math" panose="02040503050406030204" pitchFamily="18" charset="0"/>
                        <a:ea typeface="Cambria Math" panose="02040503050406030204" pitchFamily="18" charset="0"/>
                      </a:rPr>
                      <m:t>=</m:t>
                    </m:r>
                    <m:d>
                      <m:dPr>
                        <m:ctrlPr>
                          <a:rPr kumimoji="1" lang="en-US" altLang="ja-JP" sz="2400" b="0"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400" b="0" i="1" smtClean="0">
                                <a:latin typeface="Cambria Math" panose="02040503050406030204" pitchFamily="18" charset="0"/>
                                <a:ea typeface="Cambria Math" panose="02040503050406030204" pitchFamily="18" charset="0"/>
                              </a:rPr>
                            </m:ctrlPr>
                          </m:mPr>
                          <m:m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𝑤</m:t>
                                  </m:r>
                                </m:e>
                                <m:sub>
                                  <m:r>
                                    <a:rPr kumimoji="1" lang="en-US" altLang="ja-JP" sz="2400" b="0" i="1" smtClean="0">
                                      <a:latin typeface="Cambria Math" panose="02040503050406030204" pitchFamily="18" charset="0"/>
                                      <a:ea typeface="Cambria Math" panose="02040503050406030204" pitchFamily="18" charset="0"/>
                                    </a:rPr>
                                    <m:t>0</m:t>
                                  </m:r>
                                </m:sub>
                              </m:sSub>
                              <m:r>
                                <m:rPr>
                                  <m:brk m:alnAt="7"/>
                                </m:rP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𝑤</m:t>
                              </m:r>
                            </m:e>
                          </m:mr>
                          <m:m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𝑤</m:t>
                                  </m:r>
                                  <m:r>
                                    <a:rPr kumimoji="1" lang="en-US" altLang="ja-JP" sz="2400" b="0" i="1" smtClean="0">
                                      <a:latin typeface="Cambria Math" panose="02040503050406030204" pitchFamily="18" charset="0"/>
                                      <a:ea typeface="Cambria Math" panose="02040503050406030204" pitchFamily="18" charset="0"/>
                                    </a:rPr>
                                    <m:t>′</m:t>
                                  </m:r>
                                </m:e>
                                <m:sub>
                                  <m:r>
                                    <a:rPr kumimoji="1" lang="en-US" altLang="ja-JP" sz="2400" b="0" i="1" smtClean="0">
                                      <a:latin typeface="Cambria Math" panose="02040503050406030204" pitchFamily="18" charset="0"/>
                                      <a:ea typeface="Cambria Math" panose="02040503050406030204" pitchFamily="18" charset="0"/>
                                    </a:rPr>
                                    <m:t>0</m:t>
                                  </m:r>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𝑤</m:t>
                              </m:r>
                              <m:r>
                                <a:rPr kumimoji="1" lang="en-US" altLang="ja-JP" sz="2400" b="0" i="1" smtClean="0">
                                  <a:latin typeface="Cambria Math" panose="02040503050406030204" pitchFamily="18" charset="0"/>
                                  <a:ea typeface="Cambria Math" panose="02040503050406030204" pitchFamily="18" charset="0"/>
                                </a:rPr>
                                <m:t>′</m:t>
                              </m:r>
                            </m:e>
                          </m:mr>
                          <m:mr>
                            <m:e>
                              <m:r>
                                <a:rPr kumimoji="1" lang="ja-JP" altLang="en-US" sz="2400" b="0" i="1" smtClean="0">
                                  <a:latin typeface="Cambria Math" panose="02040503050406030204" pitchFamily="18" charset="0"/>
                                  <a:ea typeface="Cambria Math" panose="02040503050406030204" pitchFamily="18" charset="0"/>
                                </a:rPr>
                                <m:t>𝛿</m:t>
                              </m:r>
                            </m:e>
                          </m:mr>
                        </m:m>
                      </m:e>
                    </m:d>
                  </m:oMath>
                </a14:m>
                <a:r>
                  <a:rPr kumimoji="1" lang="en-US" altLang="ja-JP" sz="2400" dirty="0"/>
                  <a:t>=</a:t>
                </a:r>
                <a14:m>
                  <m:oMath xmlns:m="http://schemas.openxmlformats.org/officeDocument/2006/math">
                    <m:d>
                      <m:dPr>
                        <m:ctrlPr>
                          <a:rPr kumimoji="1" lang="en-US" altLang="ja-JP" sz="2400" i="1">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400" i="1">
                                <a:latin typeface="Cambria Math" panose="02040503050406030204" pitchFamily="18" charset="0"/>
                                <a:ea typeface="Cambria Math" panose="02040503050406030204" pitchFamily="18" charset="0"/>
                              </a:rPr>
                            </m:ctrlPr>
                          </m:mPr>
                          <m:mr>
                            <m:e>
                              <m:sSub>
                                <m:sSubPr>
                                  <m:ctrlPr>
                                    <a:rPr kumimoji="1" lang="en-US" altLang="ja-JP" sz="2400" i="1">
                                      <a:latin typeface="Cambria Math" panose="02040503050406030204" pitchFamily="18" charset="0"/>
                                      <a:ea typeface="Cambria Math" panose="02040503050406030204" pitchFamily="18" charset="0"/>
                                    </a:rPr>
                                  </m:ctrlPr>
                                </m:sSubPr>
                                <m:e>
                                  <m:r>
                                    <a:rPr kumimoji="1" lang="en-US" altLang="ja-JP" sz="2400" i="1">
                                      <a:latin typeface="Cambria Math" panose="02040503050406030204" pitchFamily="18" charset="0"/>
                                      <a:ea typeface="Cambria Math" panose="02040503050406030204" pitchFamily="18" charset="0"/>
                                    </a:rPr>
                                    <m:t>𝑤</m:t>
                                  </m:r>
                                </m:e>
                                <m:sub>
                                  <m:r>
                                    <a:rPr kumimoji="1" lang="en-US" altLang="ja-JP" sz="2400" i="1">
                                      <a:latin typeface="Cambria Math" panose="02040503050406030204" pitchFamily="18" charset="0"/>
                                      <a:ea typeface="Cambria Math" panose="02040503050406030204" pitchFamily="18" charset="0"/>
                                    </a:rPr>
                                    <m:t>0</m:t>
                                  </m:r>
                                </m:sub>
                              </m:sSub>
                            </m:e>
                          </m:mr>
                          <m:mr>
                            <m:e>
                              <m:sSub>
                                <m:sSubPr>
                                  <m:ctrlPr>
                                    <a:rPr kumimoji="1" lang="en-US" altLang="ja-JP" sz="2400" i="1">
                                      <a:latin typeface="Cambria Math" panose="02040503050406030204" pitchFamily="18" charset="0"/>
                                      <a:ea typeface="Cambria Math" panose="02040503050406030204" pitchFamily="18" charset="0"/>
                                    </a:rPr>
                                  </m:ctrlPr>
                                </m:sSubPr>
                                <m:e>
                                  <m:r>
                                    <a:rPr kumimoji="1" lang="en-US" altLang="ja-JP" sz="2400" i="1">
                                      <a:latin typeface="Cambria Math" panose="02040503050406030204" pitchFamily="18" charset="0"/>
                                      <a:ea typeface="Cambria Math" panose="02040503050406030204" pitchFamily="18" charset="0"/>
                                    </a:rPr>
                                    <m:t>𝑤</m:t>
                                  </m:r>
                                  <m:r>
                                    <a:rPr kumimoji="1" lang="en-US" altLang="ja-JP" sz="2400" i="1">
                                      <a:latin typeface="Cambria Math" panose="02040503050406030204" pitchFamily="18" charset="0"/>
                                      <a:ea typeface="Cambria Math" panose="02040503050406030204" pitchFamily="18" charset="0"/>
                                    </a:rPr>
                                    <m:t>′</m:t>
                                  </m:r>
                                </m:e>
                                <m:sub>
                                  <m:r>
                                    <a:rPr kumimoji="1" lang="en-US" altLang="ja-JP" sz="2400" i="1">
                                      <a:latin typeface="Cambria Math" panose="02040503050406030204" pitchFamily="18" charset="0"/>
                                      <a:ea typeface="Cambria Math" panose="02040503050406030204" pitchFamily="18" charset="0"/>
                                    </a:rPr>
                                    <m:t>0</m:t>
                                  </m:r>
                                </m:sub>
                              </m:sSub>
                            </m:e>
                          </m:mr>
                          <m:mr>
                            <m:e>
                              <m:r>
                                <a:rPr kumimoji="1" lang="en-US" altLang="ja-JP" sz="2400" b="0" i="1" smtClean="0">
                                  <a:latin typeface="Cambria Math" panose="02040503050406030204" pitchFamily="18" charset="0"/>
                                  <a:ea typeface="Cambria Math" panose="02040503050406030204" pitchFamily="18" charset="0"/>
                                </a:rPr>
                                <m:t>0</m:t>
                              </m:r>
                            </m:e>
                          </m:mr>
                        </m:m>
                      </m:e>
                    </m:d>
                    <m:r>
                      <a:rPr kumimoji="1" lang="en-US" altLang="ja-JP" sz="2400" b="0" i="1" smtClean="0">
                        <a:latin typeface="Cambria Math" panose="02040503050406030204" pitchFamily="18" charset="0"/>
                        <a:ea typeface="Cambria Math" panose="02040503050406030204" pitchFamily="18" charset="0"/>
                      </a:rPr>
                      <m:t>+</m:t>
                    </m:r>
                    <m:d>
                      <m:dPr>
                        <m:ctrlPr>
                          <a:rPr kumimoji="1" lang="en-US" altLang="ja-JP" sz="2400" i="1">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400" i="1">
                                <a:latin typeface="Cambria Math" panose="02040503050406030204" pitchFamily="18" charset="0"/>
                                <a:ea typeface="Cambria Math" panose="02040503050406030204" pitchFamily="18" charset="0"/>
                              </a:rPr>
                            </m:ctrlPr>
                          </m:mPr>
                          <m:mr>
                            <m:e>
                              <m:r>
                                <a:rPr kumimoji="1" lang="ja-JP" altLang="en-US" sz="2400" i="1" smtClean="0">
                                  <a:latin typeface="Cambria Math" panose="02040503050406030204" pitchFamily="18" charset="0"/>
                                  <a:ea typeface="Cambria Math" panose="02040503050406030204" pitchFamily="18" charset="0"/>
                                </a:rPr>
                                <m:t>𝜂</m:t>
                              </m:r>
                            </m:e>
                          </m:mr>
                          <m:mr>
                            <m:e>
                              <m:r>
                                <a:rPr kumimoji="1" lang="ja-JP" altLang="en-US" sz="2400" i="1" smtClean="0">
                                  <a:latin typeface="Cambria Math" panose="02040503050406030204" pitchFamily="18" charset="0"/>
                                  <a:ea typeface="Cambria Math" panose="02040503050406030204" pitchFamily="18" charset="0"/>
                                </a:rPr>
                                <m:t>𝜂</m:t>
                              </m:r>
                              <m:r>
                                <a:rPr kumimoji="1" lang="en-US" altLang="ja-JP" sz="2400" i="1">
                                  <a:latin typeface="Cambria Math" panose="02040503050406030204" pitchFamily="18" charset="0"/>
                                  <a:ea typeface="Cambria Math" panose="02040503050406030204" pitchFamily="18" charset="0"/>
                                </a:rPr>
                                <m:t>′</m:t>
                              </m:r>
                            </m:e>
                          </m:mr>
                          <m:mr>
                            <m:e>
                              <m:r>
                                <a:rPr kumimoji="1" lang="en-US" altLang="ja-JP" sz="2400" b="0" i="1" smtClean="0">
                                  <a:latin typeface="Cambria Math" panose="02040503050406030204" pitchFamily="18" charset="0"/>
                                  <a:ea typeface="Cambria Math" panose="02040503050406030204" pitchFamily="18" charset="0"/>
                                </a:rPr>
                                <m:t>1</m:t>
                              </m:r>
                            </m:e>
                          </m:mr>
                        </m:m>
                      </m:e>
                    </m:d>
                    <m:r>
                      <a:rPr kumimoji="1" lang="ja-JP" altLang="en-US" sz="2400" i="1" smtClean="0">
                        <a:latin typeface="Cambria Math" panose="02040503050406030204" pitchFamily="18" charset="0"/>
                        <a:ea typeface="Cambria Math" panose="02040503050406030204" pitchFamily="18" charset="0"/>
                      </a:rPr>
                      <m:t>𝛿</m:t>
                    </m:r>
                  </m:oMath>
                </a14:m>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259632" y="3933056"/>
                <a:ext cx="5943487" cy="103297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5292080" y="5661248"/>
                <a:ext cx="1257203" cy="960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400" i="1" smtClean="0">
                              <a:latin typeface="Cambria Math" panose="02040503050406030204" pitchFamily="18" charset="0"/>
                            </a:rPr>
                          </m:ctrlPr>
                        </m:accPr>
                        <m:e>
                          <m:r>
                            <a:rPr kumimoji="1" lang="ja-JP" altLang="en-US" sz="2400" b="0" i="1" smtClean="0">
                              <a:latin typeface="Cambria Math" panose="02040503050406030204" pitchFamily="18" charset="0"/>
                            </a:rPr>
                            <m:t>𝜂</m:t>
                          </m:r>
                        </m:e>
                      </m:acc>
                      <m:r>
                        <a:rPr kumimoji="1" lang="en-US" altLang="ja-JP" sz="2400" i="1">
                          <a:latin typeface="Cambria Math" panose="02040503050406030204" pitchFamily="18" charset="0"/>
                          <a:ea typeface="Cambria Math" panose="02040503050406030204" pitchFamily="18" charset="0"/>
                        </a:rPr>
                        <m:t>≡</m:t>
                      </m:r>
                      <m:d>
                        <m:dPr>
                          <m:ctrlPr>
                            <a:rPr kumimoji="1" lang="en-US" altLang="ja-JP" sz="2400" i="1">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400" i="1">
                                  <a:latin typeface="Cambria Math" panose="02040503050406030204" pitchFamily="18" charset="0"/>
                                  <a:ea typeface="Cambria Math" panose="02040503050406030204" pitchFamily="18" charset="0"/>
                                </a:rPr>
                              </m:ctrlPr>
                            </m:mPr>
                            <m:mr>
                              <m:e>
                                <m:r>
                                  <a:rPr kumimoji="1" lang="ja-JP" altLang="en-US" sz="2400" i="1" smtClean="0">
                                    <a:latin typeface="Cambria Math" panose="02040503050406030204" pitchFamily="18" charset="0"/>
                                    <a:ea typeface="Cambria Math" panose="02040503050406030204" pitchFamily="18" charset="0"/>
                                  </a:rPr>
                                  <m:t>𝜂</m:t>
                                </m:r>
                              </m:e>
                            </m:mr>
                            <m:mr>
                              <m:e>
                                <m:r>
                                  <a:rPr kumimoji="1" lang="ja-JP" altLang="en-US" sz="2400" i="1" smtClean="0">
                                    <a:latin typeface="Cambria Math" panose="02040503050406030204" pitchFamily="18" charset="0"/>
                                    <a:ea typeface="Cambria Math" panose="02040503050406030204" pitchFamily="18" charset="0"/>
                                  </a:rPr>
                                  <m:t>𝜂</m:t>
                                </m:r>
                                <m:r>
                                  <a:rPr kumimoji="1" lang="en-US" altLang="ja-JP" sz="2400" i="1">
                                    <a:latin typeface="Cambria Math" panose="02040503050406030204" pitchFamily="18" charset="0"/>
                                    <a:ea typeface="Cambria Math" panose="02040503050406030204" pitchFamily="18" charset="0"/>
                                  </a:rPr>
                                  <m:t>′</m:t>
                                </m:r>
                              </m:e>
                            </m:mr>
                            <m:mr>
                              <m:e>
                                <m:r>
                                  <a:rPr kumimoji="1" lang="en-US" altLang="ja-JP" sz="2400" b="0" i="1" smtClean="0">
                                    <a:latin typeface="Cambria Math" panose="02040503050406030204" pitchFamily="18" charset="0"/>
                                    <a:ea typeface="Cambria Math" panose="02040503050406030204" pitchFamily="18" charset="0"/>
                                  </a:rPr>
                                  <m:t>1</m:t>
                                </m:r>
                              </m:e>
                            </m:mr>
                          </m:m>
                        </m:e>
                      </m:d>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292080" y="5661248"/>
                <a:ext cx="1257203" cy="960456"/>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40523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idx="12"/>
          </p:nvPr>
        </p:nvSpPr>
        <p:spPr/>
        <p:txBody>
          <a:bodyPr/>
          <a:lstStyle/>
          <a:p>
            <a:fld id="{12F81A42-BD34-4957-87FF-18A649EA5A9E}" type="slidenum">
              <a:rPr lang="en-US" altLang="ja-JP"/>
              <a:pPr/>
              <a:t>75</a:t>
            </a:fld>
            <a:endParaRPr lang="en-US" altLang="ja-JP"/>
          </a:p>
        </p:txBody>
      </p:sp>
      <p:sp>
        <p:nvSpPr>
          <p:cNvPr id="39937" name="Rectangle 1"/>
          <p:cNvSpPr>
            <a:spLocks noGrp="1" noChangeArrowheads="1"/>
          </p:cNvSpPr>
          <p:nvPr>
            <p:ph type="title"/>
          </p:nvPr>
        </p:nvSpPr>
        <p:spPr>
          <a:xfrm>
            <a:off x="723636" y="0"/>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p>
        </p:txBody>
      </p:sp>
      <p:sp>
        <p:nvSpPr>
          <p:cNvPr id="39938" name="Rectangle 2"/>
          <p:cNvSpPr>
            <a:spLocks noGrp="1" noChangeArrowheads="1"/>
          </p:cNvSpPr>
          <p:nvPr>
            <p:ph type="body" idx="1"/>
          </p:nvPr>
        </p:nvSpPr>
        <p:spPr>
          <a:xfrm>
            <a:off x="709921" y="1436041"/>
            <a:ext cx="7673760" cy="3199680"/>
          </a:xfrm>
          <a:ln/>
        </p:spPr>
        <p:txBody>
          <a:bodyPr vert="horz" lIns="91440" tIns="13715" rIns="91440" bIns="45720" rtlCol="0">
            <a:normAutofit/>
          </a:bodyPr>
          <a:lstStyle/>
          <a:p>
            <a:pPr marL="97922"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Q</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による収束力</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はエネルギーに依存する。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9792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ea typeface="HGS明朝E" panose="02020900000000000000" pitchFamily="18" charset="-128"/>
            </a:endParaRPr>
          </a:p>
          <a:p>
            <a:pPr marL="0" indent="9792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ea typeface="HGS明朝E" panose="02020900000000000000" pitchFamily="18" charset="-128"/>
            </a:endParaRPr>
          </a:p>
          <a:p>
            <a:pPr marL="0" indent="9792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ea typeface="HGS明朝E" panose="02020900000000000000" pitchFamily="18" charset="-128"/>
            </a:endParaRPr>
          </a:p>
          <a:p>
            <a:pPr marL="391686"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ea typeface="HGS明朝E" panose="02020900000000000000" pitchFamily="18" charset="-128"/>
            </a:endParaRPr>
          </a:p>
        </p:txBody>
      </p:sp>
      <p:graphicFrame>
        <p:nvGraphicFramePr>
          <p:cNvPr id="39939" name="Object 3"/>
          <p:cNvGraphicFramePr>
            <a:graphicFrameLocks noChangeAspect="1"/>
          </p:cNvGraphicFramePr>
          <p:nvPr>
            <p:extLst>
              <p:ext uri="{D42A27DB-BD31-4B8C-83A1-F6EECF244321}">
                <p14:modId xmlns:p14="http://schemas.microsoft.com/office/powerpoint/2010/main" val="2668121247"/>
              </p:ext>
            </p:extLst>
          </p:nvPr>
        </p:nvGraphicFramePr>
        <p:xfrm>
          <a:off x="4283968" y="1870615"/>
          <a:ext cx="1211485" cy="737586"/>
        </p:xfrm>
        <a:graphic>
          <a:graphicData uri="http://schemas.openxmlformats.org/presentationml/2006/ole">
            <mc:AlternateContent xmlns:mc="http://schemas.openxmlformats.org/markup-compatibility/2006">
              <mc:Choice xmlns:v="urn:schemas-microsoft-com:vml" Requires="v">
                <p:oleObj spid="_x0000_s73162" r:id="rId4" imgW="1036080" imgH="642240" progId="">
                  <p:embed/>
                </p:oleObj>
              </mc:Choice>
              <mc:Fallback>
                <p:oleObj r:id="rId4" imgW="1036080" imgH="642240" progId="">
                  <p:embed/>
                  <p:pic>
                    <p:nvPicPr>
                      <p:cNvPr id="3993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870615"/>
                        <a:ext cx="1211485" cy="737586"/>
                      </a:xfrm>
                      <a:prstGeom prst="rect">
                        <a:avLst/>
                      </a:prstGeom>
                      <a:noFill/>
                      <a:effec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639239982"/>
              </p:ext>
            </p:extLst>
          </p:nvPr>
        </p:nvGraphicFramePr>
        <p:xfrm>
          <a:off x="2183999" y="2733129"/>
          <a:ext cx="3704643" cy="748791"/>
        </p:xfrm>
        <a:graphic>
          <a:graphicData uri="http://schemas.openxmlformats.org/presentationml/2006/ole">
            <mc:AlternateContent xmlns:mc="http://schemas.openxmlformats.org/markup-compatibility/2006">
              <mc:Choice xmlns:v="urn:schemas-microsoft-com:vml" Requires="v">
                <p:oleObj spid="_x0000_s73163" r:id="rId6" imgW="3120480" imgH="642240" progId="">
                  <p:embed/>
                </p:oleObj>
              </mc:Choice>
              <mc:Fallback>
                <p:oleObj r:id="rId6" imgW="3120480" imgH="642240" progId="">
                  <p:embed/>
                  <p:pic>
                    <p:nvPicPr>
                      <p:cNvPr id="3994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3999" y="2733129"/>
                        <a:ext cx="3704643" cy="748791"/>
                      </a:xfrm>
                      <a:prstGeom prst="rect">
                        <a:avLst/>
                      </a:prstGeom>
                      <a:noFill/>
                      <a:effec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3596220592"/>
              </p:ext>
            </p:extLst>
          </p:nvPr>
        </p:nvGraphicFramePr>
        <p:xfrm>
          <a:off x="2083680" y="1840681"/>
          <a:ext cx="1529727" cy="704160"/>
        </p:xfrm>
        <a:graphic>
          <a:graphicData uri="http://schemas.openxmlformats.org/presentationml/2006/ole">
            <mc:AlternateContent xmlns:mc="http://schemas.openxmlformats.org/markup-compatibility/2006">
              <mc:Choice xmlns:v="urn:schemas-microsoft-com:vml" Requires="v">
                <p:oleObj spid="_x0000_s73164" r:id="rId8" imgW="1294920" imgH="604800" progId="">
                  <p:embed/>
                </p:oleObj>
              </mc:Choice>
              <mc:Fallback>
                <p:oleObj r:id="rId8" imgW="1294920" imgH="604800" progId="">
                  <p:embed/>
                  <p:pic>
                    <p:nvPicPr>
                      <p:cNvPr id="3994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3680" y="1840681"/>
                        <a:ext cx="1529727" cy="704160"/>
                      </a:xfrm>
                      <a:prstGeom prst="rect">
                        <a:avLst/>
                      </a:prstGeom>
                      <a:noFill/>
                      <a:effec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799101510"/>
              </p:ext>
            </p:extLst>
          </p:nvPr>
        </p:nvGraphicFramePr>
        <p:xfrm>
          <a:off x="2249281" y="3611880"/>
          <a:ext cx="2360036" cy="716949"/>
        </p:xfrm>
        <a:graphic>
          <a:graphicData uri="http://schemas.openxmlformats.org/presentationml/2006/ole">
            <mc:AlternateContent xmlns:mc="http://schemas.openxmlformats.org/markup-compatibility/2006">
              <mc:Choice xmlns:v="urn:schemas-microsoft-com:vml" Requires="v">
                <p:oleObj spid="_x0000_s73165" r:id="rId10" imgW="1964520" imgH="604800" progId="">
                  <p:embed/>
                </p:oleObj>
              </mc:Choice>
              <mc:Fallback>
                <p:oleObj r:id="rId10" imgW="1964520" imgH="604800" progId="">
                  <p:embed/>
                  <p:pic>
                    <p:nvPicPr>
                      <p:cNvPr id="3994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9281" y="3611880"/>
                        <a:ext cx="2360036" cy="716949"/>
                      </a:xfrm>
                      <a:prstGeom prst="rect">
                        <a:avLst/>
                      </a:prstGeom>
                      <a:noFill/>
                      <a:effectLst/>
                    </p:spPr>
                  </p:pic>
                </p:oleObj>
              </mc:Fallback>
            </mc:AlternateContent>
          </a:graphicData>
        </a:graphic>
      </p:graphicFrame>
      <p:sp>
        <p:nvSpPr>
          <p:cNvPr id="39943" name="AutoShape 7"/>
          <p:cNvSpPr>
            <a:spLocks noChangeArrowheads="1"/>
          </p:cNvSpPr>
          <p:nvPr/>
        </p:nvSpPr>
        <p:spPr bwMode="auto">
          <a:xfrm>
            <a:off x="3779912" y="4824009"/>
            <a:ext cx="2773288" cy="981255"/>
          </a:xfrm>
          <a:prstGeom prst="wedgeRectCallout">
            <a:avLst>
              <a:gd name="adj1" fmla="val -39243"/>
              <a:gd name="adj2" fmla="val -114318"/>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5717"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gn="ctr">
              <a:lnSpc>
                <a:spcPct val="83000"/>
              </a:lnSpc>
            </a:pPr>
            <a:r>
              <a:rPr lang="ja-JP" altLang="ja-JP" sz="1814"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エネルギーにより異なる</a:t>
            </a:r>
          </a:p>
          <a:p>
            <a:pPr algn="ctr">
              <a:lnSpc>
                <a:spcPct val="80000"/>
              </a:lnSpc>
            </a:pPr>
            <a:r>
              <a:rPr lang="ja-JP" altLang="ja-JP" sz="1814" dirty="0">
                <a:latin typeface="Rounded Mgen+ 1c bold" panose="020B0702020203020207" pitchFamily="50" charset="-128"/>
                <a:ea typeface="Rounded Mgen+ 1c bold" panose="020B0702020203020207" pitchFamily="50" charset="-128"/>
                <a:cs typeface="Rounded Mgen+ 1c bold" panose="020B0702020203020207" pitchFamily="50" charset="-128"/>
              </a:rPr>
              <a:t>ベータトロン振動をする</a:t>
            </a:r>
            <a:endParaRPr lang="en-US" altLang="ja-JP" sz="1814"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lgn="ctr">
              <a:lnSpc>
                <a:spcPct val="80000"/>
              </a:lnSpc>
            </a:pPr>
            <a:r>
              <a:rPr lang="en-US" altLang="ja-JP" sz="1814"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endParaRPr lang="ja-JP" altLang="ja-JP" sz="1814"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3031698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a:spLocks noGrp="1"/>
          </p:cNvSpPr>
          <p:nvPr>
            <p:ph type="sldNum" idx="12"/>
          </p:nvPr>
        </p:nvSpPr>
        <p:spPr/>
        <p:txBody>
          <a:bodyPr/>
          <a:lstStyle/>
          <a:p>
            <a:fld id="{A9A8A754-CC05-4DAD-99A4-DA91A02DA9F0}" type="slidenum">
              <a:rPr lang="en-US" altLang="ja-JP"/>
              <a:pPr/>
              <a:t>76</a:t>
            </a:fld>
            <a:endParaRPr lang="en-US" altLang="ja-JP"/>
          </a:p>
        </p:txBody>
      </p:sp>
      <p:sp>
        <p:nvSpPr>
          <p:cNvPr id="40961" name="Rectangle 1"/>
          <p:cNvSpPr>
            <a:spLocks noGrp="1" noChangeArrowheads="1"/>
          </p:cNvSpPr>
          <p:nvPr>
            <p:ph type="title"/>
          </p:nvPr>
        </p:nvSpPr>
        <p:spPr>
          <a:xfrm>
            <a:off x="572401" y="79359"/>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r>
              <a:rPr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修正</a:t>
            </a:r>
            <a:endPar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40962" name="Rectangle 2"/>
          <p:cNvSpPr>
            <a:spLocks noGrp="1" noChangeArrowheads="1"/>
          </p:cNvSpPr>
          <p:nvPr>
            <p:ph type="body" idx="1"/>
          </p:nvPr>
        </p:nvSpPr>
        <p:spPr>
          <a:xfrm>
            <a:off x="572401" y="1418932"/>
            <a:ext cx="7673760" cy="5178420"/>
          </a:xfrm>
          <a:ln/>
        </p:spPr>
        <p:txBody>
          <a:bodyPr vert="horz" lIns="91440" tIns="13715" rIns="91440" bIns="45720" rtlCol="0">
            <a:normAutofit/>
          </a:bodyPr>
          <a:lstStyle/>
          <a:p>
            <a:pPr marL="440822">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があると、ベータトロン振動がば</a:t>
            </a:r>
            <a:r>
              <a:rPr lang="ja-JP" altLang="en-US"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らけて</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しまい、想定よりも粒子がひろがってしまう。</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440822">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Dispersion</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有限の場所に六極磁場を配置</a:t>
            </a:r>
          </a:p>
          <a:p>
            <a:pPr>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b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高次の項は無視）</a:t>
            </a:r>
          </a:p>
          <a:p>
            <a:pPr marL="440822">
              <a:buClr>
                <a:srgbClr val="0084D1"/>
              </a:buClr>
              <a:buSzPct val="45000"/>
              <a:buFont typeface="Wingdings" panose="05000000000000000000" pitchFamily="2" charset="2"/>
              <a:buChar char="l"/>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四重極と六重極を合わせて</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を消す。</a:t>
            </a:r>
            <a:b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b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b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b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整合条件</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aphicFrame>
        <p:nvGraphicFramePr>
          <p:cNvPr id="40963" name="Object 3"/>
          <p:cNvGraphicFramePr>
            <a:graphicFrameLocks noChangeAspect="1"/>
          </p:cNvGraphicFramePr>
          <p:nvPr>
            <p:extLst>
              <p:ext uri="{D42A27DB-BD31-4B8C-83A1-F6EECF244321}">
                <p14:modId xmlns:p14="http://schemas.microsoft.com/office/powerpoint/2010/main" val="2569802434"/>
              </p:ext>
            </p:extLst>
          </p:nvPr>
        </p:nvGraphicFramePr>
        <p:xfrm>
          <a:off x="1979712" y="2782047"/>
          <a:ext cx="4818461" cy="682260"/>
        </p:xfrm>
        <a:graphic>
          <a:graphicData uri="http://schemas.openxmlformats.org/presentationml/2006/ole">
            <mc:AlternateContent xmlns:mc="http://schemas.openxmlformats.org/markup-compatibility/2006">
              <mc:Choice xmlns:v="urn:schemas-microsoft-com:vml" Requires="v">
                <p:oleObj spid="_x0000_s74075" r:id="rId4" imgW="4517640" imgH="642240" progId="">
                  <p:embed/>
                </p:oleObj>
              </mc:Choice>
              <mc:Fallback>
                <p:oleObj r:id="rId4" imgW="4517640" imgH="642240" progId="">
                  <p:embed/>
                  <p:pic>
                    <p:nvPicPr>
                      <p:cNvPr id="4096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782047"/>
                        <a:ext cx="4818461" cy="682260"/>
                      </a:xfrm>
                      <a:prstGeom prst="rect">
                        <a:avLst/>
                      </a:prstGeom>
                      <a:noFill/>
                      <a:effec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4123942644"/>
              </p:ext>
            </p:extLst>
          </p:nvPr>
        </p:nvGraphicFramePr>
        <p:xfrm>
          <a:off x="2555776" y="4289463"/>
          <a:ext cx="4518413" cy="690361"/>
        </p:xfrm>
        <a:graphic>
          <a:graphicData uri="http://schemas.openxmlformats.org/presentationml/2006/ole">
            <mc:AlternateContent xmlns:mc="http://schemas.openxmlformats.org/markup-compatibility/2006">
              <mc:Choice xmlns:v="urn:schemas-microsoft-com:vml" Requires="v">
                <p:oleObj spid="_x0000_s74076" r:id="rId6" imgW="4147920" imgH="642240" progId="">
                  <p:embed/>
                </p:oleObj>
              </mc:Choice>
              <mc:Fallback>
                <p:oleObj r:id="rId6" imgW="4147920" imgH="642240" progId="">
                  <p:embed/>
                  <p:pic>
                    <p:nvPicPr>
                      <p:cNvPr id="4096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289463"/>
                        <a:ext cx="4518413" cy="690361"/>
                      </a:xfrm>
                      <a:prstGeom prst="rect">
                        <a:avLst/>
                      </a:prstGeom>
                      <a:noFill/>
                      <a:effec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3197985116"/>
              </p:ext>
            </p:extLst>
          </p:nvPr>
        </p:nvGraphicFramePr>
        <p:xfrm>
          <a:off x="3779912" y="5301207"/>
          <a:ext cx="1289584" cy="680519"/>
        </p:xfrm>
        <a:graphic>
          <a:graphicData uri="http://schemas.openxmlformats.org/presentationml/2006/ole">
            <mc:AlternateContent xmlns:mc="http://schemas.openxmlformats.org/markup-compatibility/2006">
              <mc:Choice xmlns:v="urn:schemas-microsoft-com:vml" Requires="v">
                <p:oleObj spid="_x0000_s74077" r:id="rId8" imgW="1200960" imgH="642240" progId="">
                  <p:embed/>
                </p:oleObj>
              </mc:Choice>
              <mc:Fallback>
                <p:oleObj r:id="rId8" imgW="1200960" imgH="642240" progId="">
                  <p:embed/>
                  <p:pic>
                    <p:nvPicPr>
                      <p:cNvPr id="4096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9912" y="5301207"/>
                        <a:ext cx="1289584" cy="680519"/>
                      </a:xfrm>
                      <a:prstGeom prst="rect">
                        <a:avLst/>
                      </a:prstGeom>
                      <a:noFill/>
                      <a:effectLst/>
                    </p:spPr>
                  </p:pic>
                </p:oleObj>
              </mc:Fallback>
            </mc:AlternateContent>
          </a:graphicData>
        </a:graphic>
      </p:graphicFrame>
    </p:spTree>
    <p:extLst>
      <p:ext uri="{BB962C8B-B14F-4D97-AF65-F5344CB8AC3E}">
        <p14:creationId xmlns:p14="http://schemas.microsoft.com/office/powerpoint/2010/main" val="34585825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idx="12"/>
          </p:nvPr>
        </p:nvSpPr>
        <p:spPr/>
        <p:txBody>
          <a:bodyPr/>
          <a:lstStyle/>
          <a:p>
            <a:fld id="{6AA9D063-04E9-4AB1-9A8E-1A38C88F5830}" type="slidenum">
              <a:rPr lang="en-US" altLang="ja-JP"/>
              <a:pPr/>
              <a:t>77</a:t>
            </a:fld>
            <a:endParaRPr lang="en-US" altLang="ja-JP"/>
          </a:p>
        </p:txBody>
      </p:sp>
      <p:sp>
        <p:nvSpPr>
          <p:cNvPr id="41986" name="Rectangle 2"/>
          <p:cNvSpPr>
            <a:spLocks noGrp="1" noChangeArrowheads="1"/>
          </p:cNvSpPr>
          <p:nvPr>
            <p:ph type="body" idx="1"/>
          </p:nvPr>
        </p:nvSpPr>
        <p:spPr>
          <a:xfrm>
            <a:off x="735120" y="404664"/>
            <a:ext cx="7673760" cy="6120680"/>
          </a:xfrm>
          <a:ln/>
        </p:spPr>
        <p:txBody>
          <a:bodyPr vert="horz" lIns="91440" tIns="13715" rIns="91440" bIns="45720" rtlCol="0">
            <a:noAutofit/>
          </a:body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Dispersion</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有限の場所に六極磁場を配置することで、</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を打ち消す</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 correction)</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ことができる。</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ひとつの</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Q</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が生成する</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 </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は</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と</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で符号が逆</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なので、</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と</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y</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の </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Chromaticity </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は各々別の六重極磁場で打ち消さなければならない。</a:t>
            </a:r>
          </a:p>
          <a:p>
            <a:pPr marL="383322"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六極磁場は非線形なので、これを導入すると粒子の運動は非線形となり、今までの枠組みから外れてくる。</a:t>
            </a:r>
            <a:endPar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83322"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なるべく六極は弱くする条件で運転する。</a:t>
            </a:r>
            <a:endPar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3197778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位相安定性の原理</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143000"/>
                <a:ext cx="8229600" cy="4525963"/>
              </a:xfrm>
            </p:spPr>
            <p:txBody>
              <a:bodyPr>
                <a:norm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進行方向の位相空間</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z,</a:t>
                </a:r>
                <a:r>
                  <a:rPr kumimoji="1" lang="en-US" altLang="ja-JP" sz="2400" i="1" dirty="0" err="1">
                    <a:latin typeface="Symbol" panose="05050102010706020507" pitchFamily="18" charset="2"/>
                    <a:ea typeface="Rounded Mgen+ 1c bold" panose="020B0702020203020207" pitchFamily="50" charset="-128"/>
                    <a:cs typeface="Rounded Mgen+ 1c bold" panose="020B0702020203020207" pitchFamily="50" charset="-128"/>
                  </a:rPr>
                  <a:t>d</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dE</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/E</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における安定性について議論する。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この安定性は、安定的な加速の条件である。これから見るように、安定的に加速される条件が存在する。これを位相安定性の原理という。</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周回時間:</a:t>
                </a:r>
                <a14:m>
                  <m:oMath xmlns:m="http://schemas.openxmlformats.org/officeDocument/2006/math">
                    <m:r>
                      <a:rPr lang="ja-JP" altLang="en-US" sz="2400" i="1">
                        <a:latin typeface="Cambria Math" panose="02040503050406030204" pitchFamily="18" charset="0"/>
                        <a:ea typeface="Rounded Mgen+ 1c bold" panose="020B0702020203020207" pitchFamily="50" charset="-128"/>
                        <a:cs typeface="Rounded Mgen+ 1c bold" panose="020B0702020203020207" pitchFamily="50" charset="-128"/>
                      </a:rPr>
                      <m:t>𝜏</m:t>
                    </m:r>
                    <m:r>
                      <a:rPr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ctrlPr>
                      </m:fPr>
                      <m:num>
                        <m:r>
                          <a:rPr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t>𝐶</m:t>
                        </m:r>
                      </m:num>
                      <m:den>
                        <m:r>
                          <a:rPr lang="ja-JP" altLang="en-US" sz="2400" i="1">
                            <a:latin typeface="Cambria Math" panose="02040503050406030204" pitchFamily="18" charset="0"/>
                            <a:ea typeface="Rounded Mgen+ 1c bold" panose="020B0702020203020207" pitchFamily="50" charset="-128"/>
                            <a:cs typeface="Rounded Mgen+ 1c bold" panose="020B0702020203020207" pitchFamily="50" charset="-128"/>
                          </a:rPr>
                          <m:t>𝛽</m:t>
                        </m:r>
                        <m:r>
                          <a:rPr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t>𝑐</m:t>
                        </m:r>
                      </m:den>
                    </m:f>
                  </m:oMath>
                </a14:m>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運動量がずれた粒子による時間差：</a:t>
                </a:r>
                <a14:m>
                  <m:oMath xmlns:m="http://schemas.openxmlformats.org/officeDocument/2006/math">
                    <m:r>
                      <m:rPr>
                        <m:sty m:val="p"/>
                      </m:rPr>
                      <a:rPr lang="el-GR" altLang="ja-JP" sz="2400" i="1">
                        <a:latin typeface="Cambria Math" panose="02040503050406030204" pitchFamily="18" charset="0"/>
                        <a:ea typeface="Cambria Math" panose="02040503050406030204" pitchFamily="18" charset="0"/>
                        <a:cs typeface="Rounded Mgen+ 1c bold" panose="020B0702020203020207" pitchFamily="50" charset="-128"/>
                      </a:rPr>
                      <m:t>Δ</m:t>
                    </m:r>
                    <m:r>
                      <a:rPr lang="ja-JP" altLang="el-GR" sz="2400" i="1">
                        <a:latin typeface="Cambria Math" panose="02040503050406030204" pitchFamily="18" charset="0"/>
                        <a:ea typeface="Cambria Math" panose="02040503050406030204" pitchFamily="18" charset="0"/>
                        <a:cs typeface="Rounded Mgen+ 1c bold" panose="020B0702020203020207" pitchFamily="50" charset="-128"/>
                      </a:rPr>
                      <m:t>𝜏</m:t>
                    </m:r>
                    <m: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t>=</m:t>
                    </m:r>
                    <m:sSub>
                      <m:sSubPr>
                        <m:ctrlP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ctrlPr>
                      </m:sSubPr>
                      <m:e>
                        <m:r>
                          <a:rPr lang="ja-JP" altLang="en-US" sz="2400" i="1">
                            <a:latin typeface="Cambria Math" panose="02040503050406030204" pitchFamily="18" charset="0"/>
                            <a:ea typeface="Cambria Math" panose="02040503050406030204" pitchFamily="18" charset="0"/>
                            <a:cs typeface="Rounded Mgen+ 1c bold" panose="020B0702020203020207" pitchFamily="50" charset="-128"/>
                          </a:rPr>
                          <m:t>𝜂</m:t>
                        </m:r>
                      </m:e>
                      <m:sub>
                        <m: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t>𝑐</m:t>
                        </m:r>
                      </m:sub>
                    </m:sSub>
                    <m:r>
                      <a:rPr lang="ja-JP" altLang="en-US" sz="2400" i="1">
                        <a:latin typeface="Cambria Math" panose="02040503050406030204" pitchFamily="18" charset="0"/>
                        <a:ea typeface="Cambria Math" panose="02040503050406030204" pitchFamily="18" charset="0"/>
                        <a:cs typeface="Rounded Mgen+ 1c bold" panose="020B0702020203020207" pitchFamily="50" charset="-128"/>
                      </a:rPr>
                      <m:t>𝛿𝜏</m:t>
                    </m:r>
                  </m:oMath>
                </a14:m>
                <a:endParaRPr lang="en-US" altLang="ja-JP" sz="2400" dirty="0">
                  <a:latin typeface="Rounded Mgen+ 1c bold" panose="020B0702020203020207" pitchFamily="50" charset="-128"/>
                  <a:ea typeface="Cambria Math" panose="02040503050406030204" pitchFamily="18" charset="0"/>
                  <a:cs typeface="Rounded Mgen+ 1c bold" panose="020B0702020203020207" pitchFamily="50" charset="-128"/>
                </a:endParaRPr>
              </a:p>
              <a:p>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Momentum compaction factor:</a:t>
                </a:r>
              </a:p>
              <a:p>
                <a:pPr marL="97922"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ea typeface="Rounded Mgen+ 1c bold" panose="020B0702020203020207" pitchFamily="50" charset="-128"/>
                    <a:cs typeface="Rounded Mgen+ 1c bold" panose="020B0702020203020207" pitchFamily="50" charset="-128"/>
                  </a:rPr>
                  <a:t>               </a:t>
                </a:r>
                <a14:m>
                  <m:oMath xmlns:m="http://schemas.openxmlformats.org/officeDocument/2006/math">
                    <m:sSub>
                      <m:sSubPr>
                        <m:ctrlPr>
                          <a:rPr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ja-JP" altLang="en-US" sz="2400" i="1">
                            <a:latin typeface="Cambria Math" panose="02040503050406030204" pitchFamily="18" charset="0"/>
                            <a:ea typeface="Rounded Mgen+ 1c bold" panose="020B0702020203020207" pitchFamily="50" charset="-128"/>
                            <a:cs typeface="Rounded Mgen+ 1c bold" panose="020B0702020203020207" pitchFamily="50" charset="-128"/>
                          </a:rPr>
                          <m:t>𝜂</m:t>
                        </m:r>
                      </m:e>
                      <m:sub>
                        <m:r>
                          <a:rPr lang="en-US" altLang="ja-JP" sz="2400" i="1">
                            <a:latin typeface="Cambria Math" panose="02040503050406030204" pitchFamily="18" charset="0"/>
                            <a:ea typeface="Rounded Mgen+ 1c bold" panose="020B0702020203020207" pitchFamily="50" charset="-128"/>
                            <a:cs typeface="Rounded Mgen+ 1c bold" panose="020B0702020203020207" pitchFamily="50" charset="-128"/>
                          </a:rPr>
                          <m:t>𝑐</m:t>
                        </m:r>
                      </m:sub>
                    </m:sSub>
                    <m: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t>≡</m:t>
                    </m:r>
                    <m:f>
                      <m:fPr>
                        <m:ctrlP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ctrlPr>
                      </m:fPr>
                      <m:num>
                        <m: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t>1</m:t>
                        </m:r>
                      </m:num>
                      <m:den>
                        <m:sSub>
                          <m:sSubPr>
                            <m:ctrlP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ctrlPr>
                          </m:sSubPr>
                          <m:e>
                            <m:r>
                              <a:rPr lang="ja-JP" altLang="en-US" sz="2400" i="1">
                                <a:latin typeface="Cambria Math" panose="02040503050406030204" pitchFamily="18" charset="0"/>
                                <a:ea typeface="Cambria Math" panose="02040503050406030204" pitchFamily="18" charset="0"/>
                                <a:cs typeface="Rounded Mgen+ 1c bold" panose="020B0702020203020207" pitchFamily="50" charset="-128"/>
                              </a:rPr>
                              <m:t>𝜏</m:t>
                            </m:r>
                          </m:e>
                          <m:sub>
                            <m: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t>0</m:t>
                            </m:r>
                          </m:sub>
                        </m:sSub>
                      </m:den>
                    </m:f>
                    <m:f>
                      <m:fPr>
                        <m:ctrlP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ctrlPr>
                      </m:fPr>
                      <m:num>
                        <m: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t>𝑑</m:t>
                        </m:r>
                        <m:r>
                          <a:rPr lang="ja-JP" altLang="en-US" sz="2400" i="1">
                            <a:latin typeface="Cambria Math" panose="02040503050406030204" pitchFamily="18" charset="0"/>
                            <a:ea typeface="Cambria Math" panose="02040503050406030204" pitchFamily="18" charset="0"/>
                            <a:cs typeface="Rounded Mgen+ 1c bold" panose="020B0702020203020207" pitchFamily="50" charset="-128"/>
                          </a:rPr>
                          <m:t>𝜏</m:t>
                        </m:r>
                      </m:num>
                      <m:den>
                        <m:r>
                          <a:rPr lang="en-US" altLang="ja-JP" sz="2400" i="1">
                            <a:latin typeface="Cambria Math" panose="02040503050406030204" pitchFamily="18" charset="0"/>
                            <a:ea typeface="Cambria Math" panose="02040503050406030204" pitchFamily="18" charset="0"/>
                            <a:cs typeface="Rounded Mgen+ 1c bold" panose="020B0702020203020207" pitchFamily="50" charset="-128"/>
                          </a:rPr>
                          <m:t>𝑑</m:t>
                        </m:r>
                        <m:r>
                          <a:rPr lang="ja-JP" altLang="en-US" sz="2400" i="1">
                            <a:latin typeface="Cambria Math" panose="02040503050406030204" pitchFamily="18" charset="0"/>
                            <a:ea typeface="Cambria Math" panose="02040503050406030204" pitchFamily="18" charset="0"/>
                            <a:cs typeface="Rounded Mgen+ 1c bold" panose="020B0702020203020207" pitchFamily="50" charset="-128"/>
                          </a:rPr>
                          <m:t>𝛿</m:t>
                        </m:r>
                      </m:den>
                    </m:f>
                  </m:oMath>
                </a14:m>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endPar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143000"/>
                <a:ext cx="8229600" cy="4525963"/>
              </a:xfrm>
              <a:blipFill>
                <a:blip r:embed="rId2"/>
                <a:stretch>
                  <a:fillRect l="-963" t="-1348" r="-889"/>
                </a:stretch>
              </a:blipFill>
            </p:spPr>
            <p:txBody>
              <a:bodyPr/>
              <a:lstStyle/>
              <a:p>
                <a:r>
                  <a:rPr lang="ja-JP" altLang="en-US">
                    <a:noFill/>
                  </a:rPr>
                  <a:t> </a:t>
                </a:r>
              </a:p>
            </p:txBody>
          </p:sp>
        </mc:Fallback>
      </mc:AlternateContent>
      <p:sp>
        <p:nvSpPr>
          <p:cNvPr id="13" name="楕円 12"/>
          <p:cNvSpPr/>
          <p:nvPr/>
        </p:nvSpPr>
        <p:spPr>
          <a:xfrm>
            <a:off x="5148064" y="4941167"/>
            <a:ext cx="3744416" cy="15918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直接アクセス記憶 13"/>
          <p:cNvSpPr/>
          <p:nvPr/>
        </p:nvSpPr>
        <p:spPr>
          <a:xfrm rot="10800000">
            <a:off x="6732240" y="6281030"/>
            <a:ext cx="752635" cy="504056"/>
          </a:xfrm>
          <a:prstGeom prst="flowChartMagneticDrum">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1272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28936"/>
            <a:ext cx="8229600" cy="1143000"/>
          </a:xfrm>
        </p:spPr>
        <p:txBody>
          <a:bodyPr>
            <a:normAutofit/>
          </a:bodyPr>
          <a:lstStyle/>
          <a:p>
            <a:r>
              <a:rPr kumimoji="1" lang="ja-JP" altLang="en-US" b="1"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適当な説明</a:t>
            </a:r>
          </a:p>
        </p:txBody>
      </p:sp>
      <p:sp>
        <p:nvSpPr>
          <p:cNvPr id="7" name="フリーフォーム 6"/>
          <p:cNvSpPr/>
          <p:nvPr/>
        </p:nvSpPr>
        <p:spPr bwMode="auto">
          <a:xfrm>
            <a:off x="2269926" y="4665034"/>
            <a:ext cx="2049165" cy="1860310"/>
          </a:xfrm>
          <a:custGeom>
            <a:avLst/>
            <a:gdLst>
              <a:gd name="connsiteX0" fmla="*/ 0 w 1216325"/>
              <a:gd name="connsiteY0" fmla="*/ 1104226 h 1104226"/>
              <a:gd name="connsiteX1" fmla="*/ 586596 w 1216325"/>
              <a:gd name="connsiteY1" fmla="*/ 45 h 1104226"/>
              <a:gd name="connsiteX2" fmla="*/ 1216325 w 1216325"/>
              <a:gd name="connsiteY2" fmla="*/ 1069721 h 1104226"/>
            </a:gdLst>
            <a:ahLst/>
            <a:cxnLst>
              <a:cxn ang="0">
                <a:pos x="connsiteX0" y="connsiteY0"/>
              </a:cxn>
              <a:cxn ang="0">
                <a:pos x="connsiteX1" y="connsiteY1"/>
              </a:cxn>
              <a:cxn ang="0">
                <a:pos x="connsiteX2" y="connsiteY2"/>
              </a:cxn>
            </a:cxnLst>
            <a:rect l="l" t="t" r="r" b="b"/>
            <a:pathLst>
              <a:path w="1216325" h="1104226">
                <a:moveTo>
                  <a:pt x="0" y="1104226"/>
                </a:moveTo>
                <a:cubicBezTo>
                  <a:pt x="191937" y="555011"/>
                  <a:pt x="383875" y="5796"/>
                  <a:pt x="586596" y="45"/>
                </a:cubicBezTo>
                <a:cubicBezTo>
                  <a:pt x="789317" y="-5706"/>
                  <a:pt x="1002821" y="532007"/>
                  <a:pt x="1216325" y="1069721"/>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ＭＳ Ｐゴシック" pitchFamily="48" charset="-128"/>
            </a:endParaRPr>
          </a:p>
        </p:txBody>
      </p:sp>
      <p:cxnSp>
        <p:nvCxnSpPr>
          <p:cNvPr id="8" name="直線矢印コネクタ 7"/>
          <p:cNvCxnSpPr/>
          <p:nvPr/>
        </p:nvCxnSpPr>
        <p:spPr bwMode="auto">
          <a:xfrm flipV="1">
            <a:off x="2007046" y="4581128"/>
            <a:ext cx="0" cy="2016224"/>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円/楕円 8"/>
          <p:cNvSpPr/>
          <p:nvPr/>
        </p:nvSpPr>
        <p:spPr bwMode="auto">
          <a:xfrm>
            <a:off x="3854102" y="5532310"/>
            <a:ext cx="216024" cy="216024"/>
          </a:xfrm>
          <a:prstGeom prst="ellipse">
            <a:avLst/>
          </a:prstGeom>
          <a:solidFill>
            <a:srgbClr val="FF0000"/>
          </a:solidFill>
          <a:ln w="9525" cap="flat" cmpd="sng" algn="ctr">
            <a:solidFill>
              <a:schemeClr val="tx1"/>
            </a:solidFill>
            <a:prstDash val="solid"/>
            <a:round/>
            <a:headEnd type="none" w="med" len="med"/>
            <a:tailEnd type="none" w="med" len="med"/>
          </a:ln>
          <a:effectLst>
            <a:glow rad="228600">
              <a:schemeClr val="accent2">
                <a:satMod val="175000"/>
                <a:alpha val="40000"/>
              </a:schemeClr>
            </a:glow>
          </a:effectLst>
          <a:scene3d>
            <a:camera prst="orthographicFront"/>
            <a:lightRig rig="sunset" dir="t"/>
          </a:scene3d>
          <a:sp3d prstMaterial="matte"/>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ja-JP" altLang="en-US" sz="2400" b="1" i="0" u="none" strike="noStrike" cap="none" normalizeH="0" baseline="0" dirty="0">
              <a:ln>
                <a:noFill/>
              </a:ln>
              <a:solidFill>
                <a:schemeClr val="bg1"/>
              </a:solidFill>
              <a:effectLst/>
              <a:latin typeface="Times New Roman" pitchFamily="16" charset="0"/>
              <a:ea typeface="ＭＳ Ｐゴシック" pitchFamily="48" charset="-128"/>
            </a:endParaRPr>
          </a:p>
        </p:txBody>
      </p:sp>
      <p:sp>
        <p:nvSpPr>
          <p:cNvPr id="10" name="円/楕円 9"/>
          <p:cNvSpPr/>
          <p:nvPr/>
        </p:nvSpPr>
        <p:spPr bwMode="auto">
          <a:xfrm>
            <a:off x="3626984" y="5049180"/>
            <a:ext cx="216024" cy="216024"/>
          </a:xfrm>
          <a:prstGeom prst="ellipse">
            <a:avLst/>
          </a:prstGeom>
          <a:solidFill>
            <a:srgbClr val="00B050"/>
          </a:solidFill>
          <a:ln w="9525" cap="flat" cmpd="sng" algn="ctr">
            <a:solidFill>
              <a:schemeClr val="tx1"/>
            </a:solidFill>
            <a:prstDash val="solid"/>
            <a:round/>
            <a:headEnd type="none" w="med" len="med"/>
            <a:tailEnd type="none" w="med" len="med"/>
          </a:ln>
          <a:effectLst>
            <a:glow rad="228600">
              <a:schemeClr val="accent2">
                <a:satMod val="175000"/>
                <a:alpha val="40000"/>
              </a:schemeClr>
            </a:glow>
          </a:effectLst>
          <a:scene3d>
            <a:camera prst="orthographicFront"/>
            <a:lightRig rig="sunset" dir="t"/>
          </a:scene3d>
          <a:sp3d prstMaterial="matte"/>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ＭＳ Ｐゴシック" pitchFamily="48" charset="-128"/>
            </a:endParaRPr>
          </a:p>
        </p:txBody>
      </p:sp>
      <p:sp>
        <p:nvSpPr>
          <p:cNvPr id="11" name="円/楕円 10"/>
          <p:cNvSpPr/>
          <p:nvPr/>
        </p:nvSpPr>
        <p:spPr bwMode="auto">
          <a:xfrm>
            <a:off x="4070126" y="6021288"/>
            <a:ext cx="216024" cy="216024"/>
          </a:xfrm>
          <a:prstGeom prst="ellipse">
            <a:avLst/>
          </a:prstGeom>
          <a:solidFill>
            <a:srgbClr val="002060"/>
          </a:solidFill>
          <a:ln w="9525" cap="flat" cmpd="sng" algn="ctr">
            <a:solidFill>
              <a:schemeClr val="tx1"/>
            </a:solidFill>
            <a:prstDash val="solid"/>
            <a:round/>
            <a:headEnd type="none" w="med" len="med"/>
            <a:tailEnd type="none" w="med" len="med"/>
          </a:ln>
          <a:effectLst>
            <a:glow rad="228600">
              <a:schemeClr val="accent2">
                <a:satMod val="175000"/>
                <a:alpha val="40000"/>
              </a:schemeClr>
            </a:glow>
          </a:effectLst>
          <a:scene3d>
            <a:camera prst="orthographicFront"/>
            <a:lightRig rig="sunset" dir="t"/>
          </a:scene3d>
          <a:sp3d prstMaterial="matte"/>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ＭＳ Ｐゴシック" pitchFamily="48" charset="-128"/>
            </a:endParaRPr>
          </a:p>
        </p:txBody>
      </p:sp>
      <p:sp>
        <p:nvSpPr>
          <p:cNvPr id="12" name="テキスト ボックス 11"/>
          <p:cNvSpPr txBox="1"/>
          <p:nvPr/>
        </p:nvSpPr>
        <p:spPr>
          <a:xfrm>
            <a:off x="4321273" y="5369150"/>
            <a:ext cx="2170787" cy="400110"/>
          </a:xfrm>
          <a:prstGeom prst="rect">
            <a:avLst/>
          </a:prstGeom>
          <a:noFill/>
        </p:spPr>
        <p:txBody>
          <a:bodyPr wrap="none" rtlCol="0">
            <a:spAutoFit/>
          </a:bodyPr>
          <a:lstStyle/>
          <a:p>
            <a:r>
              <a:rPr kumimoji="1" lang="en-US" altLang="ja-JP" sz="2000" dirty="0">
                <a:solidFill>
                  <a:schemeClr val="tx1"/>
                </a:solidFill>
              </a:rPr>
              <a:t>Synchronous phase</a:t>
            </a:r>
            <a:endParaRPr kumimoji="1" lang="ja-JP" altLang="en-US" sz="2000" dirty="0">
              <a:solidFill>
                <a:schemeClr val="tx1"/>
              </a:solidFill>
            </a:endParaRPr>
          </a:p>
        </p:txBody>
      </p:sp>
      <p:sp>
        <p:nvSpPr>
          <p:cNvPr id="13" name="テキスト ボックス 12"/>
          <p:cNvSpPr txBox="1"/>
          <p:nvPr/>
        </p:nvSpPr>
        <p:spPr>
          <a:xfrm>
            <a:off x="4430166" y="5929245"/>
            <a:ext cx="2601994" cy="400110"/>
          </a:xfrm>
          <a:prstGeom prst="rect">
            <a:avLst/>
          </a:prstGeom>
          <a:noFill/>
        </p:spPr>
        <p:txBody>
          <a:bodyPr wrap="none" rtlCol="0">
            <a:spAutoFit/>
          </a:bodyPr>
          <a:lstStyle/>
          <a:p>
            <a:r>
              <a:rPr kumimoji="1" lang="en-US" altLang="ja-JP" sz="2000" dirty="0">
                <a:solidFill>
                  <a:schemeClr val="tx1"/>
                </a:solidFill>
              </a:rPr>
              <a:t>Less acceleration phase</a:t>
            </a:r>
            <a:endParaRPr kumimoji="1" lang="ja-JP" altLang="en-US" sz="2000" dirty="0">
              <a:solidFill>
                <a:schemeClr val="tx1"/>
              </a:solidFill>
            </a:endParaRPr>
          </a:p>
        </p:txBody>
      </p:sp>
      <p:sp>
        <p:nvSpPr>
          <p:cNvPr id="14" name="テキスト ボックス 13"/>
          <p:cNvSpPr txBox="1"/>
          <p:nvPr/>
        </p:nvSpPr>
        <p:spPr>
          <a:xfrm>
            <a:off x="4071217" y="4969040"/>
            <a:ext cx="2686954" cy="400110"/>
          </a:xfrm>
          <a:prstGeom prst="rect">
            <a:avLst/>
          </a:prstGeom>
          <a:noFill/>
        </p:spPr>
        <p:txBody>
          <a:bodyPr wrap="none" rtlCol="0">
            <a:spAutoFit/>
          </a:bodyPr>
          <a:lstStyle/>
          <a:p>
            <a:r>
              <a:rPr kumimoji="1" lang="en-US" altLang="ja-JP" sz="2000" dirty="0">
                <a:solidFill>
                  <a:schemeClr val="tx1"/>
                </a:solidFill>
              </a:rPr>
              <a:t>More acceleration phase</a:t>
            </a:r>
            <a:endParaRPr kumimoji="1" lang="ja-JP" altLang="en-US" sz="2000" dirty="0">
              <a:solidFill>
                <a:schemeClr val="tx1"/>
              </a:solidFill>
            </a:endParaRPr>
          </a:p>
        </p:txBody>
      </p:sp>
      <p:sp>
        <p:nvSpPr>
          <p:cNvPr id="15" name="テキスト ボックス 14"/>
          <p:cNvSpPr txBox="1"/>
          <p:nvPr/>
        </p:nvSpPr>
        <p:spPr>
          <a:xfrm>
            <a:off x="690660" y="5195079"/>
            <a:ext cx="1316386" cy="400110"/>
          </a:xfrm>
          <a:prstGeom prst="rect">
            <a:avLst/>
          </a:prstGeom>
          <a:noFill/>
        </p:spPr>
        <p:txBody>
          <a:bodyPr wrap="none" rtlCol="0">
            <a:spAutoFit/>
          </a:bodyPr>
          <a:lstStyle/>
          <a:p>
            <a:r>
              <a:rPr kumimoji="1" lang="en-US" altLang="ja-JP" sz="2000" dirty="0">
                <a:solidFill>
                  <a:schemeClr val="tx1"/>
                </a:solidFill>
              </a:rPr>
              <a:t>RF voltage</a:t>
            </a:r>
            <a:endParaRPr kumimoji="1" lang="ja-JP" altLang="en-US" sz="2000" dirty="0">
              <a:solidFill>
                <a:schemeClr val="tx1"/>
              </a:solidFill>
            </a:endParaRPr>
          </a:p>
        </p:txBody>
      </p:sp>
      <p:sp>
        <p:nvSpPr>
          <p:cNvPr id="17" name="フリーフォーム 16"/>
          <p:cNvSpPr/>
          <p:nvPr/>
        </p:nvSpPr>
        <p:spPr bwMode="auto">
          <a:xfrm>
            <a:off x="3467819" y="4525187"/>
            <a:ext cx="388963" cy="443853"/>
          </a:xfrm>
          <a:custGeom>
            <a:avLst/>
            <a:gdLst>
              <a:gd name="connsiteX0" fmla="*/ 388189 w 388963"/>
              <a:gd name="connsiteY0" fmla="*/ 330951 h 330951"/>
              <a:gd name="connsiteX1" fmla="*/ 327804 w 388963"/>
              <a:gd name="connsiteY1" fmla="*/ 11773 h 330951"/>
              <a:gd name="connsiteX2" fmla="*/ 0 w 388963"/>
              <a:gd name="connsiteY2" fmla="*/ 63532 h 330951"/>
            </a:gdLst>
            <a:ahLst/>
            <a:cxnLst>
              <a:cxn ang="0">
                <a:pos x="connsiteX0" y="connsiteY0"/>
              </a:cxn>
              <a:cxn ang="0">
                <a:pos x="connsiteX1" y="connsiteY1"/>
              </a:cxn>
              <a:cxn ang="0">
                <a:pos x="connsiteX2" y="connsiteY2"/>
              </a:cxn>
            </a:cxnLst>
            <a:rect l="l" t="t" r="r" b="b"/>
            <a:pathLst>
              <a:path w="388963" h="330951">
                <a:moveTo>
                  <a:pt x="388189" y="330951"/>
                </a:moveTo>
                <a:cubicBezTo>
                  <a:pt x="390345" y="193647"/>
                  <a:pt x="392502" y="56343"/>
                  <a:pt x="327804" y="11773"/>
                </a:cubicBezTo>
                <a:cubicBezTo>
                  <a:pt x="263106" y="-32797"/>
                  <a:pt x="0" y="63532"/>
                  <a:pt x="0" y="63532"/>
                </a:cubicBezTo>
              </a:path>
            </a:pathLst>
          </a:custGeom>
          <a:noFill/>
          <a:ln w="22225" cap="flat" cmpd="sng" algn="ctr">
            <a:solidFill>
              <a:schemeClr val="tx2">
                <a:lumMod val="95000"/>
                <a:lumOff val="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ＭＳ Ｐゴシック" pitchFamily="48" charset="-128"/>
            </a:endParaRPr>
          </a:p>
        </p:txBody>
      </p:sp>
      <p:sp>
        <p:nvSpPr>
          <p:cNvPr id="18" name="テキスト ボックス 17"/>
          <p:cNvSpPr txBox="1"/>
          <p:nvPr/>
        </p:nvSpPr>
        <p:spPr>
          <a:xfrm>
            <a:off x="2110299" y="3724397"/>
            <a:ext cx="2715039" cy="461665"/>
          </a:xfrm>
          <a:prstGeom prst="rect">
            <a:avLst/>
          </a:prstGeom>
          <a:noFill/>
        </p:spPr>
        <p:txBody>
          <a:bodyPr wrap="none" rtlCol="0">
            <a:spAutoFit/>
          </a:bodyPr>
          <a:lstStyle/>
          <a:p>
            <a:r>
              <a:rPr kumimoji="1" lang="en-US" altLang="ja-JP" dirty="0">
                <a:solidFill>
                  <a:schemeClr val="tx1"/>
                </a:solidFill>
              </a:rPr>
              <a:t>Unstable (divergent)</a:t>
            </a:r>
            <a:endParaRPr kumimoji="1" lang="ja-JP" altLang="en-US" dirty="0">
              <a:solidFill>
                <a:schemeClr val="tx1"/>
              </a:solidFill>
            </a:endParaRPr>
          </a:p>
        </p:txBody>
      </p:sp>
      <p:sp>
        <p:nvSpPr>
          <p:cNvPr id="19" name="フリーフォーム 18"/>
          <p:cNvSpPr/>
          <p:nvPr/>
        </p:nvSpPr>
        <p:spPr bwMode="auto">
          <a:xfrm rot="12540000" flipH="1" flipV="1">
            <a:off x="3851142" y="5249320"/>
            <a:ext cx="546635" cy="518607"/>
          </a:xfrm>
          <a:custGeom>
            <a:avLst/>
            <a:gdLst>
              <a:gd name="connsiteX0" fmla="*/ 388189 w 388963"/>
              <a:gd name="connsiteY0" fmla="*/ 330951 h 330951"/>
              <a:gd name="connsiteX1" fmla="*/ 327804 w 388963"/>
              <a:gd name="connsiteY1" fmla="*/ 11773 h 330951"/>
              <a:gd name="connsiteX2" fmla="*/ 0 w 388963"/>
              <a:gd name="connsiteY2" fmla="*/ 63532 h 330951"/>
            </a:gdLst>
            <a:ahLst/>
            <a:cxnLst>
              <a:cxn ang="0">
                <a:pos x="connsiteX0" y="connsiteY0"/>
              </a:cxn>
              <a:cxn ang="0">
                <a:pos x="connsiteX1" y="connsiteY1"/>
              </a:cxn>
              <a:cxn ang="0">
                <a:pos x="connsiteX2" y="connsiteY2"/>
              </a:cxn>
            </a:cxnLst>
            <a:rect l="l" t="t" r="r" b="b"/>
            <a:pathLst>
              <a:path w="388963" h="330951">
                <a:moveTo>
                  <a:pt x="388189" y="330951"/>
                </a:moveTo>
                <a:cubicBezTo>
                  <a:pt x="390345" y="193647"/>
                  <a:pt x="392502" y="56343"/>
                  <a:pt x="327804" y="11773"/>
                </a:cubicBezTo>
                <a:cubicBezTo>
                  <a:pt x="263106" y="-32797"/>
                  <a:pt x="0" y="63532"/>
                  <a:pt x="0" y="63532"/>
                </a:cubicBezTo>
              </a:path>
            </a:pathLst>
          </a:custGeom>
          <a:noFill/>
          <a:ln w="22225" cap="flat" cmpd="sng" algn="ctr">
            <a:solidFill>
              <a:srgbClr val="7030A0"/>
            </a:solidFill>
            <a:prstDash val="solid"/>
            <a:round/>
            <a:headEnd type="stealth"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ＭＳ Ｐゴシック" pitchFamily="48" charset="-128"/>
            </a:endParaRPr>
          </a:p>
        </p:txBody>
      </p:sp>
      <p:sp>
        <p:nvSpPr>
          <p:cNvPr id="22" name="テキスト ボックス 21"/>
          <p:cNvSpPr txBox="1"/>
          <p:nvPr/>
        </p:nvSpPr>
        <p:spPr>
          <a:xfrm>
            <a:off x="5652120" y="4268953"/>
            <a:ext cx="2513830" cy="461665"/>
          </a:xfrm>
          <a:prstGeom prst="rect">
            <a:avLst/>
          </a:prstGeom>
          <a:noFill/>
        </p:spPr>
        <p:txBody>
          <a:bodyPr wrap="none" rtlCol="0">
            <a:spAutoFit/>
          </a:bodyPr>
          <a:lstStyle/>
          <a:p>
            <a:r>
              <a:rPr kumimoji="1" lang="en-US" altLang="ja-JP" dirty="0">
                <a:solidFill>
                  <a:srgbClr val="7030A0"/>
                </a:solidFill>
              </a:rPr>
              <a:t>Stable (oscillation)</a:t>
            </a:r>
            <a:endParaRPr kumimoji="1" lang="ja-JP" altLang="en-US" dirty="0">
              <a:solidFill>
                <a:srgbClr val="7030A0"/>
              </a:solidFill>
            </a:endParaRPr>
          </a:p>
        </p:txBody>
      </p:sp>
      <p:sp>
        <p:nvSpPr>
          <p:cNvPr id="21" name="コンテンツ プレースホルダー 2"/>
          <p:cNvSpPr>
            <a:spLocks noGrp="1"/>
          </p:cNvSpPr>
          <p:nvPr>
            <p:ph idx="1"/>
          </p:nvPr>
        </p:nvSpPr>
        <p:spPr>
          <a:xfrm>
            <a:off x="315366" y="1163924"/>
            <a:ext cx="8229600" cy="4525963"/>
          </a:xfrm>
        </p:spPr>
        <p:txBody>
          <a:bodyPr>
            <a:norm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基準となる粒子は常にある位相で加速される。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ずれた粒子はずれた位相で加速されるので、加速電圧は異なる。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位相について収束作用が働かないと、加速は不安定となる。</a:t>
            </a:r>
          </a:p>
        </p:txBody>
      </p:sp>
    </p:spTree>
    <p:extLst>
      <p:ext uri="{BB962C8B-B14F-4D97-AF65-F5344CB8AC3E}">
        <p14:creationId xmlns:p14="http://schemas.microsoft.com/office/powerpoint/2010/main" val="235213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 presetClass="entr" presetSubtype="0" fill="hold" grpId="0" nodeType="afterEffect">
                                  <p:stCondLst>
                                    <p:cond delay="300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 presetClass="entr" presetSubtype="0" fill="hold" grpId="0" nodeType="afterEffect">
                                  <p:stCondLst>
                                    <p:cond delay="300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AD5BDF7-B942-E244-BD9E-C5D44023BFE6}"/>
                  </a:ext>
                </a:extLst>
              </p:cNvPr>
              <p:cNvSpPr txBox="1"/>
              <p:nvPr/>
            </p:nvSpPr>
            <p:spPr>
              <a:xfrm>
                <a:off x="611560" y="188640"/>
                <a:ext cx="7704856" cy="5747151"/>
              </a:xfrm>
              <a:prstGeom prst="rect">
                <a:avLst/>
              </a:prstGeom>
              <a:noFill/>
            </p:spPr>
            <p:txBody>
              <a:bodyPr wrap="square" rtlCol="0">
                <a:spAutoFit/>
              </a:bodyPr>
              <a:lstStyle/>
              <a:p>
                <a:pPr algn="ctr"/>
                <a:r>
                  <a:rPr kumimoji="1" lang="ja-JP" altLang="en-US" sz="3600" b="1">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rPr>
                  <a:t>四元運動量と保存量</a:t>
                </a:r>
                <a:endParaRPr kumimoji="1" lang="en-US" altLang="ja-JP" sz="3200" b="1" dirty="0">
                  <a:solidFill>
                    <a:srgbClr val="F5009D"/>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相対論的運動学においても、古典力学と同様にエネルギーと運動量は保存量である。反応の前後において</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nary>
                        <m:naryPr>
                          <m:chr m:val="∑"/>
                          <m:supHide m:val="on"/>
                          <m:ctrlPr>
                            <a:rPr kumimoji="1" lang="en-US" altLang="ja-JP" sz="20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naryPr>
                        <m:sub>
                          <m:r>
                            <m:rPr>
                              <m:brk m:alnAt="7"/>
                            </m:rP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𝑖</m:t>
                          </m:r>
                        </m:sub>
                        <m:sup/>
                        <m:e>
                          <m:sSub>
                            <m:sSubPr>
                              <m:ctrlPr>
                                <a:rPr kumimoji="1" lang="en-US" altLang="ja-JP" sz="20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sub>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𝑖</m:t>
                              </m:r>
                            </m:sub>
                          </m:sSub>
                        </m:e>
                      </m:nary>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nary>
                        <m:naryPr>
                          <m:chr m:val="∑"/>
                          <m:supHide m:val="on"/>
                          <m:ctrlP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naryPr>
                        <m:sub>
                          <m:r>
                            <m:rPr>
                              <m:brk m:alnAt="7"/>
                            </m:rP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𝑗</m:t>
                          </m:r>
                        </m:sub>
                        <m:sup/>
                        <m:e>
                          <m:sSub>
                            <m:sSubPr>
                              <m:ctrlP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sub>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𝑗</m:t>
                              </m:r>
                            </m:sub>
                          </m:sSub>
                        </m:e>
                      </m:nary>
                    </m:oMath>
                  </m:oMathPara>
                </a14:m>
                <a:endParaRPr kumimoji="1" lang="en-US" altLang="ja-JP" sz="2000" dirty="0">
                  <a:solidFill>
                    <a:srgbClr val="00B0F0"/>
                  </a:solidFill>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nary>
                        <m:naryPr>
                          <m:chr m:val="∑"/>
                          <m:supHide m:val="on"/>
                          <m:ctrlPr>
                            <a:rPr kumimoji="1" lang="en-US" altLang="ja-JP" sz="20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naryPr>
                        <m:sub>
                          <m:r>
                            <m:rPr>
                              <m:brk m:alnAt="7"/>
                            </m:rPr>
                            <a:rPr kumimoji="1" lang="en-US" altLang="ja-JP" sz="20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𝑖</m:t>
                          </m:r>
                        </m:sub>
                        <m:sup/>
                        <m:e>
                          <m:acc>
                            <m:accPr>
                              <m:chr m:val="⃗"/>
                              <m:ctrlPr>
                                <a:rPr kumimoji="1" lang="en-US" altLang="ja-JP" sz="20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0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𝑖</m:t>
                                  </m:r>
                                </m:sub>
                              </m:sSub>
                            </m:e>
                          </m:acc>
                        </m:e>
                      </m:nary>
                      <m:r>
                        <a:rPr kumimoji="1" lang="en-US" altLang="ja-JP" sz="20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nary>
                        <m:naryPr>
                          <m:chr m:val="∑"/>
                          <m:supHide m:val="on"/>
                          <m:ctrlPr>
                            <a:rPr kumimoji="1" lang="en-US" altLang="ja-JP" sz="20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naryPr>
                        <m:sub>
                          <m:r>
                            <m:rPr>
                              <m:brk m:alnAt="7"/>
                            </m:rPr>
                            <a:rPr kumimoji="1" lang="en-US" altLang="ja-JP" sz="20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𝑗</m:t>
                          </m:r>
                        </m:sub>
                        <m:sup/>
                        <m:e>
                          <m:acc>
                            <m:accPr>
                              <m:chr m:val="⃗"/>
                              <m:ctrlPr>
                                <a:rPr kumimoji="1" lang="en-US" altLang="ja-JP" sz="20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0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𝑗</m:t>
                                  </m:r>
                                </m:sub>
                              </m:sSub>
                            </m:e>
                          </m:acc>
                        </m:e>
                      </m:nary>
                    </m:oMath>
                  </m:oMathPara>
                </a14:m>
                <a:endParaRPr kumimoji="1" lang="en-US" altLang="ja-JP" sz="20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エネルギーと運動量を組として、四元運動量を定義する。</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14:m>
                  <m:oMathPara xmlns:m="http://schemas.openxmlformats.org/officeDocument/2006/math">
                    <m:oMathParaPr>
                      <m:jc m:val="centerGroup"/>
                    </m:oMathParaPr>
                    <m:oMath xmlns:m="http://schemas.openxmlformats.org/officeDocument/2006/math">
                      <m:acc>
                        <m:accPr>
                          <m:chr m:val="⃗"/>
                          <m:ctrlPr>
                            <a:rPr kumimoji="1" lang="en-US" altLang="ja-JP" sz="20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0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𝑓</m:t>
                              </m:r>
                            </m:sub>
                          </m:sSub>
                        </m:e>
                      </m:acc>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d>
                        <m:dPr>
                          <m:ctrlP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f>
                            <m:fPr>
                              <m:ctrlP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num>
                            <m:den>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den>
                          </m:f>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acc>
                            <m:accPr>
                              <m:chr m:val="⃗"/>
                              <m:ctrlP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r>
                                <a:rPr kumimoji="1" lang="en-US" altLang="ja-JP" sz="20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acc>
                        </m:e>
                      </m:d>
                    </m:oMath>
                  </m:oMathPara>
                </a14:m>
                <a:endParaRPr kumimoji="1" lang="en-US" altLang="ja-JP" sz="20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ja-JP" altLang="en-US" sz="2400" b="1">
                  <a:latin typeface="Rounded Mgen+ 1c heavy" panose="020B0502020203020207" pitchFamily="34" charset="-128"/>
                  <a:ea typeface="Rounded Mgen+ 1c heavy" panose="020B0502020203020207" pitchFamily="34" charset="-128"/>
                  <a:cs typeface="Rounded Mgen+ 1c heavy" panose="020B0502020203020207" pitchFamily="34" charset="-128"/>
                </a:endParaRPr>
              </a:p>
            </p:txBody>
          </p:sp>
        </mc:Choice>
        <mc:Fallback xmlns="">
          <p:sp>
            <p:nvSpPr>
              <p:cNvPr id="3" name="テキスト ボックス 2">
                <a:extLst>
                  <a:ext uri="{FF2B5EF4-FFF2-40B4-BE49-F238E27FC236}">
                    <a16:creationId xmlns:a16="http://schemas.microsoft.com/office/drawing/2014/main" id="{1AD5BDF7-B942-E244-BD9E-C5D44023BFE6}"/>
                  </a:ext>
                </a:extLst>
              </p:cNvPr>
              <p:cNvSpPr txBox="1">
                <a:spLocks noRot="1" noChangeAspect="1" noMove="1" noResize="1" noEditPoints="1" noAdjustHandles="1" noChangeArrowheads="1" noChangeShapeType="1" noTextEdit="1"/>
              </p:cNvSpPr>
              <p:nvPr/>
            </p:nvSpPr>
            <p:spPr>
              <a:xfrm>
                <a:off x="611560" y="188640"/>
                <a:ext cx="7704856" cy="5747151"/>
              </a:xfrm>
              <a:prstGeom prst="rect">
                <a:avLst/>
              </a:prstGeom>
              <a:blipFill>
                <a:blip r:embed="rId2"/>
                <a:stretch>
                  <a:fillRect l="-1318" t="-15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93992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多少詳しい説明</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23528" y="1628800"/>
                <a:ext cx="7770813" cy="5044486"/>
              </a:xfrm>
              <a:noFill/>
            </p:spPr>
            <p:txBody>
              <a:bodyPr>
                <a:noAutofit/>
              </a:bodyPr>
              <a:lstStyle/>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Circumference of reference orbit :</a:t>
                </a:r>
                <a14:m>
                  <m:oMath xmlns:m="http://schemas.openxmlformats.org/officeDocument/2006/math">
                    <m:sSub>
                      <m:sSubPr>
                        <m:ctrlPr>
                          <a:rPr kumimoji="1" lang="en-US" altLang="ja-JP" sz="2400" b="0" i="1" smtClean="0">
                            <a:solidFill>
                              <a:srgbClr val="002060"/>
                            </a:solidFill>
                            <a:latin typeface="Cambria Math" panose="02040503050406030204" pitchFamily="18" charset="0"/>
                          </a:rPr>
                        </m:ctrlPr>
                      </m:sSubPr>
                      <m:e>
                        <m:r>
                          <a:rPr kumimoji="1" lang="en-US" altLang="ja-JP" sz="2400" b="0" i="1" smtClean="0">
                            <a:solidFill>
                              <a:srgbClr val="002060"/>
                            </a:solidFill>
                            <a:latin typeface="Cambria Math"/>
                          </a:rPr>
                          <m:t>𝐶</m:t>
                        </m:r>
                      </m:e>
                      <m:sub>
                        <m:r>
                          <a:rPr kumimoji="1" lang="en-US" altLang="ja-JP" sz="2400" b="0" i="1" smtClean="0">
                            <a:solidFill>
                              <a:srgbClr val="002060"/>
                            </a:solidFill>
                            <a:latin typeface="Cambria Math"/>
                          </a:rPr>
                          <m:t>𝑅</m:t>
                        </m:r>
                      </m:sub>
                    </m:sSub>
                  </m:oMath>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RF angular frequency:</a:t>
                </a:r>
                <a14:m>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i="1">
                            <a:latin typeface="Cambria Math"/>
                          </a:rPr>
                          <m:t>𝜔</m:t>
                        </m:r>
                      </m:e>
                      <m:sub>
                        <m:r>
                          <a:rPr kumimoji="1" lang="en-US" altLang="ja-JP" sz="2400" b="0" i="1" smtClean="0">
                            <a:latin typeface="Cambria Math"/>
                          </a:rPr>
                          <m:t>𝑅𝐹</m:t>
                        </m:r>
                      </m:sub>
                    </m:sSub>
                  </m:oMath>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RF phase when particle passes:</a:t>
                </a:r>
                <a14:m>
                  <m:oMath xmlns:m="http://schemas.openxmlformats.org/officeDocument/2006/math">
                    <m:r>
                      <a:rPr kumimoji="1" lang="en-US" altLang="ja-JP" sz="2400" b="0" i="0" smtClean="0">
                        <a:solidFill>
                          <a:srgbClr val="002060"/>
                        </a:solidFill>
                        <a:latin typeface="Cambria Math"/>
                      </a:rPr>
                      <m:t> </m:t>
                    </m:r>
                    <m:r>
                      <a:rPr kumimoji="1" lang="ja-JP" altLang="en-US" sz="2400" i="1" smtClean="0">
                        <a:solidFill>
                          <a:srgbClr val="002060"/>
                        </a:solidFill>
                        <a:latin typeface="Cambria Math"/>
                      </a:rPr>
                      <m:t>𝜙</m:t>
                    </m:r>
                    <m:r>
                      <a:rPr kumimoji="1" lang="en-US" altLang="ja-JP" sz="2400" b="0" i="1" smtClean="0">
                        <a:solidFill>
                          <a:srgbClr val="002060"/>
                        </a:solidFill>
                        <a:latin typeface="Cambria Math"/>
                      </a:rPr>
                      <m:t>=</m:t>
                    </m:r>
                    <m:sSub>
                      <m:sSubPr>
                        <m:ctrlPr>
                          <a:rPr kumimoji="1" lang="en-US" altLang="ja-JP" sz="2400" b="0" i="1" smtClean="0">
                            <a:solidFill>
                              <a:srgbClr val="002060"/>
                            </a:solidFill>
                            <a:latin typeface="Cambria Math" panose="02040503050406030204" pitchFamily="18" charset="0"/>
                          </a:rPr>
                        </m:ctrlPr>
                      </m:sSubPr>
                      <m:e>
                        <m:r>
                          <a:rPr kumimoji="1" lang="ja-JP" altLang="en-US" sz="2400" i="1">
                            <a:solidFill>
                              <a:srgbClr val="002060"/>
                            </a:solidFill>
                            <a:latin typeface="Cambria Math"/>
                          </a:rPr>
                          <m:t>𝜙</m:t>
                        </m:r>
                      </m:e>
                      <m:sub>
                        <m:r>
                          <a:rPr kumimoji="1" lang="en-US" altLang="ja-JP" sz="2400" b="0" i="1" smtClean="0">
                            <a:solidFill>
                              <a:srgbClr val="002060"/>
                            </a:solidFill>
                            <a:latin typeface="Cambria Math"/>
                          </a:rPr>
                          <m:t>𝑠</m:t>
                        </m:r>
                      </m:sub>
                    </m:sSub>
                    <m:r>
                      <a:rPr kumimoji="1" lang="en-US" altLang="ja-JP" sz="2400" b="0" i="1" smtClean="0">
                        <a:solidFill>
                          <a:srgbClr val="002060"/>
                        </a:solidFill>
                        <a:latin typeface="Cambria Math"/>
                      </a:rPr>
                      <m:t>+</m:t>
                    </m:r>
                    <m:r>
                      <a:rPr kumimoji="1" lang="ja-JP" altLang="en-US" sz="2400" b="0" i="1" smtClean="0">
                        <a:solidFill>
                          <a:srgbClr val="002060"/>
                        </a:solidFill>
                        <a:latin typeface="Cambria Math"/>
                      </a:rPr>
                      <m:t>𝜑</m:t>
                    </m:r>
                  </m:oMath>
                </a14:m>
                <a:r>
                  <a:rPr kumimoji="1" lang="en-US" altLang="ja-JP" sz="2400" dirty="0">
                    <a:solidFill>
                      <a:srgbClr val="002060"/>
                    </a:solidFill>
                    <a:latin typeface="Rounded Mgen+ 1c bold" panose="020B0702020203020207" pitchFamily="50" charset="-128"/>
                    <a:ea typeface="Rounded Mgen+ 1c bold" panose="020B0702020203020207" pitchFamily="50" charset="-128"/>
                    <a:cs typeface="Rounded Mgen+ 1c bold" panose="020B0702020203020207" pitchFamily="50" charset="-128"/>
                  </a:rPr>
                  <a:t> </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RF acceleration : </a:t>
                </a:r>
                <a14:m>
                  <m:oMath xmlns:m="http://schemas.openxmlformats.org/officeDocument/2006/math">
                    <m:f>
                      <m:fPr>
                        <m:ctrlPr>
                          <a:rPr kumimoji="1" lang="en-US" altLang="ja-JP" sz="2400" i="1" smtClean="0">
                            <a:solidFill>
                              <a:srgbClr val="002060"/>
                            </a:solidFill>
                            <a:latin typeface="Cambria Math" panose="02040503050406030204" pitchFamily="18" charset="0"/>
                          </a:rPr>
                        </m:ctrlPr>
                      </m:fPr>
                      <m:num>
                        <m:r>
                          <a:rPr kumimoji="1" lang="en-US" altLang="ja-JP" sz="2400" b="0" i="1" smtClean="0">
                            <a:solidFill>
                              <a:srgbClr val="002060"/>
                            </a:solidFill>
                            <a:latin typeface="Cambria Math"/>
                          </a:rPr>
                          <m:t>𝑑𝑝</m:t>
                        </m:r>
                      </m:num>
                      <m:den>
                        <m:r>
                          <a:rPr kumimoji="1" lang="en-US" altLang="ja-JP" sz="2400" b="0" i="1" smtClean="0">
                            <a:solidFill>
                              <a:srgbClr val="002060"/>
                            </a:solidFill>
                            <a:latin typeface="Cambria Math"/>
                          </a:rPr>
                          <m:t>𝑑𝑡</m:t>
                        </m:r>
                      </m:den>
                    </m:f>
                    <m:r>
                      <a:rPr kumimoji="1" lang="en-US" altLang="ja-JP" sz="2400" b="0" i="1" smtClean="0">
                        <a:solidFill>
                          <a:srgbClr val="002060"/>
                        </a:solidFill>
                        <a:latin typeface="Cambria Math"/>
                      </a:rPr>
                      <m:t>=</m:t>
                    </m:r>
                    <m:f>
                      <m:fPr>
                        <m:ctrlPr>
                          <a:rPr kumimoji="1" lang="en-US" altLang="ja-JP" sz="2400" b="0" i="1" smtClean="0">
                            <a:solidFill>
                              <a:srgbClr val="002060"/>
                            </a:solidFill>
                            <a:latin typeface="Cambria Math" panose="02040503050406030204" pitchFamily="18" charset="0"/>
                          </a:rPr>
                        </m:ctrlPr>
                      </m:fPr>
                      <m:num>
                        <m:r>
                          <a:rPr kumimoji="1" lang="en-US" altLang="ja-JP" sz="2400" b="0" i="1" smtClean="0">
                            <a:solidFill>
                              <a:srgbClr val="002060"/>
                            </a:solidFill>
                            <a:latin typeface="Cambria Math"/>
                          </a:rPr>
                          <m:t>𝑒𝑉</m:t>
                        </m:r>
                      </m:num>
                      <m:den>
                        <m:sSub>
                          <m:sSubPr>
                            <m:ctrlPr>
                              <a:rPr kumimoji="1" lang="en-US" altLang="ja-JP" sz="2400" b="0" i="1" smtClean="0">
                                <a:solidFill>
                                  <a:srgbClr val="002060"/>
                                </a:solidFill>
                                <a:latin typeface="Cambria Math" panose="02040503050406030204" pitchFamily="18" charset="0"/>
                              </a:rPr>
                            </m:ctrlPr>
                          </m:sSubPr>
                          <m:e>
                            <m:r>
                              <a:rPr kumimoji="1" lang="en-US" altLang="ja-JP" sz="2400" b="0" i="1" smtClean="0">
                                <a:solidFill>
                                  <a:srgbClr val="002060"/>
                                </a:solidFill>
                                <a:latin typeface="Cambria Math"/>
                              </a:rPr>
                              <m:t>𝐶</m:t>
                            </m:r>
                          </m:e>
                          <m:sub>
                            <m:r>
                              <a:rPr kumimoji="1" lang="en-US" altLang="ja-JP" sz="2400" b="0" i="1" smtClean="0">
                                <a:solidFill>
                                  <a:srgbClr val="002060"/>
                                </a:solidFill>
                                <a:latin typeface="Cambria Math"/>
                              </a:rPr>
                              <m:t>𝑅</m:t>
                            </m:r>
                          </m:sub>
                        </m:sSub>
                      </m:den>
                    </m:f>
                    <m:func>
                      <m:funcPr>
                        <m:ctrlPr>
                          <a:rPr kumimoji="1" lang="en-US" altLang="ja-JP" sz="2400" b="0" i="1" smtClean="0">
                            <a:solidFill>
                              <a:srgbClr val="002060"/>
                            </a:solidFill>
                            <a:latin typeface="Cambria Math" panose="02040503050406030204" pitchFamily="18" charset="0"/>
                          </a:rPr>
                        </m:ctrlPr>
                      </m:funcPr>
                      <m:fName>
                        <m:r>
                          <m:rPr>
                            <m:sty m:val="p"/>
                          </m:rPr>
                          <a:rPr kumimoji="1" lang="en-US" altLang="ja-JP" sz="2400" b="0" i="0" smtClean="0">
                            <a:solidFill>
                              <a:srgbClr val="002060"/>
                            </a:solidFill>
                            <a:latin typeface="Cambria Math"/>
                          </a:rPr>
                          <m:t>sin</m:t>
                        </m:r>
                      </m:fName>
                      <m:e>
                        <m:r>
                          <a:rPr kumimoji="1" lang="ja-JP" altLang="en-US" sz="2400" b="0" i="1" smtClean="0">
                            <a:solidFill>
                              <a:srgbClr val="002060"/>
                            </a:solidFill>
                            <a:latin typeface="Cambria Math"/>
                          </a:rPr>
                          <m:t>𝜙</m:t>
                        </m:r>
                      </m:e>
                    </m:func>
                  </m:oMath>
                </a14:m>
                <a:endParaRPr kumimoji="1" lang="en-US" altLang="ja-JP" sz="2400" b="0" dirty="0">
                  <a:solidFill>
                    <a:srgbClr val="002060"/>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For synchronous phase: </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14:m>
                  <m:oMath xmlns:m="http://schemas.openxmlformats.org/officeDocument/2006/math">
                    <m:r>
                      <a:rPr kumimoji="1" lang="ja-JP" altLang="en-US" sz="2400" i="1">
                        <a:solidFill>
                          <a:schemeClr val="accent6">
                            <a:lumMod val="50000"/>
                          </a:schemeClr>
                        </a:solidFill>
                        <a:latin typeface="Cambria Math" panose="02040503050406030204" pitchFamily="18" charset="0"/>
                      </a:rPr>
                      <m:t>　</m:t>
                    </m:r>
                    <m:f>
                      <m:fPr>
                        <m:ctrlPr>
                          <a:rPr kumimoji="1" lang="en-US" altLang="ja-JP" sz="2400" i="1" smtClean="0">
                            <a:solidFill>
                              <a:schemeClr val="accent6">
                                <a:lumMod val="50000"/>
                              </a:schemeClr>
                            </a:solidFill>
                            <a:latin typeface="Cambria Math" panose="02040503050406030204" pitchFamily="18" charset="0"/>
                          </a:rPr>
                        </m:ctrlPr>
                      </m:fPr>
                      <m:num>
                        <m:r>
                          <a:rPr kumimoji="1" lang="en-US" altLang="ja-JP" sz="2400" i="1">
                            <a:solidFill>
                              <a:schemeClr val="accent6">
                                <a:lumMod val="50000"/>
                              </a:schemeClr>
                            </a:solidFill>
                            <a:latin typeface="Cambria Math"/>
                          </a:rPr>
                          <m:t>𝑑</m:t>
                        </m:r>
                        <m:sSub>
                          <m:sSubPr>
                            <m:ctrlPr>
                              <a:rPr kumimoji="1" lang="en-US" altLang="ja-JP" sz="2400" i="1" smtClean="0">
                                <a:solidFill>
                                  <a:schemeClr val="accent6">
                                    <a:lumMod val="50000"/>
                                  </a:schemeClr>
                                </a:solidFill>
                                <a:latin typeface="Cambria Math" panose="02040503050406030204" pitchFamily="18" charset="0"/>
                              </a:rPr>
                            </m:ctrlPr>
                          </m:sSubPr>
                          <m:e>
                            <m:r>
                              <a:rPr kumimoji="1" lang="en-US" altLang="ja-JP" sz="2400" b="0" i="1" smtClean="0">
                                <a:solidFill>
                                  <a:schemeClr val="accent6">
                                    <a:lumMod val="50000"/>
                                  </a:schemeClr>
                                </a:solidFill>
                                <a:latin typeface="Cambria Math"/>
                              </a:rPr>
                              <m:t>𝑝</m:t>
                            </m:r>
                          </m:e>
                          <m:sub>
                            <m:r>
                              <a:rPr kumimoji="1" lang="en-US" altLang="ja-JP" sz="2400" b="0" i="1" smtClean="0">
                                <a:solidFill>
                                  <a:schemeClr val="accent6">
                                    <a:lumMod val="50000"/>
                                  </a:schemeClr>
                                </a:solidFill>
                                <a:latin typeface="Cambria Math"/>
                              </a:rPr>
                              <m:t>𝑠</m:t>
                            </m:r>
                          </m:sub>
                        </m:sSub>
                      </m:num>
                      <m:den>
                        <m:r>
                          <a:rPr kumimoji="1" lang="en-US" altLang="ja-JP" sz="2400" i="1">
                            <a:solidFill>
                              <a:schemeClr val="accent6">
                                <a:lumMod val="50000"/>
                              </a:schemeClr>
                            </a:solidFill>
                            <a:latin typeface="Cambria Math"/>
                          </a:rPr>
                          <m:t>𝑑𝑡</m:t>
                        </m:r>
                      </m:den>
                    </m:f>
                    <m:r>
                      <a:rPr kumimoji="1" lang="en-US" altLang="ja-JP" sz="2400" i="1">
                        <a:solidFill>
                          <a:schemeClr val="accent6">
                            <a:lumMod val="50000"/>
                          </a:schemeClr>
                        </a:solidFill>
                        <a:latin typeface="Cambria Math"/>
                      </a:rPr>
                      <m:t>=</m:t>
                    </m:r>
                    <m:f>
                      <m:fPr>
                        <m:ctrlPr>
                          <a:rPr kumimoji="1" lang="en-US" altLang="ja-JP" sz="2400" i="1">
                            <a:solidFill>
                              <a:schemeClr val="accent6">
                                <a:lumMod val="50000"/>
                              </a:schemeClr>
                            </a:solidFill>
                            <a:latin typeface="Cambria Math" panose="02040503050406030204" pitchFamily="18" charset="0"/>
                          </a:rPr>
                        </m:ctrlPr>
                      </m:fPr>
                      <m:num>
                        <m:r>
                          <a:rPr kumimoji="1" lang="en-US" altLang="ja-JP" sz="2400" i="1">
                            <a:solidFill>
                              <a:schemeClr val="accent6">
                                <a:lumMod val="50000"/>
                              </a:schemeClr>
                            </a:solidFill>
                            <a:latin typeface="Cambria Math"/>
                          </a:rPr>
                          <m:t>𝑒𝑉</m:t>
                        </m:r>
                      </m:num>
                      <m:den>
                        <m:sSub>
                          <m:sSubPr>
                            <m:ctrlPr>
                              <a:rPr kumimoji="1" lang="en-US" altLang="ja-JP" sz="2400" i="1">
                                <a:solidFill>
                                  <a:schemeClr val="accent6">
                                    <a:lumMod val="50000"/>
                                  </a:schemeClr>
                                </a:solidFill>
                                <a:latin typeface="Cambria Math" panose="02040503050406030204" pitchFamily="18" charset="0"/>
                              </a:rPr>
                            </m:ctrlPr>
                          </m:sSubPr>
                          <m:e>
                            <m:r>
                              <a:rPr kumimoji="1" lang="en-US" altLang="ja-JP" sz="2400" i="1">
                                <a:solidFill>
                                  <a:schemeClr val="accent6">
                                    <a:lumMod val="50000"/>
                                  </a:schemeClr>
                                </a:solidFill>
                                <a:latin typeface="Cambria Math"/>
                              </a:rPr>
                              <m:t>𝐶</m:t>
                            </m:r>
                          </m:e>
                          <m:sub>
                            <m:r>
                              <a:rPr kumimoji="1" lang="en-US" altLang="ja-JP" sz="2400" i="1">
                                <a:solidFill>
                                  <a:schemeClr val="accent6">
                                    <a:lumMod val="50000"/>
                                  </a:schemeClr>
                                </a:solidFill>
                                <a:latin typeface="Cambria Math"/>
                              </a:rPr>
                              <m:t>𝑅</m:t>
                            </m:r>
                          </m:sub>
                        </m:sSub>
                      </m:den>
                    </m:f>
                    <m:func>
                      <m:funcPr>
                        <m:ctrlPr>
                          <a:rPr kumimoji="1" lang="en-US" altLang="ja-JP" sz="2400" i="1">
                            <a:solidFill>
                              <a:schemeClr val="accent6">
                                <a:lumMod val="50000"/>
                              </a:schemeClr>
                            </a:solidFill>
                            <a:latin typeface="Cambria Math" panose="02040503050406030204" pitchFamily="18" charset="0"/>
                          </a:rPr>
                        </m:ctrlPr>
                      </m:funcPr>
                      <m:fName>
                        <m:r>
                          <m:rPr>
                            <m:sty m:val="p"/>
                          </m:rPr>
                          <a:rPr kumimoji="1" lang="en-US" altLang="ja-JP" sz="2400">
                            <a:solidFill>
                              <a:schemeClr val="accent6">
                                <a:lumMod val="50000"/>
                              </a:schemeClr>
                            </a:solidFill>
                            <a:latin typeface="Cambria Math"/>
                          </a:rPr>
                          <m:t>sin</m:t>
                        </m:r>
                      </m:fName>
                      <m:e>
                        <m:sSub>
                          <m:sSubPr>
                            <m:ctrlPr>
                              <a:rPr kumimoji="1" lang="en-US" altLang="ja-JP" sz="2400" i="1" smtClean="0">
                                <a:solidFill>
                                  <a:schemeClr val="accent6">
                                    <a:lumMod val="50000"/>
                                  </a:schemeClr>
                                </a:solidFill>
                                <a:latin typeface="Cambria Math" panose="02040503050406030204" pitchFamily="18" charset="0"/>
                              </a:rPr>
                            </m:ctrlPr>
                          </m:sSubPr>
                          <m:e>
                            <m:r>
                              <a:rPr kumimoji="1" lang="ja-JP" altLang="en-US" sz="2400" i="1">
                                <a:solidFill>
                                  <a:schemeClr val="accent6">
                                    <a:lumMod val="50000"/>
                                  </a:schemeClr>
                                </a:solidFill>
                                <a:latin typeface="Cambria Math"/>
                              </a:rPr>
                              <m:t>𝜙</m:t>
                            </m:r>
                          </m:e>
                          <m:sub>
                            <m:r>
                              <a:rPr kumimoji="1" lang="en-US" altLang="ja-JP" sz="2400" b="0" i="1" smtClean="0">
                                <a:solidFill>
                                  <a:schemeClr val="accent6">
                                    <a:lumMod val="50000"/>
                                  </a:schemeClr>
                                </a:solidFill>
                                <a:latin typeface="Cambria Math"/>
                              </a:rPr>
                              <m:t>𝑠</m:t>
                            </m:r>
                          </m:sub>
                        </m:sSub>
                      </m:e>
                    </m:func>
                  </m:oMath>
                </a14:m>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Momentum deviation:</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14:m>
                  <m:oMath xmlns:m="http://schemas.openxmlformats.org/officeDocument/2006/math">
                    <m:r>
                      <m:rPr>
                        <m:sty m:val="p"/>
                      </m:rPr>
                      <a:rPr kumimoji="1" lang="el-GR" altLang="ja-JP" sz="2400" b="0" i="1" smtClean="0">
                        <a:solidFill>
                          <a:schemeClr val="accent6">
                            <a:lumMod val="50000"/>
                          </a:schemeClr>
                        </a:solidFill>
                        <a:latin typeface="Cambria Math"/>
                        <a:ea typeface="Cambria Math"/>
                      </a:rPr>
                      <m:t>Δ</m:t>
                    </m:r>
                    <m:r>
                      <m:rPr>
                        <m:sty m:val="p"/>
                      </m:rPr>
                      <a:rPr kumimoji="1" lang="en-US" altLang="ja-JP" sz="2400" b="0" i="0" smtClean="0">
                        <a:solidFill>
                          <a:schemeClr val="accent6">
                            <a:lumMod val="50000"/>
                          </a:schemeClr>
                        </a:solidFill>
                        <a:latin typeface="Cambria Math"/>
                      </a:rPr>
                      <m:t>p</m:t>
                    </m:r>
                    <m:r>
                      <a:rPr kumimoji="1" lang="en-US" altLang="ja-JP" sz="2400" b="0" i="0" smtClean="0">
                        <a:solidFill>
                          <a:schemeClr val="accent6">
                            <a:lumMod val="50000"/>
                          </a:schemeClr>
                        </a:solidFill>
                        <a:latin typeface="Cambria Math"/>
                      </a:rPr>
                      <m:t>=</m:t>
                    </m:r>
                    <m:r>
                      <a:rPr kumimoji="1" lang="en-US" altLang="ja-JP" sz="2400" b="0" i="1" smtClean="0">
                        <a:solidFill>
                          <a:schemeClr val="accent6">
                            <a:lumMod val="50000"/>
                          </a:schemeClr>
                        </a:solidFill>
                        <a:latin typeface="Cambria Math"/>
                      </a:rPr>
                      <m:t>𝑝</m:t>
                    </m:r>
                    <m:r>
                      <a:rPr kumimoji="1" lang="en-US" altLang="ja-JP" sz="2400" b="0" i="1" smtClean="0">
                        <a:solidFill>
                          <a:schemeClr val="accent6">
                            <a:lumMod val="50000"/>
                          </a:schemeClr>
                        </a:solidFill>
                        <a:latin typeface="Cambria Math"/>
                      </a:rPr>
                      <m:t>−</m:t>
                    </m:r>
                    <m:sSub>
                      <m:sSubPr>
                        <m:ctrlPr>
                          <a:rPr kumimoji="1" lang="en-US" altLang="ja-JP" sz="2400" b="0" i="1" smtClean="0">
                            <a:solidFill>
                              <a:schemeClr val="accent6">
                                <a:lumMod val="50000"/>
                              </a:schemeClr>
                            </a:solidFill>
                            <a:latin typeface="Cambria Math" panose="02040503050406030204" pitchFamily="18" charset="0"/>
                          </a:rPr>
                        </m:ctrlPr>
                      </m:sSubPr>
                      <m:e>
                        <m:r>
                          <a:rPr kumimoji="1" lang="en-US" altLang="ja-JP" sz="2400" b="0" i="1" smtClean="0">
                            <a:solidFill>
                              <a:schemeClr val="accent6">
                                <a:lumMod val="50000"/>
                              </a:schemeClr>
                            </a:solidFill>
                            <a:latin typeface="Cambria Math"/>
                          </a:rPr>
                          <m:t>𝑝</m:t>
                        </m:r>
                      </m:e>
                      <m:sub>
                        <m:r>
                          <a:rPr kumimoji="1" lang="en-US" altLang="ja-JP" sz="2400" b="0" i="1" smtClean="0">
                            <a:solidFill>
                              <a:schemeClr val="accent6">
                                <a:lumMod val="50000"/>
                              </a:schemeClr>
                            </a:solidFill>
                            <a:latin typeface="Cambria Math"/>
                          </a:rPr>
                          <m:t>𝑠</m:t>
                        </m:r>
                      </m:sub>
                    </m:sSub>
                    <m:r>
                      <a:rPr kumimoji="1" lang="en-US" altLang="ja-JP" sz="2400" i="1">
                        <a:latin typeface="Cambria Math"/>
                      </a:rPr>
                      <m:t> </m:t>
                    </m:r>
                  </m:oMath>
                </a14:m>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pPr marL="457200" lvl="1" indent="0">
                  <a:buNone/>
                </a:pPr>
                <a14:m>
                  <m:oMathPara xmlns:m="http://schemas.openxmlformats.org/officeDocument/2006/math">
                    <m:oMathParaPr>
                      <m:jc m:val="centerGroup"/>
                    </m:oMathParaPr>
                    <m:oMath xmlns:m="http://schemas.openxmlformats.org/officeDocument/2006/math">
                      <m:r>
                        <a:rPr kumimoji="1" lang="en-US" altLang="ja-JP" sz="2400" b="0" i="1" dirty="0" smtClean="0">
                          <a:solidFill>
                            <a:schemeClr val="accent6">
                              <a:lumMod val="50000"/>
                            </a:schemeClr>
                          </a:solidFill>
                          <a:latin typeface="Cambria Math" panose="02040503050406030204" pitchFamily="18" charset="0"/>
                        </a:rPr>
                        <m:t>−</m:t>
                      </m:r>
                      <m:f>
                        <m:fPr>
                          <m:ctrlPr>
                            <a:rPr kumimoji="1" lang="en-US" altLang="ja-JP" sz="2400" i="1" smtClean="0">
                              <a:solidFill>
                                <a:schemeClr val="accent6">
                                  <a:lumMod val="50000"/>
                                </a:schemeClr>
                              </a:solidFill>
                              <a:latin typeface="Cambria Math" panose="02040503050406030204" pitchFamily="18" charset="0"/>
                            </a:rPr>
                          </m:ctrlPr>
                        </m:fPr>
                        <m:num>
                          <m:r>
                            <a:rPr kumimoji="1" lang="en-US" altLang="ja-JP" sz="2400" i="1">
                              <a:solidFill>
                                <a:schemeClr val="accent6">
                                  <a:lumMod val="50000"/>
                                </a:schemeClr>
                              </a:solidFill>
                              <a:latin typeface="Cambria Math"/>
                            </a:rPr>
                            <m:t>𝑑</m:t>
                          </m:r>
                          <m:r>
                            <m:rPr>
                              <m:sty m:val="p"/>
                            </m:rPr>
                            <a:rPr kumimoji="1" lang="el-GR" altLang="ja-JP" sz="2400" i="1" smtClean="0">
                              <a:solidFill>
                                <a:schemeClr val="accent6">
                                  <a:lumMod val="50000"/>
                                </a:schemeClr>
                              </a:solidFill>
                              <a:latin typeface="Cambria Math"/>
                              <a:ea typeface="Cambria Math"/>
                            </a:rPr>
                            <m:t>Δ</m:t>
                          </m:r>
                          <m:r>
                            <a:rPr kumimoji="1" lang="en-US" altLang="ja-JP" sz="2400" b="0" i="1" smtClean="0">
                              <a:solidFill>
                                <a:schemeClr val="accent6">
                                  <a:lumMod val="50000"/>
                                </a:schemeClr>
                              </a:solidFill>
                              <a:latin typeface="Cambria Math"/>
                              <a:ea typeface="Cambria Math"/>
                            </a:rPr>
                            <m:t>𝑝</m:t>
                          </m:r>
                        </m:num>
                        <m:den>
                          <m:r>
                            <a:rPr kumimoji="1" lang="en-US" altLang="ja-JP" sz="2400" i="1">
                              <a:solidFill>
                                <a:schemeClr val="accent6">
                                  <a:lumMod val="50000"/>
                                </a:schemeClr>
                              </a:solidFill>
                              <a:latin typeface="Cambria Math"/>
                            </a:rPr>
                            <m:t>𝑑𝑡</m:t>
                          </m:r>
                        </m:den>
                      </m:f>
                      <m:r>
                        <a:rPr kumimoji="1" lang="en-US" altLang="ja-JP" sz="2400" i="1">
                          <a:solidFill>
                            <a:schemeClr val="accent6">
                              <a:lumMod val="50000"/>
                            </a:schemeClr>
                          </a:solidFill>
                          <a:latin typeface="Cambria Math"/>
                        </a:rPr>
                        <m:t>=</m:t>
                      </m:r>
                      <m:f>
                        <m:fPr>
                          <m:ctrlPr>
                            <a:rPr kumimoji="1" lang="en-US" altLang="ja-JP" sz="2400" i="1">
                              <a:solidFill>
                                <a:schemeClr val="accent6">
                                  <a:lumMod val="50000"/>
                                </a:schemeClr>
                              </a:solidFill>
                              <a:latin typeface="Cambria Math" panose="02040503050406030204" pitchFamily="18" charset="0"/>
                            </a:rPr>
                          </m:ctrlPr>
                        </m:fPr>
                        <m:num>
                          <m:r>
                            <a:rPr kumimoji="1" lang="en-US" altLang="ja-JP" sz="2400" i="1">
                              <a:solidFill>
                                <a:schemeClr val="accent6">
                                  <a:lumMod val="50000"/>
                                </a:schemeClr>
                              </a:solidFill>
                              <a:latin typeface="Cambria Math"/>
                            </a:rPr>
                            <m:t>𝑒𝑉</m:t>
                          </m:r>
                        </m:num>
                        <m:den>
                          <m:sSub>
                            <m:sSubPr>
                              <m:ctrlPr>
                                <a:rPr kumimoji="1" lang="en-US" altLang="ja-JP" sz="2400" i="1">
                                  <a:solidFill>
                                    <a:schemeClr val="accent6">
                                      <a:lumMod val="50000"/>
                                    </a:schemeClr>
                                  </a:solidFill>
                                  <a:latin typeface="Cambria Math" panose="02040503050406030204" pitchFamily="18" charset="0"/>
                                </a:rPr>
                              </m:ctrlPr>
                            </m:sSubPr>
                            <m:e>
                              <m:r>
                                <a:rPr kumimoji="1" lang="en-US" altLang="ja-JP" sz="2400" i="1">
                                  <a:solidFill>
                                    <a:schemeClr val="accent6">
                                      <a:lumMod val="50000"/>
                                    </a:schemeClr>
                                  </a:solidFill>
                                  <a:latin typeface="Cambria Math"/>
                                </a:rPr>
                                <m:t>𝐶</m:t>
                              </m:r>
                            </m:e>
                            <m:sub>
                              <m:r>
                                <a:rPr kumimoji="1" lang="en-US" altLang="ja-JP" sz="2400" i="1">
                                  <a:solidFill>
                                    <a:schemeClr val="accent6">
                                      <a:lumMod val="50000"/>
                                    </a:schemeClr>
                                  </a:solidFill>
                                  <a:latin typeface="Cambria Math"/>
                                </a:rPr>
                                <m:t>𝑅</m:t>
                              </m:r>
                            </m:sub>
                          </m:sSub>
                        </m:den>
                      </m:f>
                      <m:d>
                        <m:dPr>
                          <m:ctrlPr>
                            <a:rPr kumimoji="1" lang="en-US" altLang="ja-JP" sz="2400" i="1" smtClean="0">
                              <a:solidFill>
                                <a:schemeClr val="accent6">
                                  <a:lumMod val="50000"/>
                                </a:schemeClr>
                              </a:solidFill>
                              <a:latin typeface="Cambria Math" panose="02040503050406030204" pitchFamily="18" charset="0"/>
                            </a:rPr>
                          </m:ctrlPr>
                        </m:dPr>
                        <m:e>
                          <m:func>
                            <m:funcPr>
                              <m:ctrlPr>
                                <a:rPr kumimoji="1" lang="en-US" altLang="ja-JP" sz="2400" i="1">
                                  <a:solidFill>
                                    <a:schemeClr val="accent6">
                                      <a:lumMod val="50000"/>
                                    </a:schemeClr>
                                  </a:solidFill>
                                  <a:latin typeface="Cambria Math" panose="02040503050406030204" pitchFamily="18" charset="0"/>
                                </a:rPr>
                              </m:ctrlPr>
                            </m:funcPr>
                            <m:fName>
                              <m:r>
                                <m:rPr>
                                  <m:sty m:val="p"/>
                                </m:rPr>
                                <a:rPr kumimoji="1" lang="en-US" altLang="ja-JP" sz="2400">
                                  <a:solidFill>
                                    <a:schemeClr val="accent6">
                                      <a:lumMod val="50000"/>
                                    </a:schemeClr>
                                  </a:solidFill>
                                  <a:latin typeface="Cambria Math"/>
                                </a:rPr>
                                <m:t>sin</m:t>
                              </m:r>
                            </m:fName>
                            <m:e>
                              <m:r>
                                <a:rPr kumimoji="1" lang="ja-JP" altLang="en-US" sz="2400" i="1">
                                  <a:solidFill>
                                    <a:schemeClr val="accent6">
                                      <a:lumMod val="50000"/>
                                    </a:schemeClr>
                                  </a:solidFill>
                                  <a:latin typeface="Cambria Math"/>
                                </a:rPr>
                                <m:t>𝜙</m:t>
                              </m:r>
                              <m:r>
                                <a:rPr kumimoji="1" lang="en-US" altLang="ja-JP" sz="2400" i="1">
                                  <a:solidFill>
                                    <a:schemeClr val="accent6">
                                      <a:lumMod val="50000"/>
                                    </a:schemeClr>
                                  </a:solidFill>
                                  <a:latin typeface="Cambria Math"/>
                                </a:rPr>
                                <m:t>−</m:t>
                              </m:r>
                            </m:e>
                          </m:func>
                          <m:func>
                            <m:funcPr>
                              <m:ctrlPr>
                                <a:rPr kumimoji="1" lang="en-US" altLang="ja-JP" sz="2400" i="1">
                                  <a:solidFill>
                                    <a:schemeClr val="accent6">
                                      <a:lumMod val="50000"/>
                                    </a:schemeClr>
                                  </a:solidFill>
                                  <a:latin typeface="Cambria Math" panose="02040503050406030204" pitchFamily="18" charset="0"/>
                                </a:rPr>
                              </m:ctrlPr>
                            </m:funcPr>
                            <m:fName>
                              <m:r>
                                <m:rPr>
                                  <m:sty m:val="p"/>
                                </m:rPr>
                                <a:rPr kumimoji="1" lang="en-US" altLang="ja-JP" sz="2400">
                                  <a:solidFill>
                                    <a:schemeClr val="accent6">
                                      <a:lumMod val="50000"/>
                                    </a:schemeClr>
                                  </a:solidFill>
                                  <a:latin typeface="Cambria Math"/>
                                </a:rPr>
                                <m:t>sin</m:t>
                              </m:r>
                            </m:fName>
                            <m:e>
                              <m:sSub>
                                <m:sSubPr>
                                  <m:ctrlPr>
                                    <a:rPr kumimoji="1" lang="en-US" altLang="ja-JP" sz="2400" i="1">
                                      <a:solidFill>
                                        <a:schemeClr val="accent6">
                                          <a:lumMod val="50000"/>
                                        </a:schemeClr>
                                      </a:solidFill>
                                      <a:latin typeface="Cambria Math" panose="02040503050406030204" pitchFamily="18" charset="0"/>
                                    </a:rPr>
                                  </m:ctrlPr>
                                </m:sSubPr>
                                <m:e>
                                  <m:r>
                                    <a:rPr kumimoji="1" lang="ja-JP" altLang="en-US" sz="2400" i="1">
                                      <a:solidFill>
                                        <a:schemeClr val="accent6">
                                          <a:lumMod val="50000"/>
                                        </a:schemeClr>
                                      </a:solidFill>
                                      <a:latin typeface="Cambria Math"/>
                                    </a:rPr>
                                    <m:t>𝜙</m:t>
                                  </m:r>
                                </m:e>
                                <m:sub>
                                  <m:r>
                                    <a:rPr kumimoji="1" lang="en-US" altLang="ja-JP" sz="2400" i="1">
                                      <a:solidFill>
                                        <a:schemeClr val="accent6">
                                          <a:lumMod val="50000"/>
                                        </a:schemeClr>
                                      </a:solidFill>
                                      <a:latin typeface="Cambria Math"/>
                                    </a:rPr>
                                    <m:t>𝑠</m:t>
                                  </m:r>
                                </m:sub>
                              </m:sSub>
                            </m:e>
                          </m:func>
                        </m:e>
                      </m:d>
                      <m:r>
                        <a:rPr kumimoji="1" lang="en-US" altLang="ja-JP" sz="2400" i="1" smtClean="0">
                          <a:solidFill>
                            <a:schemeClr val="accent6">
                              <a:lumMod val="50000"/>
                            </a:schemeClr>
                          </a:solidFill>
                          <a:latin typeface="Cambria Math"/>
                          <a:ea typeface="Cambria Math"/>
                        </a:rPr>
                        <m:t>≈</m:t>
                      </m:r>
                      <m:r>
                        <a:rPr kumimoji="1" lang="ja-JP" altLang="en-US" sz="2400" i="1" smtClean="0">
                          <a:solidFill>
                            <a:schemeClr val="accent6">
                              <a:lumMod val="50000"/>
                            </a:schemeClr>
                          </a:solidFill>
                          <a:latin typeface="Cambria Math"/>
                          <a:ea typeface="Cambria Math"/>
                        </a:rPr>
                        <m:t>𝜑</m:t>
                      </m:r>
                      <m:func>
                        <m:funcPr>
                          <m:ctrlPr>
                            <a:rPr kumimoji="1" lang="en-US" altLang="ja-JP" sz="2400" i="1" smtClean="0">
                              <a:solidFill>
                                <a:schemeClr val="accent6">
                                  <a:lumMod val="50000"/>
                                </a:schemeClr>
                              </a:solidFill>
                              <a:latin typeface="Cambria Math" panose="02040503050406030204" pitchFamily="18" charset="0"/>
                              <a:ea typeface="Cambria Math"/>
                            </a:rPr>
                          </m:ctrlPr>
                        </m:funcPr>
                        <m:fName>
                          <m:r>
                            <m:rPr>
                              <m:sty m:val="p"/>
                            </m:rPr>
                            <a:rPr kumimoji="1" lang="en-US" altLang="ja-JP" sz="2400" i="0" smtClean="0">
                              <a:solidFill>
                                <a:schemeClr val="accent6">
                                  <a:lumMod val="50000"/>
                                </a:schemeClr>
                              </a:solidFill>
                              <a:latin typeface="Cambria Math"/>
                              <a:ea typeface="Cambria Math"/>
                            </a:rPr>
                            <m:t>cos</m:t>
                          </m:r>
                        </m:fName>
                        <m:e>
                          <m:sSub>
                            <m:sSubPr>
                              <m:ctrlPr>
                                <a:rPr kumimoji="1" lang="en-US" altLang="ja-JP" sz="2400" i="1" smtClean="0">
                                  <a:solidFill>
                                    <a:schemeClr val="accent6">
                                      <a:lumMod val="50000"/>
                                    </a:schemeClr>
                                  </a:solidFill>
                                  <a:latin typeface="Cambria Math" panose="02040503050406030204" pitchFamily="18" charset="0"/>
                                  <a:ea typeface="Cambria Math"/>
                                </a:rPr>
                              </m:ctrlPr>
                            </m:sSubPr>
                            <m:e>
                              <m:r>
                                <a:rPr kumimoji="1" lang="ja-JP" altLang="en-US" sz="2400" i="1" smtClean="0">
                                  <a:solidFill>
                                    <a:schemeClr val="accent6">
                                      <a:lumMod val="50000"/>
                                    </a:schemeClr>
                                  </a:solidFill>
                                  <a:latin typeface="Cambria Math"/>
                                  <a:ea typeface="Cambria Math"/>
                                </a:rPr>
                                <m:t>𝜙</m:t>
                              </m:r>
                            </m:e>
                            <m:sub>
                              <m:r>
                                <a:rPr kumimoji="1" lang="en-US" altLang="ja-JP" sz="2400" b="0" i="1" smtClean="0">
                                  <a:solidFill>
                                    <a:schemeClr val="accent6">
                                      <a:lumMod val="50000"/>
                                    </a:schemeClr>
                                  </a:solidFill>
                                  <a:latin typeface="Cambria Math"/>
                                  <a:ea typeface="Cambria Math"/>
                                </a:rPr>
                                <m:t>𝑠</m:t>
                              </m:r>
                            </m:sub>
                          </m:sSub>
                        </m:e>
                      </m:func>
                    </m:oMath>
                  </m:oMathPara>
                </a14:m>
                <a:endParaRPr kumimoji="1" lang="en-US" altLang="ja-JP" sz="2400" dirty="0">
                  <a:solidFill>
                    <a:schemeClr val="accent6">
                      <a:lumMod val="50000"/>
                    </a:schemeClr>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周期の運動量による変動</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14:m>
                  <m:oMath xmlns:m="http://schemas.openxmlformats.org/officeDocument/2006/math">
                    <m:r>
                      <a:rPr kumimoji="1" lang="ja-JP" altLang="en-US" sz="2400" i="1" dirty="0" smtClean="0">
                        <a:latin typeface="Cambria Math" panose="02040503050406030204" pitchFamily="18" charset="0"/>
                        <a:ea typeface="Rounded Mgen+ 1c bold" panose="020B0702020203020207" pitchFamily="50" charset="-128"/>
                        <a:cs typeface="Rounded Mgen+ 1c bold" panose="020B0702020203020207" pitchFamily="50" charset="-128"/>
                      </a:rPr>
                      <m:t>𝜒</m:t>
                    </m:r>
                  </m:oMath>
                </a14:m>
                <a:r>
                  <a:rPr kumimoji="1" lang="en-US" altLang="ja-JP"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:momentum</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compaction)</a:t>
                </a: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23528" y="1628800"/>
                <a:ext cx="7770813" cy="5044486"/>
              </a:xfrm>
              <a:blipFill>
                <a:blip r:embed="rId2"/>
                <a:stretch>
                  <a:fillRect l="-1176" t="-8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3901271" y="5950909"/>
                <a:ext cx="1341457" cy="722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l-GR" altLang="ja-JP" sz="2000" b="0" i="1" smtClean="0">
                              <a:solidFill>
                                <a:srgbClr val="002060"/>
                              </a:solidFill>
                              <a:latin typeface="Cambria Math" panose="02040503050406030204" pitchFamily="18" charset="0"/>
                              <a:ea typeface="Cambria Math"/>
                            </a:rPr>
                          </m:ctrlPr>
                        </m:fPr>
                        <m:num>
                          <m:r>
                            <m:rPr>
                              <m:sty m:val="p"/>
                            </m:rPr>
                            <a:rPr kumimoji="1" lang="el-GR" altLang="ja-JP" sz="2000" b="0" i="1" smtClean="0">
                              <a:solidFill>
                                <a:srgbClr val="002060"/>
                              </a:solidFill>
                              <a:latin typeface="Cambria Math"/>
                              <a:ea typeface="Cambria Math"/>
                            </a:rPr>
                            <m:t>Δ</m:t>
                          </m:r>
                          <m:r>
                            <a:rPr kumimoji="1" lang="ja-JP" altLang="el-GR" sz="2000" b="0" i="1" smtClean="0">
                              <a:solidFill>
                                <a:srgbClr val="002060"/>
                              </a:solidFill>
                              <a:latin typeface="Cambria Math"/>
                              <a:ea typeface="Cambria Math"/>
                            </a:rPr>
                            <m:t>𝜏</m:t>
                          </m:r>
                        </m:num>
                        <m:den>
                          <m:r>
                            <a:rPr kumimoji="1" lang="ja-JP" altLang="el-GR" sz="2000" b="0" i="1" smtClean="0">
                              <a:solidFill>
                                <a:srgbClr val="002060"/>
                              </a:solidFill>
                              <a:latin typeface="Cambria Math"/>
                              <a:ea typeface="Cambria Math"/>
                            </a:rPr>
                            <m:t>𝜏</m:t>
                          </m:r>
                        </m:den>
                      </m:f>
                      <m:r>
                        <a:rPr kumimoji="1" lang="en-US" altLang="ja-JP" sz="2000" b="0" i="1" smtClean="0">
                          <a:solidFill>
                            <a:srgbClr val="002060"/>
                          </a:solidFill>
                          <a:latin typeface="Cambria Math"/>
                          <a:ea typeface="Cambria Math"/>
                        </a:rPr>
                        <m:t>=</m:t>
                      </m:r>
                      <m:r>
                        <a:rPr kumimoji="1" lang="ja-JP" altLang="en-US" sz="2000" b="0" i="1" smtClean="0">
                          <a:solidFill>
                            <a:srgbClr val="002060"/>
                          </a:solidFill>
                          <a:latin typeface="Cambria Math" panose="02040503050406030204" pitchFamily="18" charset="0"/>
                          <a:ea typeface="Cambria Math"/>
                        </a:rPr>
                        <m:t>𝜒</m:t>
                      </m:r>
                      <m:f>
                        <m:fPr>
                          <m:ctrlPr>
                            <a:rPr kumimoji="1" lang="en-US" altLang="ja-JP" sz="2000" b="0" i="1" smtClean="0">
                              <a:solidFill>
                                <a:srgbClr val="002060"/>
                              </a:solidFill>
                              <a:latin typeface="Cambria Math" panose="02040503050406030204" pitchFamily="18" charset="0"/>
                              <a:ea typeface="Cambria Math"/>
                            </a:rPr>
                          </m:ctrlPr>
                        </m:fPr>
                        <m:num>
                          <m:r>
                            <m:rPr>
                              <m:sty m:val="p"/>
                            </m:rPr>
                            <a:rPr kumimoji="1" lang="el-GR" altLang="ja-JP" sz="2000" b="0" i="1" smtClean="0">
                              <a:solidFill>
                                <a:srgbClr val="002060"/>
                              </a:solidFill>
                              <a:latin typeface="Cambria Math"/>
                              <a:ea typeface="Cambria Math"/>
                            </a:rPr>
                            <m:t>Δ</m:t>
                          </m:r>
                          <m:r>
                            <a:rPr kumimoji="1" lang="en-US" altLang="ja-JP" sz="2000" b="0" i="1" smtClean="0">
                              <a:solidFill>
                                <a:srgbClr val="002060"/>
                              </a:solidFill>
                              <a:latin typeface="Cambria Math"/>
                              <a:ea typeface="Cambria Math"/>
                            </a:rPr>
                            <m:t>𝑝</m:t>
                          </m:r>
                        </m:num>
                        <m:den>
                          <m:r>
                            <a:rPr kumimoji="1" lang="en-US" altLang="ja-JP" sz="2000" b="0" i="1" smtClean="0">
                              <a:solidFill>
                                <a:srgbClr val="002060"/>
                              </a:solidFill>
                              <a:latin typeface="Cambria Math"/>
                              <a:ea typeface="Cambria Math"/>
                            </a:rPr>
                            <m:t>𝑝</m:t>
                          </m:r>
                        </m:den>
                      </m:f>
                    </m:oMath>
                  </m:oMathPara>
                </a14:m>
                <a:endParaRPr kumimoji="1" lang="ja-JP" altLang="en-US" sz="2000" dirty="0">
                  <a:solidFill>
                    <a:srgbClr val="00206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901271" y="5950909"/>
                <a:ext cx="1341457" cy="722377"/>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88003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5"/>
          <p:cNvSpPr>
            <a:spLocks noGrp="1"/>
          </p:cNvSpPr>
          <p:nvPr>
            <p:ph type="sldNum" idx="12"/>
          </p:nvPr>
        </p:nvSpPr>
        <p:spPr/>
        <p:txBody>
          <a:bodyPr/>
          <a:lstStyle/>
          <a:p>
            <a:fld id="{59E5D8AC-02F8-4DF8-940C-628E0495C7DA}" type="slidenum">
              <a:rPr lang="en-US" altLang="ja-JP"/>
              <a:pPr/>
              <a:t>81</a:t>
            </a:fld>
            <a:endParaRPr lang="en-US" altLang="ja-JP"/>
          </a:p>
        </p:txBody>
      </p:sp>
      <p:sp>
        <p:nvSpPr>
          <p:cNvPr id="33793" name="Rectangle 1"/>
          <p:cNvSpPr>
            <a:spLocks noGrp="1" noChangeArrowheads="1"/>
          </p:cNvSpPr>
          <p:nvPr>
            <p:ph type="title"/>
          </p:nvPr>
        </p:nvSpPr>
        <p:spPr>
          <a:xfrm>
            <a:off x="681121" y="205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36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Momentum Compaction</a:t>
            </a:r>
            <a:endParaRPr lang="ja-JP" altLang="ja-JP" sz="3600"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33794" name="Rectangle 2"/>
          <p:cNvSpPr>
            <a:spLocks noGrp="1" noChangeArrowheads="1"/>
          </p:cNvSpPr>
          <p:nvPr>
            <p:ph type="body" idx="1"/>
          </p:nvPr>
        </p:nvSpPr>
        <p:spPr>
          <a:xfrm>
            <a:off x="386110" y="1343701"/>
            <a:ext cx="8011729" cy="3199680"/>
          </a:xfrm>
          <a:ln/>
        </p:spPr>
        <p:txBody>
          <a:bodyPr vert="horz" lIns="91440" tIns="13715" rIns="91440" bIns="45720" rtlCol="0">
            <a:normAutofit/>
          </a:bodyPr>
          <a:lstStyle/>
          <a:p>
            <a:pPr marL="97922"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Momentum compaction</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は二つの因子で決まる。</a:t>
            </a:r>
          </a:p>
          <a:p>
            <a:pPr marL="783372"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周長</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分散関数により、軌道がずれ</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軌道長が変化。</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83372"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速度</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ローレンツ</a:t>
            </a:r>
            <a:r>
              <a:rPr lang="en-US" altLang="ja-JP" sz="2400" i="1" dirty="0">
                <a:latin typeface="Symbol" panose="05050102010706020507" pitchFamily="18" charset="2"/>
                <a:ea typeface="Rounded Mgen+ 1c bold" panose="020B0702020203020207" pitchFamily="50" charset="-128"/>
                <a:cs typeface="Rounded Mgen+ 1c bold" panose="020B0702020203020207" pitchFamily="50" charset="-128"/>
              </a:rPr>
              <a:t>b</a:t>
            </a:r>
            <a:r>
              <a:rPr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&lt;1</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の場合には有意</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33797" name="Oval 5"/>
          <p:cNvSpPr>
            <a:spLocks noChangeArrowheads="1"/>
          </p:cNvSpPr>
          <p:nvPr/>
        </p:nvSpPr>
        <p:spPr bwMode="auto">
          <a:xfrm>
            <a:off x="4722959" y="3552207"/>
            <a:ext cx="3674880" cy="2172960"/>
          </a:xfrm>
          <a:prstGeom prst="ellipse">
            <a:avLst/>
          </a:prstGeom>
          <a:noFill/>
          <a:ln w="360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33798" name="Oval 6"/>
          <p:cNvSpPr>
            <a:spLocks noChangeArrowheads="1"/>
          </p:cNvSpPr>
          <p:nvPr/>
        </p:nvSpPr>
        <p:spPr bwMode="auto">
          <a:xfrm>
            <a:off x="4576080" y="3412527"/>
            <a:ext cx="3954240" cy="2426400"/>
          </a:xfrm>
          <a:prstGeom prst="ellipse">
            <a:avLst/>
          </a:pr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33799" name="Oval 7"/>
          <p:cNvSpPr>
            <a:spLocks noChangeArrowheads="1"/>
          </p:cNvSpPr>
          <p:nvPr/>
        </p:nvSpPr>
        <p:spPr bwMode="auto">
          <a:xfrm>
            <a:off x="4845360" y="3644367"/>
            <a:ext cx="3430080" cy="1977120"/>
          </a:xfrm>
          <a:prstGeom prst="ellipse">
            <a:avLst/>
          </a:prstGeom>
          <a:noFill/>
          <a:ln w="3600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33800" name="Text Box 8"/>
          <p:cNvSpPr txBox="1">
            <a:spLocks noChangeArrowheads="1"/>
          </p:cNvSpPr>
          <p:nvPr/>
        </p:nvSpPr>
        <p:spPr bwMode="auto">
          <a:xfrm>
            <a:off x="5476799" y="4972714"/>
            <a:ext cx="2167200" cy="277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429" rIns="0" bIns="0"/>
          <a:lstStyle>
            <a:lvl1pPr>
              <a:tabLst>
                <a:tab pos="723900" algn="l"/>
                <a:tab pos="1447800" algn="l"/>
                <a:tab pos="2171700" algn="l"/>
              </a:tabLst>
              <a:defRPr sz="2400">
                <a:solidFill>
                  <a:srgbClr val="000000"/>
                </a:solidFill>
                <a:latin typeface="Arial" panose="020B0604020202020204" pitchFamily="34" charset="0"/>
                <a:cs typeface="Arial Unicode MS" pitchFamily="32" charset="0"/>
              </a:defRPr>
            </a:lvl1pPr>
            <a:lvl2pPr>
              <a:tabLst>
                <a:tab pos="723900" algn="l"/>
                <a:tab pos="1447800" algn="l"/>
                <a:tab pos="2171700" algn="l"/>
              </a:tabLst>
              <a:defRPr sz="2400">
                <a:solidFill>
                  <a:srgbClr val="000000"/>
                </a:solidFill>
                <a:latin typeface="Arial" panose="020B0604020202020204" pitchFamily="34" charset="0"/>
                <a:cs typeface="Arial Unicode MS" pitchFamily="32" charset="0"/>
              </a:defRPr>
            </a:lvl2pPr>
            <a:lvl3pPr>
              <a:tabLst>
                <a:tab pos="723900" algn="l"/>
                <a:tab pos="1447800" algn="l"/>
                <a:tab pos="2171700" algn="l"/>
              </a:tabLst>
              <a:defRPr sz="2400">
                <a:solidFill>
                  <a:srgbClr val="000000"/>
                </a:solidFill>
                <a:latin typeface="Arial" panose="020B0604020202020204" pitchFamily="34" charset="0"/>
                <a:cs typeface="Arial Unicode MS" pitchFamily="32" charset="0"/>
              </a:defRPr>
            </a:lvl3pPr>
            <a:lvl4pPr>
              <a:tabLst>
                <a:tab pos="723900" algn="l"/>
                <a:tab pos="1447800" algn="l"/>
                <a:tab pos="2171700" algn="l"/>
              </a:tabLst>
              <a:defRPr sz="2400">
                <a:solidFill>
                  <a:srgbClr val="000000"/>
                </a:solidFill>
                <a:latin typeface="Arial" panose="020B0604020202020204" pitchFamily="34" charset="0"/>
                <a:cs typeface="Arial Unicode MS" pitchFamily="32" charset="0"/>
              </a:defRPr>
            </a:lvl4pPr>
            <a:lvl5pPr>
              <a:tabLst>
                <a:tab pos="723900" algn="l"/>
                <a:tab pos="1447800" algn="l"/>
                <a:tab pos="2171700"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cs typeface="Arial Unicode MS" pitchFamily="32" charset="0"/>
              </a:defRPr>
            </a:lvl9pPr>
          </a:lstStyle>
          <a:p>
            <a:pPr>
              <a:lnSpc>
                <a:spcPct val="95000"/>
              </a:lnSpc>
              <a:spcAft>
                <a:spcPts val="1032"/>
              </a:spcAft>
            </a:pPr>
            <a:r>
              <a:rPr lang="ja-JP" altLang="ja-JP" sz="1814" dirty="0">
                <a:solidFill>
                  <a:srgbClr val="0000FF"/>
                </a:solidFill>
                <a:latin typeface="Rounded Mgen+ 1c bold" panose="020B0702020203020207" pitchFamily="50" charset="-128"/>
                <a:ea typeface="Rounded Mgen+ 1c bold" panose="020B0702020203020207" pitchFamily="50" charset="-128"/>
                <a:cs typeface="Rounded Mgen+ 1c bold" panose="020B0702020203020207" pitchFamily="50" charset="-128"/>
              </a:rPr>
              <a:t>低エネルギー軌道</a:t>
            </a:r>
          </a:p>
        </p:txBody>
      </p:sp>
      <p:sp>
        <p:nvSpPr>
          <p:cNvPr id="33801" name="Text Box 9"/>
          <p:cNvSpPr txBox="1">
            <a:spLocks noChangeArrowheads="1"/>
          </p:cNvSpPr>
          <p:nvPr/>
        </p:nvSpPr>
        <p:spPr bwMode="auto">
          <a:xfrm>
            <a:off x="5536835" y="5958678"/>
            <a:ext cx="2167200" cy="277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429" rIns="0" bIns="0"/>
          <a:lstStyle>
            <a:lvl1pPr>
              <a:tabLst>
                <a:tab pos="723900" algn="l"/>
                <a:tab pos="1447800" algn="l"/>
                <a:tab pos="2171700" algn="l"/>
              </a:tabLst>
              <a:defRPr sz="2400">
                <a:solidFill>
                  <a:srgbClr val="000000"/>
                </a:solidFill>
                <a:latin typeface="Arial" panose="020B0604020202020204" pitchFamily="34" charset="0"/>
                <a:cs typeface="Arial Unicode MS" pitchFamily="32" charset="0"/>
              </a:defRPr>
            </a:lvl1pPr>
            <a:lvl2pPr>
              <a:tabLst>
                <a:tab pos="723900" algn="l"/>
                <a:tab pos="1447800" algn="l"/>
                <a:tab pos="2171700" algn="l"/>
              </a:tabLst>
              <a:defRPr sz="2400">
                <a:solidFill>
                  <a:srgbClr val="000000"/>
                </a:solidFill>
                <a:latin typeface="Arial" panose="020B0604020202020204" pitchFamily="34" charset="0"/>
                <a:cs typeface="Arial Unicode MS" pitchFamily="32" charset="0"/>
              </a:defRPr>
            </a:lvl2pPr>
            <a:lvl3pPr>
              <a:tabLst>
                <a:tab pos="723900" algn="l"/>
                <a:tab pos="1447800" algn="l"/>
                <a:tab pos="2171700" algn="l"/>
              </a:tabLst>
              <a:defRPr sz="2400">
                <a:solidFill>
                  <a:srgbClr val="000000"/>
                </a:solidFill>
                <a:latin typeface="Arial" panose="020B0604020202020204" pitchFamily="34" charset="0"/>
                <a:cs typeface="Arial Unicode MS" pitchFamily="32" charset="0"/>
              </a:defRPr>
            </a:lvl3pPr>
            <a:lvl4pPr>
              <a:tabLst>
                <a:tab pos="723900" algn="l"/>
                <a:tab pos="1447800" algn="l"/>
                <a:tab pos="2171700" algn="l"/>
              </a:tabLst>
              <a:defRPr sz="2400">
                <a:solidFill>
                  <a:srgbClr val="000000"/>
                </a:solidFill>
                <a:latin typeface="Arial" panose="020B0604020202020204" pitchFamily="34" charset="0"/>
                <a:cs typeface="Arial Unicode MS" pitchFamily="32" charset="0"/>
              </a:defRPr>
            </a:lvl4pPr>
            <a:lvl5pPr>
              <a:tabLst>
                <a:tab pos="723900" algn="l"/>
                <a:tab pos="1447800" algn="l"/>
                <a:tab pos="2171700"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cs typeface="Arial Unicode MS" pitchFamily="32" charset="0"/>
              </a:defRPr>
            </a:lvl9pPr>
          </a:lstStyle>
          <a:p>
            <a:pPr>
              <a:lnSpc>
                <a:spcPct val="95000"/>
              </a:lnSpc>
              <a:spcAft>
                <a:spcPts val="1032"/>
              </a:spcAft>
            </a:pPr>
            <a:r>
              <a:rPr lang="ja-JP" altLang="ja-JP" sz="1814" dirty="0">
                <a:solidFill>
                  <a:srgbClr val="FF0000"/>
                </a:solidFill>
                <a:latin typeface="Rounded Mgen+ 1c bold" panose="020B0702020203020207" pitchFamily="50" charset="-128"/>
                <a:ea typeface="Rounded Mgen+ 1c bold" panose="020B0702020203020207" pitchFamily="50" charset="-128"/>
                <a:cs typeface="Rounded Mgen+ 1c bold" panose="020B0702020203020207" pitchFamily="50" charset="-128"/>
              </a:rPr>
              <a:t>高エネルギー軌道</a:t>
            </a:r>
          </a:p>
        </p:txBody>
      </p:sp>
      <mc:AlternateContent xmlns:mc="http://schemas.openxmlformats.org/markup-compatibility/2006" xmlns:a14="http://schemas.microsoft.com/office/drawing/2010/main">
        <mc:Choice Requires="a14">
          <p:sp>
            <p:nvSpPr>
              <p:cNvPr id="2" name="テキスト ボックス 1"/>
              <p:cNvSpPr txBox="1"/>
              <p:nvPr/>
            </p:nvSpPr>
            <p:spPr>
              <a:xfrm>
                <a:off x="1115616" y="2879349"/>
                <a:ext cx="2965427" cy="765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i="1" smtClean="0">
                              <a:latin typeface="Cambria Math" panose="02040503050406030204" pitchFamily="18" charset="0"/>
                              <a:ea typeface="Cambria Math" panose="02040503050406030204" pitchFamily="18" charset="0"/>
                            </a:rPr>
                            <m:t>∆</m:t>
                          </m:r>
                          <m:r>
                            <a:rPr kumimoji="1" lang="ja-JP" altLang="en-US" sz="2400" i="1" smtClean="0">
                              <a:latin typeface="Cambria Math" panose="02040503050406030204" pitchFamily="18" charset="0"/>
                              <a:ea typeface="Cambria Math" panose="02040503050406030204" pitchFamily="18" charset="0"/>
                            </a:rPr>
                            <m:t>𝜏</m:t>
                          </m:r>
                        </m:num>
                        <m:den>
                          <m:sSub>
                            <m:sSubPr>
                              <m:ctrlPr>
                                <a:rPr kumimoji="1" lang="en-US" altLang="ja-JP" sz="2400" i="1" smtClean="0">
                                  <a:latin typeface="Cambria Math" panose="02040503050406030204" pitchFamily="18" charset="0"/>
                                </a:rPr>
                              </m:ctrlPr>
                            </m:sSubPr>
                            <m:e>
                              <m:r>
                                <a:rPr kumimoji="1" lang="ja-JP" altLang="en-US" sz="2400" i="1" smtClean="0">
                                  <a:latin typeface="Cambria Math" panose="02040503050406030204" pitchFamily="18" charset="0"/>
                                </a:rPr>
                                <m:t>𝜏</m:t>
                              </m:r>
                            </m:e>
                            <m:sub>
                              <m:r>
                                <a:rPr kumimoji="1" lang="en-US" altLang="ja-JP" sz="2400" b="0" i="1" smtClean="0">
                                  <a:latin typeface="Cambria Math" panose="02040503050406030204" pitchFamily="18" charset="0"/>
                                </a:rPr>
                                <m:t>0</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𝐶</m:t>
                              </m:r>
                            </m:e>
                            <m:sub>
                              <m:r>
                                <a:rPr kumimoji="1" lang="en-US" altLang="ja-JP" sz="2400" b="0" i="1" smtClean="0">
                                  <a:latin typeface="Cambria Math" panose="02040503050406030204" pitchFamily="18" charset="0"/>
                                </a:rPr>
                                <m:t>0</m:t>
                              </m:r>
                            </m:sub>
                          </m:sSub>
                        </m:den>
                      </m:f>
                      <m:f>
                        <m:fPr>
                          <m:ctrlPr>
                            <a:rPr kumimoji="1" lang="en-US" altLang="ja-JP" sz="2400" b="0" i="1" smtClean="0">
                              <a:latin typeface="Cambria Math" panose="02040503050406030204" pitchFamily="18" charset="0"/>
                            </a:rPr>
                          </m:ctrlPr>
                        </m:fPr>
                        <m:num>
                          <m:r>
                            <a:rPr kumimoji="1" lang="ja-JP" altLang="en-US" sz="2400" b="0" i="1" smtClean="0">
                              <a:latin typeface="Cambria Math" panose="02040503050406030204" pitchFamily="18" charset="0"/>
                            </a:rPr>
                            <m:t>𝜕</m:t>
                          </m:r>
                          <m:r>
                            <a:rPr kumimoji="1" lang="en-US" altLang="ja-JP" sz="2400" b="0" i="1" smtClean="0">
                              <a:latin typeface="Cambria Math" panose="02040503050406030204" pitchFamily="18" charset="0"/>
                            </a:rPr>
                            <m:t>𝐶</m:t>
                          </m:r>
                        </m:num>
                        <m:den>
                          <m:r>
                            <a:rPr kumimoji="1" lang="ja-JP" altLang="en-US" sz="2400" b="0" i="1" smtClean="0">
                              <a:latin typeface="Cambria Math" panose="02040503050406030204" pitchFamily="18" charset="0"/>
                            </a:rPr>
                            <m:t>𝜕𝛿</m:t>
                          </m:r>
                        </m:den>
                      </m:f>
                      <m:r>
                        <a:rPr kumimoji="1" lang="ja-JP" altLang="en-US" sz="2400" b="0" i="1" smtClean="0">
                          <a:latin typeface="Cambria Math" panose="02040503050406030204" pitchFamily="18" charset="0"/>
                        </a:rPr>
                        <m:t>𝛿</m:t>
                      </m:r>
                      <m:r>
                        <a:rPr kumimoji="1" lang="en-US" altLang="ja-JP" sz="2400" b="0" i="0"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ja-JP" altLang="en-US" sz="2400" b="0" i="1" smtClean="0">
                              <a:latin typeface="Cambria Math" panose="02040503050406030204" pitchFamily="18" charset="0"/>
                            </a:rPr>
                            <m:t>𝛽</m:t>
                          </m:r>
                        </m:den>
                      </m:f>
                      <m:f>
                        <m:fPr>
                          <m:ctrlPr>
                            <a:rPr kumimoji="1" lang="en-US" altLang="ja-JP" sz="2400" b="0" i="1" smtClean="0">
                              <a:latin typeface="Cambria Math" panose="02040503050406030204" pitchFamily="18" charset="0"/>
                            </a:rPr>
                          </m:ctrlPr>
                        </m:fPr>
                        <m:num>
                          <m:r>
                            <a:rPr kumimoji="1" lang="ja-JP" altLang="en-US" sz="2400" b="0" i="1" smtClean="0">
                              <a:latin typeface="Cambria Math" panose="02040503050406030204" pitchFamily="18" charset="0"/>
                            </a:rPr>
                            <m:t>𝜕𝛽</m:t>
                          </m:r>
                        </m:num>
                        <m:den>
                          <m:r>
                            <a:rPr kumimoji="1" lang="ja-JP" altLang="en-US" sz="2400" b="0" i="1" smtClean="0">
                              <a:latin typeface="Cambria Math" panose="02040503050406030204" pitchFamily="18" charset="0"/>
                            </a:rPr>
                            <m:t>𝜕𝛿</m:t>
                          </m:r>
                        </m:den>
                      </m:f>
                      <m:r>
                        <a:rPr kumimoji="1" lang="ja-JP" altLang="en-US" sz="2400" b="0" i="1" smtClean="0">
                          <a:latin typeface="Cambria Math" panose="02040503050406030204" pitchFamily="18" charset="0"/>
                        </a:rPr>
                        <m:t>𝛿</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115616" y="2879349"/>
                <a:ext cx="2965427" cy="76501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1528293" y="3718002"/>
                <a:ext cx="2552750" cy="7517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𝛼</m:t>
                          </m:r>
                        </m:e>
                        <m:sub>
                          <m:r>
                            <a:rPr kumimoji="1" lang="en-US" altLang="ja-JP" sz="2400" b="0" i="1" smtClean="0">
                              <a:latin typeface="Cambria Math" panose="02040503050406030204" pitchFamily="18" charset="0"/>
                            </a:rPr>
                            <m:t>𝑐</m:t>
                          </m:r>
                        </m:sub>
                      </m:sSub>
                      <m:r>
                        <a:rPr kumimoji="1" lang="ja-JP" altLang="en-US" sz="2400" b="0" i="1" smtClean="0">
                          <a:latin typeface="Cambria Math" panose="02040503050406030204" pitchFamily="18" charset="0"/>
                        </a:rPr>
                        <m:t>𝛿</m:t>
                      </m:r>
                      <m:r>
                        <a:rPr kumimoji="1" lang="en-US" altLang="ja-JP" sz="2400" b="0" i="0"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𝛾</m:t>
                              </m:r>
                            </m:e>
                            <m:sup>
                              <m:r>
                                <a:rPr kumimoji="1" lang="en-US" altLang="ja-JP" sz="2400" b="0" i="1" smtClean="0">
                                  <a:latin typeface="Cambria Math" panose="02040503050406030204" pitchFamily="18" charset="0"/>
                                </a:rPr>
                                <m:t>2</m:t>
                              </m:r>
                            </m:sup>
                          </m:sSup>
                        </m:den>
                      </m:f>
                      <m:r>
                        <a:rPr kumimoji="1" lang="ja-JP" altLang="en-US" sz="2400" b="0" i="1" smtClean="0">
                          <a:latin typeface="Cambria Math" panose="02040503050406030204" pitchFamily="18" charset="0"/>
                        </a:rPr>
                        <m:t>𝛿</m:t>
                      </m:r>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𝜒𝛿</m:t>
                      </m:r>
                    </m:oMath>
                  </m:oMathPara>
                </a14:m>
                <a:endParaRPr kumimoji="1" lang="ja-JP" altLang="en-US" sz="24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528293" y="3718002"/>
                <a:ext cx="2552750" cy="75174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502592" y="5549953"/>
                <a:ext cx="2037096" cy="832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𝛼</m:t>
                          </m:r>
                        </m:e>
                        <m:sub>
                          <m:r>
                            <a:rPr kumimoji="1" lang="en-US" altLang="ja-JP" sz="2400" b="0" i="1" smtClean="0">
                              <a:latin typeface="Cambria Math" panose="02040503050406030204" pitchFamily="18" charset="0"/>
                            </a:rPr>
                            <m:t>𝑐</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𝐶</m:t>
                          </m:r>
                        </m:den>
                      </m:f>
                      <m:nary>
                        <m:naryPr>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0</m:t>
                          </m:r>
                        </m:sub>
                        <m:sup>
                          <m:r>
                            <a:rPr kumimoji="1" lang="en-US" altLang="ja-JP" sz="2400" b="0" i="1" smtClean="0">
                              <a:latin typeface="Cambria Math" panose="02040503050406030204" pitchFamily="18" charset="0"/>
                            </a:rPr>
                            <m:t>𝐶</m:t>
                          </m:r>
                        </m:sup>
                        <m:e>
                          <m:f>
                            <m:fPr>
                              <m:ctrlPr>
                                <a:rPr kumimoji="1" lang="en-US" altLang="ja-JP" sz="2400" b="0" i="1" smtClean="0">
                                  <a:latin typeface="Cambria Math" panose="02040503050406030204" pitchFamily="18" charset="0"/>
                                </a:rPr>
                              </m:ctrlPr>
                            </m:fPr>
                            <m:num>
                              <m:r>
                                <a:rPr kumimoji="1" lang="ja-JP" altLang="en-US" sz="2400" b="0" i="1" smtClean="0">
                                  <a:latin typeface="Cambria Math" panose="02040503050406030204" pitchFamily="18" charset="0"/>
                                </a:rPr>
                                <m:t>𝜂</m:t>
                              </m:r>
                            </m:num>
                            <m:den>
                              <m:r>
                                <a:rPr kumimoji="1" lang="ja-JP" altLang="en-US" sz="2400" b="0" i="1" smtClean="0">
                                  <a:latin typeface="Cambria Math" panose="02040503050406030204" pitchFamily="18" charset="0"/>
                                </a:rPr>
                                <m:t>𝜌</m:t>
                              </m:r>
                            </m:den>
                          </m:f>
                          <m:r>
                            <a:rPr kumimoji="1" lang="en-US" altLang="ja-JP" sz="2400" b="0" i="1" smtClean="0">
                              <a:latin typeface="Cambria Math" panose="02040503050406030204" pitchFamily="18" charset="0"/>
                            </a:rPr>
                            <m:t>𝑑𝑠</m:t>
                          </m:r>
                        </m:e>
                      </m:nary>
                    </m:oMath>
                  </m:oMathPara>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02592" y="5549953"/>
                <a:ext cx="2037096" cy="832728"/>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3015471" y="5550637"/>
                <a:ext cx="1763624" cy="855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tx1"/>
                              </a:solidFill>
                              <a:latin typeface="Cambria Math" panose="02040503050406030204" pitchFamily="18" charset="0"/>
                              <a:ea typeface="Cambria Math"/>
                            </a:rPr>
                          </m:ctrlPr>
                        </m:fPr>
                        <m:num>
                          <m:r>
                            <m:rPr>
                              <m:sty m:val="p"/>
                            </m:rPr>
                            <a:rPr kumimoji="1" lang="el-GR" altLang="ja-JP" sz="2400" i="1">
                              <a:solidFill>
                                <a:schemeClr val="tx1"/>
                              </a:solidFill>
                              <a:latin typeface="Cambria Math"/>
                              <a:ea typeface="Cambria Math"/>
                            </a:rPr>
                            <m:t>Δ</m:t>
                          </m:r>
                          <m:r>
                            <a:rPr kumimoji="1" lang="ja-JP" altLang="el-GR" sz="2400" i="1">
                              <a:solidFill>
                                <a:schemeClr val="tx1"/>
                              </a:solidFill>
                              <a:latin typeface="Cambria Math"/>
                              <a:ea typeface="Cambria Math"/>
                            </a:rPr>
                            <m:t>𝛽</m:t>
                          </m:r>
                        </m:num>
                        <m:den>
                          <m:r>
                            <a:rPr kumimoji="1" lang="ja-JP" altLang="en-US" sz="2400" i="1">
                              <a:solidFill>
                                <a:schemeClr val="tx1"/>
                              </a:solidFill>
                              <a:latin typeface="Cambria Math"/>
                              <a:ea typeface="Cambria Math"/>
                            </a:rPr>
                            <m:t>𝛽</m:t>
                          </m:r>
                        </m:den>
                      </m:f>
                      <m:r>
                        <a:rPr kumimoji="1" lang="en-US" altLang="ja-JP" sz="2400" i="1">
                          <a:solidFill>
                            <a:schemeClr val="tx1"/>
                          </a:solidFill>
                          <a:latin typeface="Cambria Math"/>
                          <a:ea typeface="Cambria Math"/>
                        </a:rPr>
                        <m:t>=</m:t>
                      </m:r>
                      <m:f>
                        <m:fPr>
                          <m:ctrlPr>
                            <a:rPr kumimoji="1" lang="en-US" altLang="ja-JP" sz="2400" i="1">
                              <a:solidFill>
                                <a:schemeClr val="tx1"/>
                              </a:solidFill>
                              <a:latin typeface="Cambria Math" panose="02040503050406030204" pitchFamily="18" charset="0"/>
                              <a:ea typeface="Cambria Math"/>
                            </a:rPr>
                          </m:ctrlPr>
                        </m:fPr>
                        <m:num>
                          <m:r>
                            <a:rPr kumimoji="1" lang="en-US" altLang="ja-JP" sz="2400" i="1">
                              <a:solidFill>
                                <a:schemeClr val="tx1"/>
                              </a:solidFill>
                              <a:latin typeface="Cambria Math"/>
                              <a:ea typeface="Cambria Math"/>
                            </a:rPr>
                            <m:t>1</m:t>
                          </m:r>
                        </m:num>
                        <m:den>
                          <m:sSup>
                            <m:sSupPr>
                              <m:ctrlPr>
                                <a:rPr kumimoji="1" lang="en-US" altLang="ja-JP" sz="2400" i="1">
                                  <a:solidFill>
                                    <a:schemeClr val="tx1"/>
                                  </a:solidFill>
                                  <a:latin typeface="Cambria Math" panose="02040503050406030204" pitchFamily="18" charset="0"/>
                                  <a:ea typeface="Cambria Math"/>
                                </a:rPr>
                              </m:ctrlPr>
                            </m:sSupPr>
                            <m:e>
                              <m:r>
                                <a:rPr kumimoji="1" lang="ja-JP" altLang="en-US" sz="2400" i="1">
                                  <a:solidFill>
                                    <a:schemeClr val="tx1"/>
                                  </a:solidFill>
                                  <a:latin typeface="Cambria Math"/>
                                  <a:ea typeface="Cambria Math"/>
                                </a:rPr>
                                <m:t>𝛾</m:t>
                              </m:r>
                            </m:e>
                            <m:sup>
                              <m:r>
                                <a:rPr kumimoji="1" lang="en-US" altLang="ja-JP" sz="2400" i="1">
                                  <a:solidFill>
                                    <a:schemeClr val="tx1"/>
                                  </a:solidFill>
                                  <a:latin typeface="Cambria Math"/>
                                  <a:ea typeface="Cambria Math"/>
                                </a:rPr>
                                <m:t>2</m:t>
                              </m:r>
                            </m:sup>
                          </m:sSup>
                        </m:den>
                      </m:f>
                      <m:f>
                        <m:fPr>
                          <m:ctrlPr>
                            <a:rPr kumimoji="1" lang="en-US" altLang="ja-JP" sz="2400" i="1">
                              <a:solidFill>
                                <a:schemeClr val="tx1"/>
                              </a:solidFill>
                              <a:latin typeface="Cambria Math" panose="02040503050406030204" pitchFamily="18" charset="0"/>
                              <a:ea typeface="Cambria Math"/>
                            </a:rPr>
                          </m:ctrlPr>
                        </m:fPr>
                        <m:num>
                          <m:r>
                            <m:rPr>
                              <m:sty m:val="p"/>
                            </m:rPr>
                            <a:rPr kumimoji="1" lang="el-GR" altLang="ja-JP" sz="2400" i="1">
                              <a:solidFill>
                                <a:schemeClr val="tx1"/>
                              </a:solidFill>
                              <a:latin typeface="Cambria Math"/>
                              <a:ea typeface="Cambria Math"/>
                            </a:rPr>
                            <m:t>Δ</m:t>
                          </m:r>
                          <m:r>
                            <a:rPr kumimoji="1" lang="en-US" altLang="ja-JP" sz="2400" i="1">
                              <a:solidFill>
                                <a:schemeClr val="tx1"/>
                              </a:solidFill>
                              <a:latin typeface="Cambria Math"/>
                              <a:ea typeface="Cambria Math"/>
                            </a:rPr>
                            <m:t>𝑝</m:t>
                          </m:r>
                        </m:num>
                        <m:den>
                          <m:r>
                            <a:rPr kumimoji="1" lang="en-US" altLang="ja-JP" sz="2400" i="1">
                              <a:solidFill>
                                <a:schemeClr val="tx1"/>
                              </a:solidFill>
                              <a:latin typeface="Cambria Math"/>
                              <a:ea typeface="Cambria Math"/>
                            </a:rPr>
                            <m:t>𝑝</m:t>
                          </m:r>
                        </m:den>
                      </m:f>
                    </m:oMath>
                  </m:oMathPara>
                </a14:m>
                <a:endParaRPr lang="ja-JP" altLang="en-US" sz="2400" dirty="0">
                  <a:solidFill>
                    <a:schemeClr val="tx1"/>
                  </a:solidFill>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3015471" y="5550637"/>
                <a:ext cx="1763624" cy="85594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1919829" y="4612828"/>
                <a:ext cx="1658274" cy="7517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b="0" i="1" smtClean="0">
                          <a:latin typeface="Cambria Math" panose="02040503050406030204" pitchFamily="18" charset="0"/>
                        </a:rPr>
                        <m:t>𝜒</m:t>
                      </m:r>
                      <m:r>
                        <a:rPr kumimoji="1" lang="ja-JP" altLang="en-US"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𝛼</m:t>
                          </m:r>
                        </m:e>
                        <m:sub>
                          <m:r>
                            <a:rPr kumimoji="1" lang="en-US" altLang="ja-JP" sz="2400" b="0" i="1" smtClean="0">
                              <a:latin typeface="Cambria Math" panose="02040503050406030204" pitchFamily="18" charset="0"/>
                            </a:rPr>
                            <m:t>𝑐</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𝛾</m:t>
                              </m:r>
                            </m:e>
                            <m:sup>
                              <m:r>
                                <a:rPr kumimoji="1" lang="en-US" altLang="ja-JP" sz="2400" b="0" i="1" smtClean="0">
                                  <a:latin typeface="Cambria Math" panose="02040503050406030204" pitchFamily="18" charset="0"/>
                                </a:rPr>
                                <m:t>2</m:t>
                              </m:r>
                            </m:sup>
                          </m:sSup>
                        </m:den>
                      </m:f>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919829" y="4612828"/>
                <a:ext cx="1658274" cy="751744"/>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14287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1556792"/>
            <a:ext cx="7770813" cy="4233863"/>
          </a:xfrm>
        </p:spPr>
        <p:txBody>
          <a:bodyPr>
            <a:normAutofit/>
          </a:bodyPr>
          <a:lstStyle/>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位相のずれ</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加速レート</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r>
              <a:rPr kumimoji="1" lang="en-US" altLang="ja-JP" sz="2800" dirty="0"/>
              <a:t> </a:t>
            </a:r>
          </a:p>
          <a:p>
            <a:pPr marL="0" indent="0">
              <a:buNone/>
            </a:pPr>
            <a:r>
              <a:rPr kumimoji="1"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位相についての方程式</a:t>
            </a:r>
            <a:endParaRPr kumimoji="1"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p>
        </p:txBody>
      </p:sp>
      <p:sp>
        <p:nvSpPr>
          <p:cNvPr id="5" name="タイトル 1"/>
          <p:cNvSpPr>
            <a:spLocks noGrp="1"/>
          </p:cNvSpPr>
          <p:nvPr>
            <p:ph type="title"/>
          </p:nvPr>
        </p:nvSpPr>
        <p:spPr/>
        <p:txBody>
          <a:bodyPr/>
          <a:lstStyle/>
          <a:p>
            <a:r>
              <a:rPr kumimoji="1" lang="ja-JP" altLang="en-US" b="1"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位相振動</a:t>
            </a:r>
          </a:p>
        </p:txBody>
      </p:sp>
      <mc:AlternateContent xmlns:mc="http://schemas.openxmlformats.org/markup-compatibility/2006" xmlns:a14="http://schemas.microsoft.com/office/drawing/2010/main">
        <mc:Choice Requires="a14">
          <p:sp>
            <p:nvSpPr>
              <p:cNvPr id="6" name="テキスト ボックス 5"/>
              <p:cNvSpPr txBox="1"/>
              <p:nvPr/>
            </p:nvSpPr>
            <p:spPr>
              <a:xfrm>
                <a:off x="2987824" y="1633037"/>
                <a:ext cx="2858026" cy="8558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b="0" i="1" smtClean="0">
                              <a:solidFill>
                                <a:schemeClr val="tx1"/>
                              </a:solidFill>
                              <a:latin typeface="Cambria Math" panose="02040503050406030204" pitchFamily="18" charset="0"/>
                              <a:ea typeface="Cambria Math"/>
                            </a:rPr>
                          </m:ctrlPr>
                        </m:fPr>
                        <m:num>
                          <m:r>
                            <a:rPr kumimoji="1" lang="en-US" altLang="ja-JP" sz="2400" b="0" i="1" smtClean="0">
                              <a:solidFill>
                                <a:schemeClr val="tx1"/>
                              </a:solidFill>
                              <a:latin typeface="Cambria Math"/>
                              <a:ea typeface="Cambria Math"/>
                            </a:rPr>
                            <m:t>𝑑</m:t>
                          </m:r>
                          <m:r>
                            <a:rPr kumimoji="1" lang="ja-JP" altLang="en-US" sz="2400" i="1">
                              <a:solidFill>
                                <a:schemeClr val="tx1"/>
                              </a:solidFill>
                              <a:latin typeface="Cambria Math"/>
                              <a:ea typeface="Cambria Math"/>
                            </a:rPr>
                            <m:t>𝜑</m:t>
                          </m:r>
                        </m:num>
                        <m:den>
                          <m:r>
                            <a:rPr kumimoji="1" lang="en-US" altLang="ja-JP" sz="2400" b="0" i="1" smtClean="0">
                              <a:solidFill>
                                <a:schemeClr val="tx1"/>
                              </a:solidFill>
                              <a:latin typeface="Cambria Math"/>
                              <a:ea typeface="Cambria Math"/>
                            </a:rPr>
                            <m:t>𝑑𝑡</m:t>
                          </m:r>
                        </m:den>
                      </m:f>
                      <m:r>
                        <a:rPr kumimoji="1" lang="en-US" altLang="ja-JP" sz="2400" b="0" i="1" smtClean="0">
                          <a:solidFill>
                            <a:schemeClr val="tx1"/>
                          </a:solidFill>
                          <a:latin typeface="Cambria Math"/>
                          <a:ea typeface="Cambria Math"/>
                        </a:rPr>
                        <m:t>≈</m:t>
                      </m:r>
                      <m:r>
                        <a:rPr kumimoji="1" lang="ja-JP" altLang="en-US" sz="2400" b="0" i="1" smtClean="0">
                          <a:solidFill>
                            <a:schemeClr val="tx1"/>
                          </a:solidFill>
                          <a:latin typeface="Cambria Math"/>
                          <a:ea typeface="Cambria Math"/>
                        </a:rPr>
                        <m:t>𝜔</m:t>
                      </m:r>
                      <m:f>
                        <m:fPr>
                          <m:ctrlPr>
                            <a:rPr kumimoji="1" lang="en-US" altLang="ja-JP" sz="2400" b="0" i="1" smtClean="0">
                              <a:solidFill>
                                <a:schemeClr val="tx1"/>
                              </a:solidFill>
                              <a:latin typeface="Cambria Math" panose="02040503050406030204" pitchFamily="18" charset="0"/>
                              <a:ea typeface="Cambria Math"/>
                            </a:rPr>
                          </m:ctrlPr>
                        </m:fPr>
                        <m:num>
                          <m:r>
                            <a:rPr kumimoji="1" lang="ja-JP" altLang="en-US" sz="2400" i="1">
                              <a:solidFill>
                                <a:schemeClr val="tx1"/>
                              </a:solidFill>
                              <a:latin typeface="Cambria Math"/>
                              <a:ea typeface="Cambria Math"/>
                            </a:rPr>
                            <m:t>∆</m:t>
                          </m:r>
                          <m:r>
                            <a:rPr kumimoji="1" lang="ja-JP" altLang="en-US" sz="2400" i="1">
                              <a:solidFill>
                                <a:schemeClr val="tx1"/>
                              </a:solidFill>
                              <a:latin typeface="Cambria Math"/>
                              <a:ea typeface="Cambria Math"/>
                            </a:rPr>
                            <m:t>𝜏</m:t>
                          </m:r>
                        </m:num>
                        <m:den>
                          <m:r>
                            <a:rPr kumimoji="1" lang="ja-JP" altLang="en-US" sz="2400" b="0" i="1" smtClean="0">
                              <a:solidFill>
                                <a:schemeClr val="tx1"/>
                              </a:solidFill>
                              <a:latin typeface="Cambria Math"/>
                              <a:ea typeface="Cambria Math"/>
                            </a:rPr>
                            <m:t>𝜏</m:t>
                          </m:r>
                        </m:den>
                      </m:f>
                      <m:r>
                        <a:rPr kumimoji="1" lang="en-US" altLang="ja-JP" sz="2400" b="0" i="1" smtClean="0">
                          <a:solidFill>
                            <a:schemeClr val="tx1"/>
                          </a:solidFill>
                          <a:latin typeface="Cambria Math"/>
                          <a:ea typeface="Cambria Math"/>
                        </a:rPr>
                        <m:t>=</m:t>
                      </m:r>
                      <m:r>
                        <a:rPr kumimoji="1" lang="ja-JP" altLang="en-US" sz="2400" b="0" i="1" smtClean="0">
                          <a:solidFill>
                            <a:schemeClr val="tx1"/>
                          </a:solidFill>
                          <a:latin typeface="Cambria Math"/>
                          <a:ea typeface="Cambria Math"/>
                        </a:rPr>
                        <m:t>𝜔𝜂</m:t>
                      </m:r>
                      <m:f>
                        <m:fPr>
                          <m:ctrlPr>
                            <a:rPr kumimoji="1" lang="en-US" altLang="ja-JP" sz="2400" b="0" i="1" smtClean="0">
                              <a:solidFill>
                                <a:schemeClr val="tx1"/>
                              </a:solidFill>
                              <a:latin typeface="Cambria Math" panose="02040503050406030204" pitchFamily="18" charset="0"/>
                              <a:ea typeface="Cambria Math"/>
                            </a:rPr>
                          </m:ctrlPr>
                        </m:fPr>
                        <m:num>
                          <m:r>
                            <m:rPr>
                              <m:sty m:val="p"/>
                            </m:rPr>
                            <a:rPr kumimoji="1" lang="el-GR" altLang="ja-JP" sz="2400" b="0" i="1" smtClean="0">
                              <a:solidFill>
                                <a:schemeClr val="tx1"/>
                              </a:solidFill>
                              <a:latin typeface="Cambria Math"/>
                              <a:ea typeface="Cambria Math"/>
                            </a:rPr>
                            <m:t>Δ</m:t>
                          </m:r>
                          <m:r>
                            <a:rPr kumimoji="1" lang="en-US" altLang="ja-JP" sz="2400" b="0" i="1" smtClean="0">
                              <a:solidFill>
                                <a:schemeClr val="tx1"/>
                              </a:solidFill>
                              <a:latin typeface="Cambria Math"/>
                              <a:ea typeface="Cambria Math"/>
                            </a:rPr>
                            <m:t>𝑝</m:t>
                          </m:r>
                        </m:num>
                        <m:den>
                          <m:r>
                            <a:rPr kumimoji="1" lang="en-US" altLang="ja-JP" sz="2400" b="0" i="1" smtClean="0">
                              <a:solidFill>
                                <a:schemeClr val="tx1"/>
                              </a:solidFill>
                              <a:latin typeface="Cambria Math"/>
                              <a:ea typeface="Cambria Math"/>
                            </a:rPr>
                            <m:t>𝑝</m:t>
                          </m:r>
                        </m:den>
                      </m:f>
                    </m:oMath>
                  </m:oMathPara>
                </a14:m>
                <a:endParaRPr kumimoji="1" lang="ja-JP" altLang="en-US" sz="2400" dirty="0">
                  <a:solidFill>
                    <a:schemeClr val="tx1"/>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987824" y="1633037"/>
                <a:ext cx="2858026" cy="855812"/>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2691920" y="2819707"/>
                <a:ext cx="5624496" cy="8540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tx1"/>
                              </a:solidFill>
                              <a:latin typeface="Cambria Math" panose="02040503050406030204" pitchFamily="18" charset="0"/>
                            </a:rPr>
                          </m:ctrlPr>
                        </m:fPr>
                        <m:num>
                          <m:r>
                            <a:rPr kumimoji="1" lang="en-US" altLang="ja-JP" sz="2400" i="1">
                              <a:solidFill>
                                <a:schemeClr val="tx1"/>
                              </a:solidFill>
                              <a:latin typeface="Cambria Math"/>
                            </a:rPr>
                            <m:t>𝑑</m:t>
                          </m:r>
                          <m:r>
                            <m:rPr>
                              <m:sty m:val="p"/>
                            </m:rPr>
                            <a:rPr kumimoji="1" lang="el-GR" altLang="ja-JP" sz="2400" i="1">
                              <a:solidFill>
                                <a:schemeClr val="tx1"/>
                              </a:solidFill>
                              <a:latin typeface="Cambria Math"/>
                              <a:ea typeface="Cambria Math"/>
                            </a:rPr>
                            <m:t>Δ</m:t>
                          </m:r>
                          <m:r>
                            <a:rPr kumimoji="1" lang="en-US" altLang="ja-JP" sz="2400" i="1">
                              <a:solidFill>
                                <a:schemeClr val="tx1"/>
                              </a:solidFill>
                              <a:latin typeface="Cambria Math"/>
                              <a:ea typeface="Cambria Math"/>
                            </a:rPr>
                            <m:t>𝑝</m:t>
                          </m:r>
                        </m:num>
                        <m:den>
                          <m:r>
                            <a:rPr kumimoji="1" lang="en-US" altLang="ja-JP" sz="2400" i="1">
                              <a:solidFill>
                                <a:schemeClr val="tx1"/>
                              </a:solidFill>
                              <a:latin typeface="Cambria Math"/>
                            </a:rPr>
                            <m:t>𝑑𝑡</m:t>
                          </m:r>
                        </m:den>
                      </m:f>
                      <m:r>
                        <a:rPr kumimoji="1" lang="en-US" altLang="ja-JP" sz="2400" i="1">
                          <a:solidFill>
                            <a:schemeClr val="tx1"/>
                          </a:solidFill>
                          <a:latin typeface="Cambria Math"/>
                        </a:rPr>
                        <m:t>=</m:t>
                      </m:r>
                      <m:f>
                        <m:fPr>
                          <m:ctrlPr>
                            <a:rPr kumimoji="1" lang="en-US" altLang="ja-JP" sz="2400" i="1">
                              <a:solidFill>
                                <a:schemeClr val="tx1"/>
                              </a:solidFill>
                              <a:latin typeface="Cambria Math" panose="02040503050406030204" pitchFamily="18" charset="0"/>
                            </a:rPr>
                          </m:ctrlPr>
                        </m:fPr>
                        <m:num>
                          <m:r>
                            <a:rPr kumimoji="1" lang="en-US" altLang="ja-JP" sz="2400" i="1">
                              <a:solidFill>
                                <a:schemeClr val="tx1"/>
                              </a:solidFill>
                              <a:latin typeface="Cambria Math"/>
                            </a:rPr>
                            <m:t>𝑒𝑉</m:t>
                          </m:r>
                        </m:num>
                        <m:den>
                          <m:sSub>
                            <m:sSubPr>
                              <m:ctrlPr>
                                <a:rPr kumimoji="1" lang="en-US" altLang="ja-JP" sz="2400" i="1">
                                  <a:solidFill>
                                    <a:schemeClr val="tx1"/>
                                  </a:solidFill>
                                  <a:latin typeface="Cambria Math" panose="02040503050406030204" pitchFamily="18" charset="0"/>
                                </a:rPr>
                              </m:ctrlPr>
                            </m:sSubPr>
                            <m:e>
                              <m:r>
                                <a:rPr kumimoji="1" lang="en-US" altLang="ja-JP" sz="2400" i="1">
                                  <a:solidFill>
                                    <a:schemeClr val="tx1"/>
                                  </a:solidFill>
                                  <a:latin typeface="Cambria Math"/>
                                </a:rPr>
                                <m:t>𝐶</m:t>
                              </m:r>
                            </m:e>
                            <m:sub>
                              <m:r>
                                <a:rPr kumimoji="1" lang="en-US" altLang="ja-JP" sz="2400" i="1">
                                  <a:solidFill>
                                    <a:schemeClr val="tx1"/>
                                  </a:solidFill>
                                  <a:latin typeface="Cambria Math"/>
                                </a:rPr>
                                <m:t>𝑅</m:t>
                              </m:r>
                            </m:sub>
                          </m:sSub>
                        </m:den>
                      </m:f>
                      <m:d>
                        <m:dPr>
                          <m:ctrlPr>
                            <a:rPr kumimoji="1" lang="en-US" altLang="ja-JP" sz="2400" i="1">
                              <a:solidFill>
                                <a:schemeClr val="tx1"/>
                              </a:solidFill>
                              <a:latin typeface="Cambria Math" panose="02040503050406030204" pitchFamily="18" charset="0"/>
                            </a:rPr>
                          </m:ctrlPr>
                        </m:dPr>
                        <m:e>
                          <m:func>
                            <m:funcPr>
                              <m:ctrlPr>
                                <a:rPr kumimoji="1" lang="en-US" altLang="ja-JP" sz="2400" i="1">
                                  <a:solidFill>
                                    <a:schemeClr val="tx1"/>
                                  </a:solidFill>
                                  <a:latin typeface="Cambria Math" panose="02040503050406030204" pitchFamily="18" charset="0"/>
                                </a:rPr>
                              </m:ctrlPr>
                            </m:funcPr>
                            <m:fName>
                              <m:r>
                                <m:rPr>
                                  <m:sty m:val="p"/>
                                </m:rPr>
                                <a:rPr kumimoji="1" lang="en-US" altLang="ja-JP" sz="2400">
                                  <a:solidFill>
                                    <a:schemeClr val="tx1"/>
                                  </a:solidFill>
                                  <a:latin typeface="Cambria Math"/>
                                </a:rPr>
                                <m:t>sin</m:t>
                              </m:r>
                            </m:fName>
                            <m:e>
                              <m:r>
                                <a:rPr kumimoji="1" lang="ja-JP" altLang="en-US" sz="2400" i="1">
                                  <a:solidFill>
                                    <a:schemeClr val="tx1"/>
                                  </a:solidFill>
                                  <a:latin typeface="Cambria Math"/>
                                </a:rPr>
                                <m:t>𝜙</m:t>
                              </m:r>
                              <m:r>
                                <a:rPr kumimoji="1" lang="en-US" altLang="ja-JP" sz="2400" i="1">
                                  <a:solidFill>
                                    <a:schemeClr val="tx1"/>
                                  </a:solidFill>
                                  <a:latin typeface="Cambria Math"/>
                                </a:rPr>
                                <m:t>−</m:t>
                              </m:r>
                            </m:e>
                          </m:func>
                          <m:func>
                            <m:funcPr>
                              <m:ctrlPr>
                                <a:rPr kumimoji="1" lang="en-US" altLang="ja-JP" sz="2400" i="1">
                                  <a:solidFill>
                                    <a:schemeClr val="tx1"/>
                                  </a:solidFill>
                                  <a:latin typeface="Cambria Math" panose="02040503050406030204" pitchFamily="18" charset="0"/>
                                </a:rPr>
                              </m:ctrlPr>
                            </m:funcPr>
                            <m:fName>
                              <m:r>
                                <m:rPr>
                                  <m:sty m:val="p"/>
                                </m:rPr>
                                <a:rPr kumimoji="1" lang="en-US" altLang="ja-JP" sz="2400">
                                  <a:solidFill>
                                    <a:schemeClr val="tx1"/>
                                  </a:solidFill>
                                  <a:latin typeface="Cambria Math"/>
                                </a:rPr>
                                <m:t>sin</m:t>
                              </m:r>
                            </m:fName>
                            <m:e>
                              <m:sSub>
                                <m:sSubPr>
                                  <m:ctrlPr>
                                    <a:rPr kumimoji="1" lang="en-US" altLang="ja-JP" sz="2400" i="1">
                                      <a:solidFill>
                                        <a:schemeClr val="tx1"/>
                                      </a:solidFill>
                                      <a:latin typeface="Cambria Math" panose="02040503050406030204" pitchFamily="18" charset="0"/>
                                    </a:rPr>
                                  </m:ctrlPr>
                                </m:sSubPr>
                                <m:e>
                                  <m:r>
                                    <a:rPr kumimoji="1" lang="ja-JP" altLang="en-US" sz="2400" i="1">
                                      <a:solidFill>
                                        <a:schemeClr val="tx1"/>
                                      </a:solidFill>
                                      <a:latin typeface="Cambria Math"/>
                                    </a:rPr>
                                    <m:t>𝜙</m:t>
                                  </m:r>
                                </m:e>
                                <m:sub>
                                  <m:r>
                                    <a:rPr kumimoji="1" lang="en-US" altLang="ja-JP" sz="2400" i="1">
                                      <a:solidFill>
                                        <a:schemeClr val="tx1"/>
                                      </a:solidFill>
                                      <a:latin typeface="Cambria Math"/>
                                    </a:rPr>
                                    <m:t>𝑠</m:t>
                                  </m:r>
                                </m:sub>
                              </m:sSub>
                            </m:e>
                          </m:func>
                        </m:e>
                      </m:d>
                      <m:r>
                        <a:rPr kumimoji="1" lang="en-US" altLang="ja-JP" sz="2400" i="1">
                          <a:solidFill>
                            <a:schemeClr val="tx1"/>
                          </a:solidFill>
                          <a:latin typeface="Cambria Math"/>
                          <a:ea typeface="Cambria Math"/>
                        </a:rPr>
                        <m:t>≈</m:t>
                      </m:r>
                      <m:f>
                        <m:fPr>
                          <m:ctrlPr>
                            <a:rPr kumimoji="1" lang="en-US" altLang="ja-JP" sz="2400" i="1">
                              <a:latin typeface="Cambria Math" panose="02040503050406030204" pitchFamily="18" charset="0"/>
                            </a:rPr>
                          </m:ctrlPr>
                        </m:fPr>
                        <m:num>
                          <m:r>
                            <a:rPr kumimoji="1" lang="en-US" altLang="ja-JP" sz="2400" i="1">
                              <a:latin typeface="Cambria Math"/>
                            </a:rPr>
                            <m:t>𝑒𝑉</m:t>
                          </m:r>
                        </m:num>
                        <m:den>
                          <m:sSub>
                            <m:sSubPr>
                              <m:ctrlPr>
                                <a:rPr kumimoji="1" lang="en-US" altLang="ja-JP" sz="2400" i="1">
                                  <a:latin typeface="Cambria Math" panose="02040503050406030204" pitchFamily="18" charset="0"/>
                                </a:rPr>
                              </m:ctrlPr>
                            </m:sSubPr>
                            <m:e>
                              <m:r>
                                <a:rPr kumimoji="1" lang="en-US" altLang="ja-JP" sz="2400" i="1">
                                  <a:latin typeface="Cambria Math"/>
                                </a:rPr>
                                <m:t>𝐶</m:t>
                              </m:r>
                            </m:e>
                            <m:sub>
                              <m:r>
                                <a:rPr kumimoji="1" lang="en-US" altLang="ja-JP" sz="2400" i="1">
                                  <a:latin typeface="Cambria Math"/>
                                </a:rPr>
                                <m:t>𝑅</m:t>
                              </m:r>
                            </m:sub>
                          </m:sSub>
                        </m:den>
                      </m:f>
                      <m:r>
                        <a:rPr kumimoji="1" lang="ja-JP" altLang="en-US" sz="2400" i="1">
                          <a:solidFill>
                            <a:schemeClr val="tx1"/>
                          </a:solidFill>
                          <a:latin typeface="Cambria Math"/>
                          <a:ea typeface="Cambria Math"/>
                        </a:rPr>
                        <m:t>𝜑</m:t>
                      </m:r>
                      <m:func>
                        <m:funcPr>
                          <m:ctrlPr>
                            <a:rPr kumimoji="1" lang="en-US" altLang="ja-JP" sz="2400" i="1">
                              <a:solidFill>
                                <a:schemeClr val="tx1"/>
                              </a:solidFill>
                              <a:latin typeface="Cambria Math" panose="02040503050406030204" pitchFamily="18" charset="0"/>
                              <a:ea typeface="Cambria Math"/>
                            </a:rPr>
                          </m:ctrlPr>
                        </m:funcPr>
                        <m:fName>
                          <m:r>
                            <m:rPr>
                              <m:sty m:val="p"/>
                            </m:rPr>
                            <a:rPr kumimoji="1" lang="en-US" altLang="ja-JP" sz="2400">
                              <a:solidFill>
                                <a:schemeClr val="tx1"/>
                              </a:solidFill>
                              <a:latin typeface="Cambria Math"/>
                              <a:ea typeface="Cambria Math"/>
                            </a:rPr>
                            <m:t>cos</m:t>
                          </m:r>
                        </m:fName>
                        <m:e>
                          <m:sSub>
                            <m:sSubPr>
                              <m:ctrlPr>
                                <a:rPr kumimoji="1" lang="en-US" altLang="ja-JP" sz="2400" i="1">
                                  <a:solidFill>
                                    <a:schemeClr val="tx1"/>
                                  </a:solidFill>
                                  <a:latin typeface="Cambria Math" panose="02040503050406030204" pitchFamily="18" charset="0"/>
                                  <a:ea typeface="Cambria Math"/>
                                </a:rPr>
                              </m:ctrlPr>
                            </m:sSubPr>
                            <m:e>
                              <m:r>
                                <a:rPr kumimoji="1" lang="ja-JP" altLang="en-US" sz="2400" i="1">
                                  <a:solidFill>
                                    <a:schemeClr val="tx1"/>
                                  </a:solidFill>
                                  <a:latin typeface="Cambria Math"/>
                                  <a:ea typeface="Cambria Math"/>
                                </a:rPr>
                                <m:t>𝜙</m:t>
                              </m:r>
                            </m:e>
                            <m:sub>
                              <m:r>
                                <a:rPr kumimoji="1" lang="en-US" altLang="ja-JP" sz="2400" i="1">
                                  <a:solidFill>
                                    <a:schemeClr val="tx1"/>
                                  </a:solidFill>
                                  <a:latin typeface="Cambria Math"/>
                                  <a:ea typeface="Cambria Math"/>
                                </a:rPr>
                                <m:t>𝑠</m:t>
                              </m:r>
                            </m:sub>
                          </m:sSub>
                        </m:e>
                      </m:func>
                    </m:oMath>
                  </m:oMathPara>
                </a14:m>
                <a:endParaRPr lang="ja-JP" altLang="en-US" sz="2400" dirty="0">
                  <a:solidFill>
                    <a:schemeClr val="accent6">
                      <a:lumMod val="50000"/>
                    </a:schemeClr>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2691920" y="2819707"/>
                <a:ext cx="5624496" cy="85401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2267744" y="4873841"/>
                <a:ext cx="5040560"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tx1"/>
                              </a:solidFill>
                              <a:latin typeface="Cambria Math" panose="02040503050406030204" pitchFamily="18" charset="0"/>
                            </a:rPr>
                          </m:ctrlPr>
                        </m:fPr>
                        <m:num>
                          <m:r>
                            <a:rPr kumimoji="1" lang="en-US" altLang="ja-JP" sz="2400" i="1">
                              <a:solidFill>
                                <a:schemeClr val="tx1"/>
                              </a:solidFill>
                              <a:latin typeface="Cambria Math"/>
                            </a:rPr>
                            <m:t>𝑑</m:t>
                          </m:r>
                        </m:num>
                        <m:den>
                          <m:r>
                            <a:rPr kumimoji="1" lang="en-US" altLang="ja-JP" sz="2400" i="1">
                              <a:solidFill>
                                <a:schemeClr val="tx1"/>
                              </a:solidFill>
                              <a:latin typeface="Cambria Math"/>
                            </a:rPr>
                            <m:t>𝑑𝑡</m:t>
                          </m:r>
                        </m:den>
                      </m:f>
                      <m:d>
                        <m:dPr>
                          <m:ctrlPr>
                            <a:rPr kumimoji="1" lang="en-US" altLang="ja-JP" sz="2400" i="1" smtClean="0">
                              <a:solidFill>
                                <a:schemeClr val="tx1"/>
                              </a:solidFill>
                              <a:latin typeface="Cambria Math" panose="02040503050406030204" pitchFamily="18" charset="0"/>
                            </a:rPr>
                          </m:ctrlPr>
                        </m:dPr>
                        <m:e>
                          <m:f>
                            <m:fPr>
                              <m:ctrlPr>
                                <a:rPr kumimoji="1" lang="en-US" altLang="ja-JP" sz="2400" i="1">
                                  <a:solidFill>
                                    <a:schemeClr val="tx1"/>
                                  </a:solidFill>
                                  <a:latin typeface="Cambria Math" panose="02040503050406030204" pitchFamily="18" charset="0"/>
                                  <a:ea typeface="Cambria Math"/>
                                </a:rPr>
                              </m:ctrlPr>
                            </m:fPr>
                            <m:num>
                              <m:r>
                                <a:rPr kumimoji="1" lang="en-US" altLang="ja-JP" sz="2400" i="1">
                                  <a:solidFill>
                                    <a:schemeClr val="tx1"/>
                                  </a:solidFill>
                                  <a:latin typeface="Cambria Math"/>
                                  <a:ea typeface="Cambria Math"/>
                                </a:rPr>
                                <m:t>𝑝</m:t>
                              </m:r>
                            </m:num>
                            <m:den>
                              <m:r>
                                <a:rPr kumimoji="1" lang="ja-JP" altLang="en-US" sz="2400" i="1">
                                  <a:solidFill>
                                    <a:schemeClr val="tx1"/>
                                  </a:solidFill>
                                  <a:latin typeface="Cambria Math"/>
                                  <a:ea typeface="Cambria Math"/>
                                </a:rPr>
                                <m:t>𝜔𝜂</m:t>
                              </m:r>
                            </m:den>
                          </m:f>
                          <m:f>
                            <m:fPr>
                              <m:ctrlPr>
                                <a:rPr kumimoji="1" lang="en-US" altLang="ja-JP" sz="2400" i="1">
                                  <a:solidFill>
                                    <a:schemeClr val="tx1"/>
                                  </a:solidFill>
                                  <a:latin typeface="Cambria Math" panose="02040503050406030204" pitchFamily="18" charset="0"/>
                                  <a:ea typeface="Cambria Math"/>
                                </a:rPr>
                              </m:ctrlPr>
                            </m:fPr>
                            <m:num>
                              <m:r>
                                <a:rPr kumimoji="1" lang="en-US" altLang="ja-JP" sz="2400" i="1">
                                  <a:solidFill>
                                    <a:schemeClr val="tx1"/>
                                  </a:solidFill>
                                  <a:latin typeface="Cambria Math"/>
                                  <a:ea typeface="Cambria Math"/>
                                </a:rPr>
                                <m:t>𝑑</m:t>
                              </m:r>
                              <m:r>
                                <a:rPr kumimoji="1" lang="ja-JP" altLang="en-US" sz="2400" i="1">
                                  <a:solidFill>
                                    <a:schemeClr val="tx1"/>
                                  </a:solidFill>
                                  <a:latin typeface="Cambria Math"/>
                                  <a:ea typeface="Cambria Math"/>
                                </a:rPr>
                                <m:t>𝜑</m:t>
                              </m:r>
                            </m:num>
                            <m:den>
                              <m:r>
                                <a:rPr kumimoji="1" lang="en-US" altLang="ja-JP" sz="2400" i="1">
                                  <a:solidFill>
                                    <a:schemeClr val="tx1"/>
                                  </a:solidFill>
                                  <a:latin typeface="Cambria Math"/>
                                  <a:ea typeface="Cambria Math"/>
                                </a:rPr>
                                <m:t>𝑑𝑡</m:t>
                              </m:r>
                            </m:den>
                          </m:f>
                        </m:e>
                      </m:d>
                      <m:r>
                        <a:rPr kumimoji="1" lang="en-US" altLang="ja-JP" sz="2400" i="1">
                          <a:solidFill>
                            <a:schemeClr val="tx1"/>
                          </a:solidFill>
                          <a:latin typeface="Cambria Math"/>
                        </a:rPr>
                        <m:t>=</m:t>
                      </m:r>
                      <m:f>
                        <m:fPr>
                          <m:ctrlPr>
                            <a:rPr kumimoji="1" lang="en-US" altLang="ja-JP" sz="2400" i="1">
                              <a:solidFill>
                                <a:schemeClr val="tx1"/>
                              </a:solidFill>
                              <a:latin typeface="Cambria Math" panose="02040503050406030204" pitchFamily="18" charset="0"/>
                            </a:rPr>
                          </m:ctrlPr>
                        </m:fPr>
                        <m:num>
                          <m:r>
                            <a:rPr kumimoji="1" lang="en-US" altLang="ja-JP" sz="2400" i="1">
                              <a:solidFill>
                                <a:schemeClr val="tx1"/>
                              </a:solidFill>
                              <a:latin typeface="Cambria Math"/>
                            </a:rPr>
                            <m:t>𝑒𝑉</m:t>
                          </m:r>
                        </m:num>
                        <m:den>
                          <m:sSub>
                            <m:sSubPr>
                              <m:ctrlPr>
                                <a:rPr kumimoji="1" lang="en-US" altLang="ja-JP" sz="2400" i="1">
                                  <a:solidFill>
                                    <a:schemeClr val="tx1"/>
                                  </a:solidFill>
                                  <a:latin typeface="Cambria Math" panose="02040503050406030204" pitchFamily="18" charset="0"/>
                                </a:rPr>
                              </m:ctrlPr>
                            </m:sSubPr>
                            <m:e>
                              <m:r>
                                <a:rPr kumimoji="1" lang="en-US" altLang="ja-JP" sz="2400" i="1">
                                  <a:solidFill>
                                    <a:schemeClr val="tx1"/>
                                  </a:solidFill>
                                  <a:latin typeface="Cambria Math"/>
                                </a:rPr>
                                <m:t>𝐶</m:t>
                              </m:r>
                            </m:e>
                            <m:sub>
                              <m:r>
                                <a:rPr kumimoji="1" lang="en-US" altLang="ja-JP" sz="2400" i="1">
                                  <a:solidFill>
                                    <a:schemeClr val="tx1"/>
                                  </a:solidFill>
                                  <a:latin typeface="Cambria Math"/>
                                </a:rPr>
                                <m:t>𝑅</m:t>
                              </m:r>
                            </m:sub>
                          </m:sSub>
                        </m:den>
                      </m:f>
                      <m:r>
                        <a:rPr kumimoji="1" lang="ja-JP" altLang="en-US" sz="2400" i="1">
                          <a:solidFill>
                            <a:schemeClr val="tx1"/>
                          </a:solidFill>
                          <a:latin typeface="Cambria Math"/>
                          <a:ea typeface="Cambria Math"/>
                        </a:rPr>
                        <m:t>𝜑</m:t>
                      </m:r>
                      <m:func>
                        <m:funcPr>
                          <m:ctrlPr>
                            <a:rPr kumimoji="1" lang="en-US" altLang="ja-JP" sz="2400" i="1">
                              <a:solidFill>
                                <a:schemeClr val="tx1"/>
                              </a:solidFill>
                              <a:latin typeface="Cambria Math" panose="02040503050406030204" pitchFamily="18" charset="0"/>
                              <a:ea typeface="Cambria Math"/>
                            </a:rPr>
                          </m:ctrlPr>
                        </m:funcPr>
                        <m:fName>
                          <m:r>
                            <m:rPr>
                              <m:sty m:val="p"/>
                            </m:rPr>
                            <a:rPr kumimoji="1" lang="en-US" altLang="ja-JP" sz="2400">
                              <a:solidFill>
                                <a:schemeClr val="tx1"/>
                              </a:solidFill>
                              <a:latin typeface="Cambria Math"/>
                              <a:ea typeface="Cambria Math"/>
                            </a:rPr>
                            <m:t>cos</m:t>
                          </m:r>
                        </m:fName>
                        <m:e>
                          <m:sSub>
                            <m:sSubPr>
                              <m:ctrlPr>
                                <a:rPr kumimoji="1" lang="en-US" altLang="ja-JP" sz="2400" i="1">
                                  <a:solidFill>
                                    <a:schemeClr val="tx1"/>
                                  </a:solidFill>
                                  <a:latin typeface="Cambria Math" panose="02040503050406030204" pitchFamily="18" charset="0"/>
                                  <a:ea typeface="Cambria Math"/>
                                </a:rPr>
                              </m:ctrlPr>
                            </m:sSubPr>
                            <m:e>
                              <m:r>
                                <a:rPr kumimoji="1" lang="ja-JP" altLang="en-US" sz="2400" i="1">
                                  <a:solidFill>
                                    <a:schemeClr val="tx1"/>
                                  </a:solidFill>
                                  <a:latin typeface="Cambria Math"/>
                                  <a:ea typeface="Cambria Math"/>
                                </a:rPr>
                                <m:t>𝜙</m:t>
                              </m:r>
                            </m:e>
                            <m:sub>
                              <m:r>
                                <a:rPr kumimoji="1" lang="en-US" altLang="ja-JP" sz="2400" i="1">
                                  <a:solidFill>
                                    <a:schemeClr val="tx1"/>
                                  </a:solidFill>
                                  <a:latin typeface="Cambria Math"/>
                                  <a:ea typeface="Cambria Math"/>
                                </a:rPr>
                                <m:t>𝑠</m:t>
                              </m:r>
                            </m:sub>
                          </m:sSub>
                        </m:e>
                      </m:func>
                    </m:oMath>
                  </m:oMathPara>
                </a14:m>
                <a:endParaRPr lang="ja-JP" altLang="en-US" sz="2400" dirty="0">
                  <a:solidFill>
                    <a:schemeClr val="tx1"/>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2267744" y="4873841"/>
                <a:ext cx="5040560" cy="922176"/>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425756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86593" y="1556792"/>
                <a:ext cx="7770813" cy="4233863"/>
              </a:xfrm>
            </p:spPr>
            <p:txBody>
              <a:bodyPr>
                <a:normAutofit lnSpcReduction="10000"/>
              </a:bodyPr>
              <a:lstStyle/>
              <a:p>
                <a:pPr marL="0" indent="0">
                  <a:buNone/>
                </a:pP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運動量の変化に対して、位相の変化が速いとすると</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pP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buFont typeface="Arial" pitchFamily="34" charset="0"/>
                  <a:buChar char="•"/>
                </a:pPr>
                <a:endParaRPr kumimoji="1" lang="en-US" altLang="ja-JP" sz="2400" dirty="0"/>
              </a:p>
              <a:p>
                <a:pPr marL="0" indent="0">
                  <a:buNone/>
                </a:pPr>
                <a:endParaRPr kumimoji="1" lang="en-US" altLang="ja-JP" sz="2400" dirty="0"/>
              </a:p>
              <a:p>
                <a:pPr marL="0" indent="0">
                  <a:buNone/>
                </a:pPr>
                <a14:m>
                  <m:oMathPara xmlns:m="http://schemas.openxmlformats.org/officeDocument/2006/math">
                    <m:oMathParaPr>
                      <m:jc m:val="centerGroup"/>
                    </m:oMathParaPr>
                    <m:oMath xmlns:m="http://schemas.openxmlformats.org/officeDocument/2006/math">
                      <m:d>
                        <m:dPr>
                          <m:begChr m:val="{"/>
                          <m:endChr m:val="}"/>
                          <m:ctrlPr>
                            <a:rPr kumimoji="1" lang="en-US" altLang="ja-JP" sz="2400" i="1" smtClean="0">
                              <a:latin typeface="Cambria Math" panose="02040503050406030204" pitchFamily="18" charset="0"/>
                            </a:rPr>
                          </m:ctrlPr>
                        </m:dPr>
                        <m:e>
                          <m:m>
                            <m:mPr>
                              <m:mcs>
                                <m:mc>
                                  <m:mcPr>
                                    <m:count m:val="1"/>
                                    <m:mcJc m:val="center"/>
                                  </m:mcPr>
                                </m:mc>
                              </m:mcs>
                              <m:ctrlPr>
                                <a:rPr kumimoji="1" lang="en-US" altLang="ja-JP" sz="2400" i="1" smtClean="0">
                                  <a:latin typeface="Cambria Math" panose="02040503050406030204" pitchFamily="18" charset="0"/>
                                </a:rPr>
                              </m:ctrlPr>
                            </m:mPr>
                            <m:mr>
                              <m:e>
                                <m:r>
                                  <m:rPr>
                                    <m:brk m:alnAt="7"/>
                                  </m:rPr>
                                  <a:rPr kumimoji="1" lang="ja-JP" altLang="en-US" sz="2400" i="1" smtClean="0">
                                    <a:latin typeface="Cambria Math" panose="02040503050406030204" pitchFamily="18" charset="0"/>
                                  </a:rPr>
                                  <m:t>𝜒</m:t>
                                </m:r>
                                <m:func>
                                  <m:funcPr>
                                    <m:ctrlPr>
                                      <a:rPr kumimoji="1" lang="en-US" altLang="ja-JP" sz="2400" i="1" smtClean="0">
                                        <a:latin typeface="Cambria Math" panose="02040503050406030204" pitchFamily="18" charset="0"/>
                                      </a:rPr>
                                    </m:ctrlPr>
                                  </m:funcPr>
                                  <m:fName>
                                    <m:r>
                                      <m:rPr>
                                        <m:sty m:val="p"/>
                                        <m:brk m:alnAt="7"/>
                                      </m:rPr>
                                      <a:rPr kumimoji="1" lang="en-US" altLang="ja-JP" sz="2400" i="0" smtClean="0">
                                        <a:latin typeface="Cambria Math"/>
                                      </a:rPr>
                                      <m:t>c</m:t>
                                    </m:r>
                                    <m:r>
                                      <m:rPr>
                                        <m:sty m:val="p"/>
                                      </m:rPr>
                                      <a:rPr kumimoji="1" lang="en-US" altLang="ja-JP" sz="2400" i="0" smtClean="0">
                                        <a:latin typeface="Cambria Math"/>
                                      </a:rPr>
                                      <m:t>os</m:t>
                                    </m:r>
                                  </m:fName>
                                  <m:e>
                                    <m:sSub>
                                      <m:sSubPr>
                                        <m:ctrlPr>
                                          <a:rPr kumimoji="1" lang="en-US" altLang="ja-JP" sz="2400" i="1" smtClean="0">
                                            <a:latin typeface="Cambria Math" panose="02040503050406030204" pitchFamily="18" charset="0"/>
                                          </a:rPr>
                                        </m:ctrlPr>
                                      </m:sSubPr>
                                      <m:e>
                                        <m:r>
                                          <a:rPr kumimoji="1" lang="ja-JP" altLang="en-US" sz="2400" i="1" smtClean="0">
                                            <a:latin typeface="Cambria Math"/>
                                          </a:rPr>
                                          <m:t>𝜙</m:t>
                                        </m:r>
                                      </m:e>
                                      <m:sub>
                                        <m:r>
                                          <a:rPr kumimoji="1" lang="en-US" altLang="ja-JP" sz="2400" b="0" i="1" smtClean="0">
                                            <a:latin typeface="Cambria Math"/>
                                          </a:rPr>
                                          <m:t>𝑠</m:t>
                                        </m:r>
                                      </m:sub>
                                    </m:sSub>
                                  </m:e>
                                </m:func>
                                <m:r>
                                  <m:rPr>
                                    <m:brk m:alnAt="7"/>
                                  </m:rPr>
                                  <a:rPr kumimoji="1" lang="en-US" altLang="ja-JP" sz="2400" i="1" smtClean="0">
                                    <a:latin typeface="Cambria Math"/>
                                    <a:ea typeface="Cambria Math"/>
                                  </a:rPr>
                                  <m:t>&lt;</m:t>
                                </m:r>
                                <m:r>
                                  <a:rPr kumimoji="1" lang="en-US" altLang="ja-JP" sz="2400" b="0" i="1" smtClean="0">
                                    <a:latin typeface="Cambria Math"/>
                                    <a:ea typeface="Cambria Math"/>
                                  </a:rPr>
                                  <m:t>0 :</m:t>
                                </m:r>
                                <m:r>
                                  <a:rPr kumimoji="1" lang="en-US" altLang="ja-JP" sz="2400" b="0" i="1" smtClean="0">
                                    <a:latin typeface="Cambria Math"/>
                                    <a:ea typeface="Cambria Math"/>
                                  </a:rPr>
                                  <m:t>𝑜𝑠𝑐𝑖𝑙𝑙𝑎𝑡𝑒</m:t>
                                </m:r>
                              </m:e>
                            </m:mr>
                            <m:mr>
                              <m:e>
                                <m:r>
                                  <a:rPr kumimoji="1" lang="ja-JP" altLang="en-US" sz="2400" i="1" smtClean="0">
                                    <a:latin typeface="Cambria Math" panose="02040503050406030204" pitchFamily="18" charset="0"/>
                                  </a:rPr>
                                  <m:t>𝜒</m:t>
                                </m:r>
                                <m:func>
                                  <m:funcPr>
                                    <m:ctrlPr>
                                      <a:rPr kumimoji="1" lang="en-US" altLang="ja-JP" sz="2400" i="1">
                                        <a:latin typeface="Cambria Math" panose="02040503050406030204" pitchFamily="18" charset="0"/>
                                      </a:rPr>
                                    </m:ctrlPr>
                                  </m:funcPr>
                                  <m:fName>
                                    <m:r>
                                      <m:rPr>
                                        <m:sty m:val="p"/>
                                        <m:brk m:alnAt="7"/>
                                      </m:rPr>
                                      <a:rPr kumimoji="1" lang="en-US" altLang="ja-JP" sz="2400">
                                        <a:latin typeface="Cambria Math"/>
                                      </a:rPr>
                                      <m:t>c</m:t>
                                    </m:r>
                                    <m:r>
                                      <m:rPr>
                                        <m:sty m:val="p"/>
                                      </m:rPr>
                                      <a:rPr kumimoji="1" lang="en-US" altLang="ja-JP" sz="2400">
                                        <a:latin typeface="Cambria Math"/>
                                      </a:rPr>
                                      <m:t>os</m:t>
                                    </m:r>
                                  </m:fName>
                                  <m:e>
                                    <m:sSub>
                                      <m:sSubPr>
                                        <m:ctrlPr>
                                          <a:rPr kumimoji="1" lang="en-US" altLang="ja-JP" sz="2400" i="1">
                                            <a:latin typeface="Cambria Math" panose="02040503050406030204" pitchFamily="18" charset="0"/>
                                          </a:rPr>
                                        </m:ctrlPr>
                                      </m:sSubPr>
                                      <m:e>
                                        <m:r>
                                          <a:rPr kumimoji="1" lang="ja-JP" altLang="en-US" sz="2400" i="1">
                                            <a:latin typeface="Cambria Math"/>
                                          </a:rPr>
                                          <m:t>𝜙</m:t>
                                        </m:r>
                                      </m:e>
                                      <m:sub>
                                        <m:r>
                                          <a:rPr kumimoji="1" lang="en-US" altLang="ja-JP" sz="2400" i="1">
                                            <a:latin typeface="Cambria Math"/>
                                          </a:rPr>
                                          <m:t>𝑠</m:t>
                                        </m:r>
                                      </m:sub>
                                    </m:sSub>
                                  </m:e>
                                </m:func>
                                <m:r>
                                  <a:rPr kumimoji="1" lang="en-US" altLang="ja-JP" sz="2400" i="1" smtClean="0">
                                    <a:latin typeface="Cambria Math"/>
                                    <a:ea typeface="Cambria Math"/>
                                  </a:rPr>
                                  <m:t>&gt;</m:t>
                                </m:r>
                                <m:r>
                                  <a:rPr kumimoji="1" lang="en-US" altLang="ja-JP" sz="2400" i="1">
                                    <a:latin typeface="Cambria Math"/>
                                    <a:ea typeface="Cambria Math"/>
                                  </a:rPr>
                                  <m:t>0</m:t>
                                </m:r>
                                <m:r>
                                  <a:rPr kumimoji="1" lang="en-US" altLang="ja-JP" sz="2400" b="0" i="1" smtClean="0">
                                    <a:latin typeface="Cambria Math"/>
                                    <a:ea typeface="Cambria Math"/>
                                  </a:rPr>
                                  <m:t> :</m:t>
                                </m:r>
                                <m:r>
                                  <a:rPr kumimoji="1" lang="en-US" altLang="ja-JP" sz="2400" b="0" i="1" smtClean="0">
                                    <a:latin typeface="Cambria Math"/>
                                    <a:ea typeface="Cambria Math"/>
                                  </a:rPr>
                                  <m:t>𝑑𝑖𝑣𝑒𝑟𝑔𝑒𝑛𝑡</m:t>
                                </m:r>
                              </m:e>
                            </m:mr>
                          </m:m>
                        </m:e>
                      </m:d>
                    </m:oMath>
                  </m:oMathPara>
                </a14:m>
                <a:endParaRPr kumimoji="1" lang="en-US" altLang="ja-JP" sz="2400" dirty="0"/>
              </a:p>
              <a:p>
                <a:pPr marL="0" indent="0">
                  <a:buNone/>
                </a:pPr>
                <a:endParaRPr kumimoji="1" lang="en-US" altLang="ja-JP" sz="2400" dirty="0"/>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位相を選んでやれば、安定して振動しながら加速できる</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位相安定性の原理</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kumimoji="1" lang="en-US" altLang="ja-JP" sz="2400" i="1" dirty="0" err="1">
                    <a:latin typeface="Rounded Mgen+ 1c bold" panose="020B0702020203020207" pitchFamily="50" charset="-128"/>
                    <a:ea typeface="Rounded Mgen+ 1c bold" panose="020B0702020203020207" pitchFamily="50" charset="-128"/>
                    <a:cs typeface="Rounded Mgen+ 1c bold" panose="020B0702020203020207" pitchFamily="50" charset="-128"/>
                  </a:rPr>
                  <a:t>z,</a:t>
                </a:r>
                <a:r>
                  <a:rPr kumimoji="1" lang="en-US" altLang="ja-JP" sz="2400" i="1" dirty="0" err="1">
                    <a:latin typeface="Symbol" panose="05050102010706020507" pitchFamily="18" charset="2"/>
                    <a:ea typeface="Rounded Mgen+ 1c bold" panose="020B0702020203020207" pitchFamily="50" charset="-128"/>
                    <a:cs typeface="Rounded Mgen+ 1c bold" panose="020B0702020203020207" pitchFamily="50" charset="-128"/>
                  </a:rPr>
                  <a:t>d</a:t>
                </a:r>
                <a:r>
                  <a:rPr kumimoji="1" lang="en-US" altLang="ja-JP" sz="2400" i="1"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位相空間における振動＝</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Synchrotron oscillation</a:t>
                </a:r>
              </a:p>
              <a:p>
                <a:endParaRPr kumimoji="1"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86593" y="1556792"/>
                <a:ext cx="7770813" cy="4233863"/>
              </a:xfrm>
              <a:blipFill>
                <a:blip r:embed="rId2"/>
                <a:stretch>
                  <a:fillRect l="-1256" t="-1871" b="-2302"/>
                </a:stretch>
              </a:blipFill>
            </p:spPr>
            <p:txBody>
              <a:bodyPr/>
              <a:lstStyle/>
              <a:p>
                <a:r>
                  <a:rPr lang="ja-JP" altLang="en-US">
                    <a:noFill/>
                  </a:rPr>
                  <a:t> </a:t>
                </a:r>
              </a:p>
            </p:txBody>
          </p:sp>
        </mc:Fallback>
      </mc:AlternateContent>
      <p:sp>
        <p:nvSpPr>
          <p:cNvPr id="5" name="タイトル 1"/>
          <p:cNvSpPr>
            <a:spLocks noGrp="1"/>
          </p:cNvSpPr>
          <p:nvPr>
            <p:ph type="title"/>
          </p:nvPr>
        </p:nvSpPr>
        <p:spPr/>
        <p:txBody>
          <a:bodyPr/>
          <a:lstStyle/>
          <a:p>
            <a:r>
              <a:rPr kumimoji="1" lang="ja-JP" altLang="en-US" b="1"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安定方程式</a:t>
            </a:r>
          </a:p>
        </p:txBody>
      </p:sp>
      <mc:AlternateContent xmlns:mc="http://schemas.openxmlformats.org/markup-compatibility/2006" xmlns:a14="http://schemas.microsoft.com/office/drawing/2010/main">
        <mc:Choice Requires="a14">
          <p:sp>
            <p:nvSpPr>
              <p:cNvPr id="9" name="正方形/長方形 8"/>
              <p:cNvSpPr/>
              <p:nvPr/>
            </p:nvSpPr>
            <p:spPr>
              <a:xfrm>
                <a:off x="1979712" y="2132856"/>
                <a:ext cx="5040560" cy="8956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tx1"/>
                              </a:solidFill>
                              <a:latin typeface="Cambria Math" panose="02040503050406030204" pitchFamily="18" charset="0"/>
                            </a:rPr>
                          </m:ctrlPr>
                        </m:fPr>
                        <m:num>
                          <m:sSup>
                            <m:sSupPr>
                              <m:ctrlPr>
                                <a:rPr kumimoji="1" lang="en-US" altLang="ja-JP" sz="2400" i="1" smtClean="0">
                                  <a:solidFill>
                                    <a:schemeClr val="tx1"/>
                                  </a:solidFill>
                                  <a:latin typeface="Cambria Math" panose="02040503050406030204" pitchFamily="18" charset="0"/>
                                </a:rPr>
                              </m:ctrlPr>
                            </m:sSupPr>
                            <m:e>
                              <m:r>
                                <a:rPr kumimoji="1" lang="en-US" altLang="ja-JP" sz="2400" b="0" i="1" smtClean="0">
                                  <a:solidFill>
                                    <a:schemeClr val="tx1"/>
                                  </a:solidFill>
                                  <a:latin typeface="Cambria Math"/>
                                </a:rPr>
                                <m:t>𝑑</m:t>
                              </m:r>
                            </m:e>
                            <m:sup>
                              <m:r>
                                <a:rPr kumimoji="1" lang="en-US" altLang="ja-JP" sz="2400" b="0" i="1" smtClean="0">
                                  <a:solidFill>
                                    <a:schemeClr val="tx1"/>
                                  </a:solidFill>
                                  <a:latin typeface="Cambria Math"/>
                                </a:rPr>
                                <m:t>2</m:t>
                              </m:r>
                            </m:sup>
                          </m:sSup>
                          <m:r>
                            <a:rPr kumimoji="1" lang="ja-JP" altLang="en-US" sz="2400" i="1" smtClean="0">
                              <a:solidFill>
                                <a:schemeClr val="tx1"/>
                              </a:solidFill>
                              <a:latin typeface="Cambria Math"/>
                            </a:rPr>
                            <m:t>𝜑</m:t>
                          </m:r>
                        </m:num>
                        <m:den>
                          <m:r>
                            <a:rPr kumimoji="1" lang="en-US" altLang="ja-JP" sz="2400" i="1">
                              <a:solidFill>
                                <a:schemeClr val="tx1"/>
                              </a:solidFill>
                              <a:latin typeface="Cambria Math"/>
                            </a:rPr>
                            <m:t>𝑑</m:t>
                          </m:r>
                          <m:sSup>
                            <m:sSupPr>
                              <m:ctrlPr>
                                <a:rPr kumimoji="1" lang="en-US" altLang="ja-JP" sz="2400" i="1" smtClean="0">
                                  <a:solidFill>
                                    <a:schemeClr val="tx1"/>
                                  </a:solidFill>
                                  <a:latin typeface="Cambria Math" panose="02040503050406030204" pitchFamily="18" charset="0"/>
                                </a:rPr>
                              </m:ctrlPr>
                            </m:sSupPr>
                            <m:e>
                              <m:r>
                                <a:rPr kumimoji="1" lang="en-US" altLang="ja-JP" sz="2400" b="0" i="1" smtClean="0">
                                  <a:solidFill>
                                    <a:schemeClr val="tx1"/>
                                  </a:solidFill>
                                  <a:latin typeface="Cambria Math"/>
                                </a:rPr>
                                <m:t>𝑡</m:t>
                              </m:r>
                            </m:e>
                            <m:sup>
                              <m:r>
                                <a:rPr kumimoji="1" lang="en-US" altLang="ja-JP" sz="2400" b="0" i="1" smtClean="0">
                                  <a:solidFill>
                                    <a:schemeClr val="tx1"/>
                                  </a:solidFill>
                                  <a:latin typeface="Cambria Math"/>
                                </a:rPr>
                                <m:t>2</m:t>
                              </m:r>
                            </m:sup>
                          </m:sSup>
                        </m:den>
                      </m:f>
                      <m:r>
                        <a:rPr kumimoji="1" lang="en-US" altLang="ja-JP" sz="2400" i="1">
                          <a:solidFill>
                            <a:schemeClr val="tx1"/>
                          </a:solidFill>
                          <a:latin typeface="Cambria Math"/>
                        </a:rPr>
                        <m:t>=</m:t>
                      </m:r>
                      <m:f>
                        <m:fPr>
                          <m:ctrlPr>
                            <a:rPr kumimoji="1" lang="en-US" altLang="ja-JP" sz="2400" i="1">
                              <a:solidFill>
                                <a:schemeClr val="tx1"/>
                              </a:solidFill>
                              <a:latin typeface="Cambria Math" panose="02040503050406030204" pitchFamily="18" charset="0"/>
                            </a:rPr>
                          </m:ctrlPr>
                        </m:fPr>
                        <m:num>
                          <m:r>
                            <a:rPr kumimoji="1" lang="en-US" altLang="ja-JP" sz="2400" i="1">
                              <a:solidFill>
                                <a:schemeClr val="tx1"/>
                              </a:solidFill>
                              <a:latin typeface="Cambria Math"/>
                            </a:rPr>
                            <m:t>𝑒𝑉</m:t>
                          </m:r>
                          <m:r>
                            <a:rPr kumimoji="1" lang="ja-JP" altLang="en-US" sz="2400" i="1">
                              <a:solidFill>
                                <a:schemeClr val="tx1"/>
                              </a:solidFill>
                              <a:latin typeface="Cambria Math"/>
                              <a:ea typeface="Cambria Math"/>
                            </a:rPr>
                            <m:t>𝜔</m:t>
                          </m:r>
                          <m:r>
                            <a:rPr kumimoji="1" lang="ja-JP" altLang="en-US" sz="2400" i="1" smtClean="0">
                              <a:solidFill>
                                <a:schemeClr val="tx1"/>
                              </a:solidFill>
                              <a:latin typeface="Cambria Math" panose="02040503050406030204" pitchFamily="18" charset="0"/>
                              <a:ea typeface="Cambria Math"/>
                            </a:rPr>
                            <m:t>𝜒</m:t>
                          </m:r>
                          <m:func>
                            <m:funcPr>
                              <m:ctrlPr>
                                <a:rPr kumimoji="1" lang="en-US" altLang="ja-JP" sz="2400" i="1">
                                  <a:solidFill>
                                    <a:schemeClr val="tx1"/>
                                  </a:solidFill>
                                  <a:latin typeface="Cambria Math" panose="02040503050406030204" pitchFamily="18" charset="0"/>
                                  <a:ea typeface="Cambria Math"/>
                                </a:rPr>
                              </m:ctrlPr>
                            </m:funcPr>
                            <m:fName>
                              <m:r>
                                <m:rPr>
                                  <m:sty m:val="p"/>
                                </m:rPr>
                                <a:rPr kumimoji="1" lang="en-US" altLang="ja-JP" sz="2400">
                                  <a:solidFill>
                                    <a:schemeClr val="tx1"/>
                                  </a:solidFill>
                                  <a:latin typeface="Cambria Math"/>
                                  <a:ea typeface="Cambria Math"/>
                                </a:rPr>
                                <m:t>cos</m:t>
                              </m:r>
                            </m:fName>
                            <m:e>
                              <m:sSub>
                                <m:sSubPr>
                                  <m:ctrlPr>
                                    <a:rPr kumimoji="1" lang="en-US" altLang="ja-JP" sz="2400" i="1">
                                      <a:solidFill>
                                        <a:schemeClr val="tx1"/>
                                      </a:solidFill>
                                      <a:latin typeface="Cambria Math" panose="02040503050406030204" pitchFamily="18" charset="0"/>
                                      <a:ea typeface="Cambria Math"/>
                                    </a:rPr>
                                  </m:ctrlPr>
                                </m:sSubPr>
                                <m:e>
                                  <m:r>
                                    <a:rPr kumimoji="1" lang="ja-JP" altLang="en-US" sz="2400" i="1">
                                      <a:solidFill>
                                        <a:schemeClr val="tx1"/>
                                      </a:solidFill>
                                      <a:latin typeface="Cambria Math"/>
                                      <a:ea typeface="Cambria Math"/>
                                    </a:rPr>
                                    <m:t>𝜙</m:t>
                                  </m:r>
                                </m:e>
                                <m:sub>
                                  <m:r>
                                    <a:rPr kumimoji="1" lang="en-US" altLang="ja-JP" sz="2400" i="1">
                                      <a:solidFill>
                                        <a:schemeClr val="tx1"/>
                                      </a:solidFill>
                                      <a:latin typeface="Cambria Math"/>
                                      <a:ea typeface="Cambria Math"/>
                                    </a:rPr>
                                    <m:t>𝑠</m:t>
                                  </m:r>
                                </m:sub>
                              </m:sSub>
                            </m:e>
                          </m:func>
                        </m:num>
                        <m:den>
                          <m:sSub>
                            <m:sSubPr>
                              <m:ctrlPr>
                                <a:rPr kumimoji="1" lang="en-US" altLang="ja-JP" sz="2400" i="1">
                                  <a:solidFill>
                                    <a:schemeClr val="tx1"/>
                                  </a:solidFill>
                                  <a:latin typeface="Cambria Math" panose="02040503050406030204" pitchFamily="18" charset="0"/>
                                </a:rPr>
                              </m:ctrlPr>
                            </m:sSubPr>
                            <m:e>
                              <m:r>
                                <a:rPr kumimoji="1" lang="en-US" altLang="ja-JP" sz="2400" b="0" i="1" smtClean="0">
                                  <a:solidFill>
                                    <a:schemeClr val="tx1"/>
                                  </a:solidFill>
                                  <a:latin typeface="Cambria Math"/>
                                </a:rPr>
                                <m:t>𝑝</m:t>
                              </m:r>
                              <m:r>
                                <a:rPr kumimoji="1" lang="en-US" altLang="ja-JP" sz="2400" i="1">
                                  <a:solidFill>
                                    <a:schemeClr val="tx1"/>
                                  </a:solidFill>
                                  <a:latin typeface="Cambria Math"/>
                                </a:rPr>
                                <m:t>𝐶</m:t>
                              </m:r>
                            </m:e>
                            <m:sub>
                              <m:r>
                                <a:rPr kumimoji="1" lang="en-US" altLang="ja-JP" sz="2400" i="1">
                                  <a:solidFill>
                                    <a:schemeClr val="tx1"/>
                                  </a:solidFill>
                                  <a:latin typeface="Cambria Math"/>
                                </a:rPr>
                                <m:t>𝑅</m:t>
                              </m:r>
                            </m:sub>
                          </m:sSub>
                        </m:den>
                      </m:f>
                      <m:r>
                        <a:rPr kumimoji="1" lang="ja-JP" altLang="en-US" sz="2400" i="1">
                          <a:solidFill>
                            <a:schemeClr val="tx1"/>
                          </a:solidFill>
                          <a:latin typeface="Cambria Math"/>
                          <a:ea typeface="Cambria Math"/>
                        </a:rPr>
                        <m:t>𝜑</m:t>
                      </m:r>
                    </m:oMath>
                  </m:oMathPara>
                </a14:m>
                <a:endParaRPr lang="en-US" altLang="ja-JP" sz="2400" dirty="0">
                  <a:solidFill>
                    <a:schemeClr val="tx1"/>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1979712" y="2132856"/>
                <a:ext cx="5040560" cy="895694"/>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22274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3752"/>
            <a:ext cx="8229600" cy="1143000"/>
          </a:xfrm>
        </p:spPr>
        <p:txBody>
          <a:bodyPr/>
          <a:lstStyle/>
          <a:p>
            <a:r>
              <a:rPr kumimoji="1"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Transition Energy</a:t>
            </a:r>
            <a:endPar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1520" y="1110950"/>
                <a:ext cx="8640960" cy="5418364"/>
              </a:xfrm>
            </p:spPr>
            <p:txBody>
              <a:bodyPr>
                <a:normAutofit/>
              </a:bodyPr>
              <a:lstStyle/>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シンクロトロンにより重い粒子（陽子、イオン）などを加速する場合、ローレンツ</a:t>
                </a:r>
                <a:r>
                  <a:rPr kumimoji="1" lang="en-US" altLang="ja-JP" sz="2400" dirty="0">
                    <a:latin typeface="Symbol" panose="05050102010706020507" pitchFamily="18" charset="2"/>
                    <a:ea typeface="Rounded Mgen+ 1c bold" panose="020B0702020203020207" pitchFamily="50" charset="-128"/>
                    <a:cs typeface="Rounded Mgen+ 1c bold" panose="020B0702020203020207" pitchFamily="50" charset="-128"/>
                  </a:rPr>
                  <a:t>b</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が小さいため、</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momentum compaction factor</a:t>
                </a:r>
                <a14:m>
                  <m:oMath xmlns:m="http://schemas.openxmlformats.org/officeDocument/2006/math">
                    <m:r>
                      <a:rPr kumimoji="1"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𝜒</m:t>
                    </m:r>
                  </m:oMath>
                </a14:m>
                <a:r>
                  <a:rPr kumimoji="1" lang="ja-JP" altLang="en-US"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は負と</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なる。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あるエネルギーで</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momentum compaction factor</a:t>
                </a:r>
                <a14:m>
                  <m:oMath xmlns:m="http://schemas.openxmlformats.org/officeDocument/2006/math">
                    <m:r>
                      <a:rPr kumimoji="1" lang="ja-JP" altLang="en-US" sz="2400" i="1">
                        <a:latin typeface="Cambria Math" panose="02040503050406030204" pitchFamily="18" charset="0"/>
                        <a:ea typeface="Rounded Mgen+ 1c bold" panose="020B0702020203020207" pitchFamily="50" charset="-128"/>
                        <a:cs typeface="Rounded Mgen+ 1c bold" panose="020B0702020203020207" pitchFamily="50" charset="-128"/>
                      </a:rPr>
                      <m:t>𝜒</m:t>
                    </m:r>
                  </m:oMath>
                </a14:m>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はゼロとなる。（</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Transition Energy)</a:t>
                </a:r>
              </a:p>
              <a:p>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Transition Energy </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では位相安定性の原理が働かないので、加速が不安定になる。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Transition Energy </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を超えると、</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 momentum compaction factor</a:t>
                </a:r>
                <a14:m>
                  <m:oMath xmlns:m="http://schemas.openxmlformats.org/officeDocument/2006/math">
                    <m:r>
                      <a:rPr kumimoji="1" lang="ja-JP" altLang="en-US" sz="2400" i="1">
                        <a:latin typeface="Cambria Math" panose="02040503050406030204" pitchFamily="18" charset="0"/>
                        <a:ea typeface="Rounded Mgen+ 1c bold" panose="020B0702020203020207" pitchFamily="50" charset="-128"/>
                        <a:cs typeface="Rounded Mgen+ 1c bold" panose="020B0702020203020207" pitchFamily="50" charset="-128"/>
                      </a:rPr>
                      <m:t>𝜒</m:t>
                    </m:r>
                  </m:oMath>
                </a14:m>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は正となる。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位相安定性の原理が働くように、</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Transition Energy </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の前後で</a:t>
                </a:r>
                <a:r>
                  <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RF</a:t>
                </a:r>
                <a:r>
                  <a:rPr kumimoji="1"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位相を反転する必要がある。</a:t>
                </a:r>
                <a:endParaRPr kumimoji="1"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1520" y="1110950"/>
                <a:ext cx="8640960" cy="5418364"/>
              </a:xfrm>
              <a:blipFill>
                <a:blip r:embed="rId2"/>
                <a:stretch>
                  <a:fillRect l="-917" t="-900" r="-2750" b="-1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555776" y="3140968"/>
                <a:ext cx="2228367"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b="0" i="1" smtClean="0">
                          <a:latin typeface="Cambria Math" panose="02040503050406030204" pitchFamily="18" charset="0"/>
                        </a:rPr>
                        <m:t>𝜒</m:t>
                      </m:r>
                      <m:r>
                        <a:rPr kumimoji="1" lang="ja-JP" altLang="en-US"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𝛼</m:t>
                          </m:r>
                        </m:e>
                        <m:sub>
                          <m:r>
                            <a:rPr kumimoji="1" lang="en-US" altLang="ja-JP" sz="2400" b="0" i="1" smtClean="0">
                              <a:latin typeface="Cambria Math" panose="02040503050406030204" pitchFamily="18" charset="0"/>
                            </a:rPr>
                            <m:t>𝑐</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𝛾</m:t>
                              </m:r>
                            </m:e>
                            <m:sub>
                              <m:r>
                                <a:rPr kumimoji="1" lang="en-US" altLang="ja-JP" sz="2400" b="0" i="1" smtClean="0">
                                  <a:latin typeface="Cambria Math" panose="02040503050406030204" pitchFamily="18" charset="0"/>
                                </a:rPr>
                                <m:t>𝑡</m:t>
                              </m:r>
                            </m:sub>
                            <m:sup>
                              <m:r>
                                <a:rPr kumimoji="1" lang="en-US" altLang="ja-JP" sz="2400" b="0" i="1" smtClean="0">
                                  <a:latin typeface="Cambria Math" panose="02040503050406030204" pitchFamily="18" charset="0"/>
                                </a:rPr>
                                <m:t>2</m:t>
                              </m:r>
                            </m:sup>
                          </m:sSubSup>
                        </m:den>
                      </m:f>
                      <m:r>
                        <a:rPr kumimoji="1" lang="en-US" altLang="ja-JP" sz="2400" b="0" i="1" smtClean="0">
                          <a:latin typeface="Cambria Math" panose="02040503050406030204" pitchFamily="18" charset="0"/>
                        </a:rPr>
                        <m:t>=0</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555776" y="3140968"/>
                <a:ext cx="2228367" cy="78226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5264479" y="3172686"/>
                <a:ext cx="1440160" cy="7779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i="1" smtClean="0">
                              <a:latin typeface="Cambria Math" panose="02040503050406030204" pitchFamily="18" charset="0"/>
                            </a:rPr>
                            <m:t>𝛾</m:t>
                          </m:r>
                        </m:e>
                        <m:sub>
                          <m:r>
                            <a:rPr kumimoji="1" lang="en-US" altLang="ja-JP" sz="2400" b="0" i="1" smtClean="0">
                              <a:latin typeface="Cambria Math" panose="02040503050406030204" pitchFamily="18" charset="0"/>
                            </a:rPr>
                            <m:t>𝑡</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ad>
                            <m:radPr>
                              <m:degHide m:val="on"/>
                              <m:ctrlPr>
                                <a:rPr kumimoji="1" lang="en-US" altLang="ja-JP" sz="2400" b="0" i="1" smtClean="0">
                                  <a:latin typeface="Cambria Math" panose="02040503050406030204" pitchFamily="18" charset="0"/>
                                </a:rPr>
                              </m:ctrlPr>
                            </m:radPr>
                            <m:deg/>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𝛼</m:t>
                                  </m:r>
                                </m:e>
                                <m:sub>
                                  <m:r>
                                    <a:rPr kumimoji="1" lang="en-US" altLang="ja-JP" sz="2400" b="0" i="1" smtClean="0">
                                      <a:latin typeface="Cambria Math" panose="02040503050406030204" pitchFamily="18" charset="0"/>
                                    </a:rPr>
                                    <m:t>𝑐</m:t>
                                  </m:r>
                                </m:sub>
                              </m:sSub>
                            </m:e>
                          </m:rad>
                        </m:den>
                      </m:f>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264479" y="3172686"/>
                <a:ext cx="1440160" cy="777970"/>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12730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シンクロトロン放射</a:t>
            </a:r>
            <a:endParaRPr kumimoji="1" lang="ja-JP" altLang="en-US" dirty="0"/>
          </a:p>
        </p:txBody>
      </p:sp>
      <p:sp>
        <p:nvSpPr>
          <p:cNvPr id="4" name="楕円 3"/>
          <p:cNvSpPr/>
          <p:nvPr/>
        </p:nvSpPr>
        <p:spPr>
          <a:xfrm>
            <a:off x="911627" y="434768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635629" y="4050939"/>
            <a:ext cx="840027" cy="593486"/>
            <a:chOff x="5076056" y="2118278"/>
            <a:chExt cx="840027" cy="593486"/>
          </a:xfrm>
        </p:grpSpPr>
        <p:grpSp>
          <p:nvGrpSpPr>
            <p:cNvPr id="12" name="グループ化 11"/>
            <p:cNvGrpSpPr/>
            <p:nvPr/>
          </p:nvGrpSpPr>
          <p:grpSpPr>
            <a:xfrm>
              <a:off x="5076056" y="2132856"/>
              <a:ext cx="288032" cy="576064"/>
              <a:chOff x="4724789" y="2132856"/>
              <a:chExt cx="783315" cy="792088"/>
            </a:xfrm>
          </p:grpSpPr>
          <p:grpSp>
            <p:nvGrpSpPr>
              <p:cNvPr id="8" name="グループ化 7"/>
              <p:cNvGrpSpPr/>
              <p:nvPr/>
            </p:nvGrpSpPr>
            <p:grpSpPr>
              <a:xfrm>
                <a:off x="4932040" y="2132856"/>
                <a:ext cx="576064" cy="792088"/>
                <a:chOff x="4932040" y="2132856"/>
                <a:chExt cx="1694300" cy="2016224"/>
              </a:xfrm>
            </p:grpSpPr>
            <p:sp>
              <p:nvSpPr>
                <p:cNvPr id="6" name="円弧 5"/>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円弧 6"/>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9" name="グループ化 8"/>
              <p:cNvGrpSpPr/>
              <p:nvPr/>
            </p:nvGrpSpPr>
            <p:grpSpPr>
              <a:xfrm flipH="1">
                <a:off x="4724789" y="2132856"/>
                <a:ext cx="489521" cy="792088"/>
                <a:chOff x="4932040" y="2132856"/>
                <a:chExt cx="1694300" cy="2016224"/>
              </a:xfrm>
            </p:grpSpPr>
            <p:sp>
              <p:nvSpPr>
                <p:cNvPr id="10" name="円弧 9"/>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3" name="グループ化 12"/>
            <p:cNvGrpSpPr/>
            <p:nvPr/>
          </p:nvGrpSpPr>
          <p:grpSpPr>
            <a:xfrm>
              <a:off x="5256057" y="2132856"/>
              <a:ext cx="288032" cy="576064"/>
              <a:chOff x="4724789" y="2132856"/>
              <a:chExt cx="783315" cy="792088"/>
            </a:xfrm>
          </p:grpSpPr>
          <p:grpSp>
            <p:nvGrpSpPr>
              <p:cNvPr id="14" name="グループ化 13"/>
              <p:cNvGrpSpPr/>
              <p:nvPr/>
            </p:nvGrpSpPr>
            <p:grpSpPr>
              <a:xfrm>
                <a:off x="4932040" y="2132856"/>
                <a:ext cx="576064" cy="792088"/>
                <a:chOff x="4932040" y="2132856"/>
                <a:chExt cx="1694300" cy="2016224"/>
              </a:xfrm>
            </p:grpSpPr>
            <p:sp>
              <p:nvSpPr>
                <p:cNvPr id="18" name="円弧 17"/>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 name="グループ化 14"/>
              <p:cNvGrpSpPr/>
              <p:nvPr/>
            </p:nvGrpSpPr>
            <p:grpSpPr>
              <a:xfrm flipH="1">
                <a:off x="4724789" y="2132856"/>
                <a:ext cx="489521" cy="792088"/>
                <a:chOff x="4932040" y="2132856"/>
                <a:chExt cx="1694300" cy="2016224"/>
              </a:xfrm>
            </p:grpSpPr>
            <p:sp>
              <p:nvSpPr>
                <p:cNvPr id="16" name="円弧 15"/>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弧 16"/>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20" name="グループ化 19"/>
            <p:cNvGrpSpPr/>
            <p:nvPr/>
          </p:nvGrpSpPr>
          <p:grpSpPr>
            <a:xfrm>
              <a:off x="5448050" y="2135700"/>
              <a:ext cx="288032" cy="576064"/>
              <a:chOff x="4724789" y="2132856"/>
              <a:chExt cx="783315" cy="792088"/>
            </a:xfrm>
          </p:grpSpPr>
          <p:grpSp>
            <p:nvGrpSpPr>
              <p:cNvPr id="21" name="グループ化 20"/>
              <p:cNvGrpSpPr/>
              <p:nvPr/>
            </p:nvGrpSpPr>
            <p:grpSpPr>
              <a:xfrm>
                <a:off x="4932040" y="2132856"/>
                <a:ext cx="576064" cy="792088"/>
                <a:chOff x="4932040" y="2132856"/>
                <a:chExt cx="1694300" cy="2016224"/>
              </a:xfrm>
            </p:grpSpPr>
            <p:sp>
              <p:nvSpPr>
                <p:cNvPr id="25" name="円弧 24"/>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弧 25"/>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2" name="グループ化 21"/>
              <p:cNvGrpSpPr/>
              <p:nvPr/>
            </p:nvGrpSpPr>
            <p:grpSpPr>
              <a:xfrm flipH="1">
                <a:off x="4724789" y="2132856"/>
                <a:ext cx="489521" cy="792088"/>
                <a:chOff x="4932040" y="2132856"/>
                <a:chExt cx="1694300" cy="2016224"/>
              </a:xfrm>
            </p:grpSpPr>
            <p:sp>
              <p:nvSpPr>
                <p:cNvPr id="23" name="円弧 22"/>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27" name="グループ化 26"/>
            <p:cNvGrpSpPr/>
            <p:nvPr/>
          </p:nvGrpSpPr>
          <p:grpSpPr>
            <a:xfrm>
              <a:off x="5628051" y="2118278"/>
              <a:ext cx="288032" cy="576064"/>
              <a:chOff x="4724789" y="2132856"/>
              <a:chExt cx="783315" cy="792088"/>
            </a:xfrm>
          </p:grpSpPr>
          <p:grpSp>
            <p:nvGrpSpPr>
              <p:cNvPr id="28" name="グループ化 27"/>
              <p:cNvGrpSpPr/>
              <p:nvPr/>
            </p:nvGrpSpPr>
            <p:grpSpPr>
              <a:xfrm>
                <a:off x="4932040" y="2132856"/>
                <a:ext cx="576064" cy="792088"/>
                <a:chOff x="4932040" y="2132856"/>
                <a:chExt cx="1694300" cy="2016224"/>
              </a:xfrm>
            </p:grpSpPr>
            <p:sp>
              <p:nvSpPr>
                <p:cNvPr id="32" name="円弧 31"/>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9" name="グループ化 28"/>
              <p:cNvGrpSpPr/>
              <p:nvPr/>
            </p:nvGrpSpPr>
            <p:grpSpPr>
              <a:xfrm flipH="1">
                <a:off x="4724789" y="2132856"/>
                <a:ext cx="489521" cy="792088"/>
                <a:chOff x="4932040" y="2132856"/>
                <a:chExt cx="1694300" cy="2016224"/>
              </a:xfrm>
            </p:grpSpPr>
            <p:sp>
              <p:nvSpPr>
                <p:cNvPr id="30" name="円弧 29"/>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円弧 30"/>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36" name="楕円 35"/>
          <p:cNvSpPr/>
          <p:nvPr/>
        </p:nvSpPr>
        <p:spPr>
          <a:xfrm>
            <a:off x="907389" y="4360967"/>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623595" y="4059650"/>
            <a:ext cx="840027" cy="593486"/>
            <a:chOff x="5076056" y="2118278"/>
            <a:chExt cx="840027" cy="593486"/>
          </a:xfrm>
        </p:grpSpPr>
        <p:grpSp>
          <p:nvGrpSpPr>
            <p:cNvPr id="38" name="グループ化 37"/>
            <p:cNvGrpSpPr/>
            <p:nvPr/>
          </p:nvGrpSpPr>
          <p:grpSpPr>
            <a:xfrm>
              <a:off x="5076056" y="2132856"/>
              <a:ext cx="288032" cy="576064"/>
              <a:chOff x="4724789" y="2132856"/>
              <a:chExt cx="783315" cy="792088"/>
            </a:xfrm>
          </p:grpSpPr>
          <p:grpSp>
            <p:nvGrpSpPr>
              <p:cNvPr id="60" name="グループ化 59"/>
              <p:cNvGrpSpPr/>
              <p:nvPr/>
            </p:nvGrpSpPr>
            <p:grpSpPr>
              <a:xfrm>
                <a:off x="4932040" y="2132856"/>
                <a:ext cx="576064" cy="792088"/>
                <a:chOff x="4932040" y="2132856"/>
                <a:chExt cx="1694300" cy="2016224"/>
              </a:xfrm>
            </p:grpSpPr>
            <p:sp>
              <p:nvSpPr>
                <p:cNvPr id="64" name="円弧 63"/>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円弧 64"/>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1" name="グループ化 60"/>
              <p:cNvGrpSpPr/>
              <p:nvPr/>
            </p:nvGrpSpPr>
            <p:grpSpPr>
              <a:xfrm flipH="1">
                <a:off x="4724789" y="2132856"/>
                <a:ext cx="489521" cy="792088"/>
                <a:chOff x="4932040" y="2132856"/>
                <a:chExt cx="1694300" cy="2016224"/>
              </a:xfrm>
            </p:grpSpPr>
            <p:sp>
              <p:nvSpPr>
                <p:cNvPr id="62" name="円弧 61"/>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9" name="グループ化 38"/>
            <p:cNvGrpSpPr/>
            <p:nvPr/>
          </p:nvGrpSpPr>
          <p:grpSpPr>
            <a:xfrm>
              <a:off x="5256057" y="2132856"/>
              <a:ext cx="288032" cy="576064"/>
              <a:chOff x="4724789" y="2132856"/>
              <a:chExt cx="783315" cy="792088"/>
            </a:xfrm>
          </p:grpSpPr>
          <p:grpSp>
            <p:nvGrpSpPr>
              <p:cNvPr id="54" name="グループ化 53"/>
              <p:cNvGrpSpPr/>
              <p:nvPr/>
            </p:nvGrpSpPr>
            <p:grpSpPr>
              <a:xfrm>
                <a:off x="4932040" y="2132856"/>
                <a:ext cx="576064" cy="792088"/>
                <a:chOff x="4932040" y="2132856"/>
                <a:chExt cx="1694300" cy="2016224"/>
              </a:xfrm>
            </p:grpSpPr>
            <p:sp>
              <p:nvSpPr>
                <p:cNvPr id="58" name="円弧 57"/>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5" name="グループ化 54"/>
              <p:cNvGrpSpPr/>
              <p:nvPr/>
            </p:nvGrpSpPr>
            <p:grpSpPr>
              <a:xfrm flipH="1">
                <a:off x="4724789" y="2132856"/>
                <a:ext cx="489521" cy="792088"/>
                <a:chOff x="4932040" y="2132856"/>
                <a:chExt cx="1694300" cy="2016224"/>
              </a:xfrm>
            </p:grpSpPr>
            <p:sp>
              <p:nvSpPr>
                <p:cNvPr id="56" name="円弧 55"/>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円弧 56"/>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40" name="グループ化 39"/>
            <p:cNvGrpSpPr/>
            <p:nvPr/>
          </p:nvGrpSpPr>
          <p:grpSpPr>
            <a:xfrm>
              <a:off x="5448050" y="2135700"/>
              <a:ext cx="288032" cy="576064"/>
              <a:chOff x="4724789" y="2132856"/>
              <a:chExt cx="783315" cy="792088"/>
            </a:xfrm>
          </p:grpSpPr>
          <p:grpSp>
            <p:nvGrpSpPr>
              <p:cNvPr id="48" name="グループ化 47"/>
              <p:cNvGrpSpPr/>
              <p:nvPr/>
            </p:nvGrpSpPr>
            <p:grpSpPr>
              <a:xfrm>
                <a:off x="4932040" y="2132856"/>
                <a:ext cx="576064" cy="792088"/>
                <a:chOff x="4932040" y="2132856"/>
                <a:chExt cx="1694300" cy="2016224"/>
              </a:xfrm>
            </p:grpSpPr>
            <p:sp>
              <p:nvSpPr>
                <p:cNvPr id="52" name="円弧 51"/>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円弧 52"/>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9" name="グループ化 48"/>
              <p:cNvGrpSpPr/>
              <p:nvPr/>
            </p:nvGrpSpPr>
            <p:grpSpPr>
              <a:xfrm flipH="1">
                <a:off x="4724789" y="2132856"/>
                <a:ext cx="489521" cy="792088"/>
                <a:chOff x="4932040" y="2132856"/>
                <a:chExt cx="1694300" cy="2016224"/>
              </a:xfrm>
            </p:grpSpPr>
            <p:sp>
              <p:nvSpPr>
                <p:cNvPr id="50" name="円弧 49"/>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41" name="グループ化 40"/>
            <p:cNvGrpSpPr/>
            <p:nvPr/>
          </p:nvGrpSpPr>
          <p:grpSpPr>
            <a:xfrm>
              <a:off x="5628051" y="2118278"/>
              <a:ext cx="288032" cy="576064"/>
              <a:chOff x="4724789" y="2132856"/>
              <a:chExt cx="783315" cy="792088"/>
            </a:xfrm>
          </p:grpSpPr>
          <p:grpSp>
            <p:nvGrpSpPr>
              <p:cNvPr id="42" name="グループ化 41"/>
              <p:cNvGrpSpPr/>
              <p:nvPr/>
            </p:nvGrpSpPr>
            <p:grpSpPr>
              <a:xfrm>
                <a:off x="4932040" y="2132856"/>
                <a:ext cx="576064" cy="792088"/>
                <a:chOff x="4932040" y="2132856"/>
                <a:chExt cx="1694300" cy="2016224"/>
              </a:xfrm>
            </p:grpSpPr>
            <p:sp>
              <p:nvSpPr>
                <p:cNvPr id="46" name="円弧 45"/>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弧 46"/>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3" name="グループ化 42"/>
              <p:cNvGrpSpPr/>
              <p:nvPr/>
            </p:nvGrpSpPr>
            <p:grpSpPr>
              <a:xfrm flipH="1">
                <a:off x="4724789" y="2132856"/>
                <a:ext cx="489521" cy="792088"/>
                <a:chOff x="4932040" y="2132856"/>
                <a:chExt cx="1694300" cy="2016224"/>
              </a:xfrm>
            </p:grpSpPr>
            <p:sp>
              <p:nvSpPr>
                <p:cNvPr id="44" name="円弧 43"/>
                <p:cNvSpPr/>
                <p:nvPr/>
              </p:nvSpPr>
              <p:spPr>
                <a:xfrm>
                  <a:off x="4932040" y="2564904"/>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p:cNvSpPr/>
                <p:nvPr/>
              </p:nvSpPr>
              <p:spPr>
                <a:xfrm rot="10800000">
                  <a:off x="5762244" y="2132856"/>
                  <a:ext cx="864096" cy="1584176"/>
                </a:xfrm>
                <a:prstGeom prst="arc">
                  <a:avLst>
                    <a:gd name="adj1" fmla="val 16200000"/>
                    <a:gd name="adj2" fmla="val 20101687"/>
                  </a:avLst>
                </a:prstGeom>
                <a:ln w="28575">
                  <a:solidFill>
                    <a:srgbClr val="F500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66" name="Rectangle 2"/>
          <p:cNvSpPr txBox="1">
            <a:spLocks noChangeArrowheads="1"/>
          </p:cNvSpPr>
          <p:nvPr/>
        </p:nvSpPr>
        <p:spPr>
          <a:xfrm>
            <a:off x="251520" y="1628800"/>
            <a:ext cx="8784976" cy="4680520"/>
          </a:xfrm>
          <a:prstGeom prst="rect">
            <a:avLst/>
          </a:prstGeom>
          <a:ln/>
        </p:spPr>
        <p:txBody>
          <a:bodyPr vert="horz" lIns="91440" tIns="13715"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荷電粒子</a:t>
            </a: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は電場と磁場をまといながら運動している。</a:t>
            </a:r>
            <a:endPar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粒子に加速度が加わると、電場と磁場は粒子の運動についていけず、電磁場として放射される。</a:t>
            </a:r>
            <a:endPar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磁場による偏向で起こる放射現象をシンクロトロン放射と呼ぶ。</a:t>
            </a:r>
            <a:endPar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36664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1.11111E-6 L 0.72448 0.00185 " pathEditMode="relative" rAng="0" ptsTypes="AA">
                                      <p:cBhvr>
                                        <p:cTn id="6" dur="2000" fill="hold"/>
                                        <p:tgtEl>
                                          <p:spTgt spid="4"/>
                                        </p:tgtEl>
                                        <p:attrNameLst>
                                          <p:attrName>ppt_x</p:attrName>
                                          <p:attrName>ppt_y</p:attrName>
                                        </p:attrNameLst>
                                      </p:cBhvr>
                                      <p:rCtr x="36215" y="93"/>
                                    </p:animMotion>
                                  </p:childTnLst>
                                </p:cTn>
                              </p:par>
                              <p:par>
                                <p:cTn id="7" presetID="42" presetClass="path" presetSubtype="0" accel="50000" decel="50000" fill="hold" nodeType="withEffect">
                                  <p:stCondLst>
                                    <p:cond delay="0"/>
                                  </p:stCondLst>
                                  <p:childTnLst>
                                    <p:animMotion origin="layout" path="M -1.38889E-6 0.02083 L 0.72448 0.02083 " pathEditMode="relative" rAng="0" ptsTypes="AA">
                                      <p:cBhvr>
                                        <p:cTn id="8" dur="2000" fill="hold"/>
                                        <p:tgtEl>
                                          <p:spTgt spid="34"/>
                                        </p:tgtEl>
                                        <p:attrNameLst>
                                          <p:attrName>ppt_x</p:attrName>
                                          <p:attrName>ppt_y</p:attrName>
                                        </p:attrNameLst>
                                      </p:cBhvr>
                                      <p:rCtr x="36215" y="0"/>
                                    </p:animMotion>
                                  </p:childTnLst>
                                </p:cTn>
                              </p:par>
                            </p:childTnLst>
                          </p:cTn>
                        </p:par>
                      </p:childTnLst>
                    </p:cTn>
                  </p:par>
                  <p:par>
                    <p:cTn id="9" fill="hold">
                      <p:stCondLst>
                        <p:cond delay="indefinite"/>
                      </p:stCondLst>
                      <p:childTnLst>
                        <p:par>
                          <p:cTn id="10" fill="hold">
                            <p:stCondLst>
                              <p:cond delay="0"/>
                            </p:stCondLst>
                            <p:childTnLst>
                              <p:par>
                                <p:cTn id="11" presetID="50" presetClass="path" presetSubtype="0" accel="50000" decel="50000" fill="hold" grpId="0" nodeType="clickEffect">
                                  <p:stCondLst>
                                    <p:cond delay="0"/>
                                  </p:stCondLst>
                                  <p:childTnLst>
                                    <p:animMotion origin="layout" path="M -5.55556E-7 -4.44444E-6 L 0.25938 -4.44444E-6 C 0.3757 -4.44444E-6 0.51892 0.08658 0.51892 0.15718 L 0.51892 0.31459 " pathEditMode="relative" rAng="0" ptsTypes="AAAA">
                                      <p:cBhvr>
                                        <p:cTn id="12" dur="2000" fill="hold"/>
                                        <p:tgtEl>
                                          <p:spTgt spid="36"/>
                                        </p:tgtEl>
                                        <p:attrNameLst>
                                          <p:attrName>ppt_x</p:attrName>
                                          <p:attrName>ppt_y</p:attrName>
                                        </p:attrNameLst>
                                      </p:cBhvr>
                                      <p:rCtr x="25938" y="15718"/>
                                    </p:animMotion>
                                  </p:childTnLst>
                                </p:cTn>
                              </p:par>
                              <p:par>
                                <p:cTn id="13" presetID="42" presetClass="path" presetSubtype="0" accel="50000" decel="50000" fill="hold" nodeType="withEffect">
                                  <p:stCondLst>
                                    <p:cond delay="0"/>
                                  </p:stCondLst>
                                  <p:childTnLst>
                                    <p:animMotion origin="layout" path="M -2.5E-6 0.02083 L 0.72448 0.02083 " pathEditMode="relative" rAng="0" ptsTypes="AA">
                                      <p:cBhvr>
                                        <p:cTn id="14" dur="2000" fill="hold"/>
                                        <p:tgtEl>
                                          <p:spTgt spid="37"/>
                                        </p:tgtEl>
                                        <p:attrNameLst>
                                          <p:attrName>ppt_x</p:attrName>
                                          <p:attrName>ppt_y</p:attrName>
                                        </p:attrNameLst>
                                      </p:cBhvr>
                                      <p:rCtr x="3621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idx="12"/>
          </p:nvPr>
        </p:nvSpPr>
        <p:spPr/>
        <p:txBody>
          <a:bodyPr/>
          <a:lstStyle/>
          <a:p>
            <a:fld id="{725CE94F-F112-4FD2-A5B2-C38DD6838E8D}" type="slidenum">
              <a:rPr lang="en-US" altLang="ja-JP"/>
              <a:pPr/>
              <a:t>86</a:t>
            </a:fld>
            <a:endParaRPr lang="en-US" altLang="ja-JP"/>
          </a:p>
        </p:txBody>
      </p:sp>
      <p:sp>
        <p:nvSpPr>
          <p:cNvPr id="43009" name="Rectangle 1"/>
          <p:cNvSpPr>
            <a:spLocks noGrp="1" noChangeArrowheads="1"/>
          </p:cNvSpPr>
          <p:nvPr>
            <p:ph type="title"/>
          </p:nvPr>
        </p:nvSpPr>
        <p:spPr>
          <a:xfrm>
            <a:off x="735120" y="25973"/>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シンクロトロン放射</a:t>
            </a:r>
          </a:p>
        </p:txBody>
      </p:sp>
      <p:sp>
        <p:nvSpPr>
          <p:cNvPr id="43010" name="Rectangle 2"/>
          <p:cNvSpPr>
            <a:spLocks noGrp="1" noChangeArrowheads="1"/>
          </p:cNvSpPr>
          <p:nvPr>
            <p:ph type="body" idx="1"/>
          </p:nvPr>
        </p:nvSpPr>
        <p:spPr>
          <a:xfrm>
            <a:off x="179512" y="1556792"/>
            <a:ext cx="8784976" cy="4680520"/>
          </a:xfrm>
          <a:ln/>
        </p:spPr>
        <p:txBody>
          <a:bodyPr vert="horz" lIns="91440" tIns="13715" rIns="91440" bIns="45720" rtlCol="0">
            <a:noAutofit/>
          </a:body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放射パワーは</a:t>
            </a:r>
            <a:r>
              <a:rPr lang="en-US"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γ</a:t>
            </a:r>
            <a:r>
              <a:rPr lang="en-US" altLang="ja-JP" sz="2800" baseline="33000" dirty="0">
                <a:latin typeface="Rounded Mgen+ 1c bold" panose="020B0702020203020207" pitchFamily="50" charset="-128"/>
                <a:ea typeface="Rounded Mgen+ 1c bold" panose="020B0702020203020207" pitchFamily="50" charset="-128"/>
                <a:cs typeface="Rounded Mgen+ 1c bold" panose="020B0702020203020207" pitchFamily="50" charset="-128"/>
              </a:rPr>
              <a:t>4</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に比例する。</a:t>
            </a:r>
          </a:p>
          <a:p>
            <a:pPr marL="783372"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質量の重い粒子では小さく、質量の軽い粒子で大きい。</a:t>
            </a:r>
          </a:p>
          <a:p>
            <a:pPr marL="783372"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エネルギーの低い粒子で小さく、エネルギーの高い粒子で大きい。</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リニアコライダーが必要な最大の理由である。</a:t>
            </a:r>
          </a:p>
        </p:txBody>
      </p:sp>
    </p:spTree>
    <p:extLst>
      <p:ext uri="{BB962C8B-B14F-4D97-AF65-F5344CB8AC3E}">
        <p14:creationId xmlns:p14="http://schemas.microsoft.com/office/powerpoint/2010/main" val="16282603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5"/>
          <p:cNvSpPr>
            <a:spLocks noGrp="1"/>
          </p:cNvSpPr>
          <p:nvPr>
            <p:ph type="sldNum" idx="12"/>
          </p:nvPr>
        </p:nvSpPr>
        <p:spPr/>
        <p:txBody>
          <a:bodyPr/>
          <a:lstStyle/>
          <a:p>
            <a:fld id="{108F0B52-52FF-42C4-9DC0-3BADE2E93A10}" type="slidenum">
              <a:rPr lang="en-US" altLang="ja-JP"/>
              <a:pPr/>
              <a:t>87</a:t>
            </a:fld>
            <a:endParaRPr lang="en-US" altLang="ja-JP"/>
          </a:p>
        </p:txBody>
      </p:sp>
      <p:graphicFrame>
        <p:nvGraphicFramePr>
          <p:cNvPr id="44041" name="Object 9"/>
          <p:cNvGraphicFramePr>
            <a:graphicFrameLocks noChangeAspect="1"/>
          </p:cNvGraphicFramePr>
          <p:nvPr>
            <p:extLst>
              <p:ext uri="{D42A27DB-BD31-4B8C-83A1-F6EECF244321}">
                <p14:modId xmlns:p14="http://schemas.microsoft.com/office/powerpoint/2010/main" val="2947072010"/>
              </p:ext>
            </p:extLst>
          </p:nvPr>
        </p:nvGraphicFramePr>
        <p:xfrm>
          <a:off x="109863" y="3337137"/>
          <a:ext cx="4772832" cy="795472"/>
        </p:xfrm>
        <a:graphic>
          <a:graphicData uri="http://schemas.openxmlformats.org/presentationml/2006/ole">
            <mc:AlternateContent xmlns:mc="http://schemas.openxmlformats.org/markup-compatibility/2006">
              <mc:Choice xmlns:v="urn:schemas-microsoft-com:vml" Requires="v">
                <p:oleObj spid="_x0000_s75267" r:id="rId4" imgW="4272840" imgH="717120" progId="">
                  <p:embed/>
                </p:oleObj>
              </mc:Choice>
              <mc:Fallback>
                <p:oleObj r:id="rId4" imgW="4272840" imgH="717120" progId="">
                  <p:embed/>
                  <p:pic>
                    <p:nvPicPr>
                      <p:cNvPr id="4404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63" y="3337137"/>
                        <a:ext cx="4772832" cy="795472"/>
                      </a:xfrm>
                      <a:prstGeom prst="rect">
                        <a:avLst/>
                      </a:prstGeom>
                      <a:noFill/>
                      <a:effectLst/>
                    </p:spPr>
                  </p:pic>
                </p:oleObj>
              </mc:Fallback>
            </mc:AlternateContent>
          </a:graphicData>
        </a:graphic>
      </p:graphicFrame>
      <p:sp>
        <p:nvSpPr>
          <p:cNvPr id="44044" name="Text Box 12"/>
          <p:cNvSpPr txBox="1">
            <a:spLocks noChangeArrowheads="1"/>
          </p:cNvSpPr>
          <p:nvPr/>
        </p:nvSpPr>
        <p:spPr bwMode="auto">
          <a:xfrm>
            <a:off x="195463" y="1916832"/>
            <a:ext cx="4654943"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886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spcBef>
                <a:spcPts val="261"/>
              </a:spcBef>
              <a:spcAft>
                <a:spcPts val="261"/>
              </a:spcAft>
              <a:buFont typeface="Arial" panose="020B0604020202020204" pitchFamily="34" charset="0"/>
              <a:buChar char="•"/>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エネルギーの四乗に比例</a:t>
            </a:r>
          </a:p>
          <a:p>
            <a:pPr>
              <a:lnSpc>
                <a:spcPct val="83000"/>
              </a:lnSpc>
              <a:spcBef>
                <a:spcPts val="261"/>
              </a:spcBef>
              <a:spcAft>
                <a:spcPts val="261"/>
              </a:spcAft>
              <a:buFont typeface="Arial" panose="020B0604020202020204" pitchFamily="34" charset="0"/>
              <a:buChar char="•"/>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軌道半径の二乗に反比例</a:t>
            </a:r>
          </a:p>
        </p:txBody>
      </p:sp>
      <p:sp>
        <p:nvSpPr>
          <p:cNvPr id="2" name="タイトル 1"/>
          <p:cNvSpPr>
            <a:spLocks noGrp="1"/>
          </p:cNvSpPr>
          <p:nvPr>
            <p:ph type="title"/>
          </p:nvPr>
        </p:nvSpPr>
        <p:spPr/>
        <p:txBody>
          <a:bodyPr/>
          <a:lstStyle/>
          <a:p>
            <a:r>
              <a:rPr kumimoji="1"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放射パワー</a:t>
            </a:r>
          </a:p>
        </p:txBody>
      </p:sp>
      <p:pic>
        <p:nvPicPr>
          <p:cNvPr id="75193" name="Picture 441" descr="http://www32.tok2.com/home/ni4dat/2005sotukenn/2005sotuposu12.files/image012.gif"/>
          <p:cNvPicPr>
            <a:picLocks noChangeAspect="1" noChangeArrowheads="1"/>
          </p:cNvPicPr>
          <p:nvPr/>
        </p:nvPicPr>
        <p:blipFill rotWithShape="1">
          <a:blip r:embed="rId6">
            <a:extLst>
              <a:ext uri="{28A0092B-C50C-407E-A947-70E740481C1C}">
                <a14:useLocalDpi xmlns:a14="http://schemas.microsoft.com/office/drawing/2010/main" val="0"/>
              </a:ext>
            </a:extLst>
          </a:blip>
          <a:srcRect t="8216" r="17126"/>
          <a:stretch/>
        </p:blipFill>
        <p:spPr bwMode="auto">
          <a:xfrm>
            <a:off x="4882695" y="1589502"/>
            <a:ext cx="4153801" cy="285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38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idx="12"/>
          </p:nvPr>
        </p:nvSpPr>
        <p:spPr/>
        <p:txBody>
          <a:bodyPr/>
          <a:lstStyle/>
          <a:p>
            <a:fld id="{91C933FC-250C-4ADE-9968-E78BC0519D4A}" type="slidenum">
              <a:rPr lang="en-US" altLang="ja-JP"/>
              <a:pPr/>
              <a:t>88</a:t>
            </a:fld>
            <a:endParaRPr lang="en-US" altLang="ja-JP"/>
          </a:p>
        </p:txBody>
      </p:sp>
      <p:sp>
        <p:nvSpPr>
          <p:cNvPr id="46081" name="Rectangle 1"/>
          <p:cNvSpPr>
            <a:spLocks noGrp="1" noChangeArrowheads="1"/>
          </p:cNvSpPr>
          <p:nvPr>
            <p:ph type="title"/>
          </p:nvPr>
        </p:nvSpPr>
        <p:spPr>
          <a:xfrm>
            <a:off x="702513" y="27856"/>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シンクロトロン放射</a:t>
            </a:r>
            <a:r>
              <a:rPr lang="ja-JP" altLang="en-US"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の影響</a:t>
            </a:r>
            <a:endPar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46082" name="Rectangle 2"/>
          <p:cNvSpPr>
            <a:spLocks noGrp="1" noChangeArrowheads="1"/>
          </p:cNvSpPr>
          <p:nvPr>
            <p:ph type="body" idx="1"/>
          </p:nvPr>
        </p:nvSpPr>
        <p:spPr>
          <a:xfrm>
            <a:off x="692641" y="1689481"/>
            <a:ext cx="7673760" cy="3199680"/>
          </a:xfrm>
          <a:ln/>
        </p:spPr>
        <p:txBody>
          <a:bodyPr vert="horz" lIns="91440" tIns="13715" rIns="91440" bIns="45720" rtlCol="0">
            <a:normAutofit fontScale="92500"/>
          </a:body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シンクロトロン放射はエネルギー損失である。</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加速する場合はそれを上回るエネルギーを、エネルギーを一定に保つ場合は、それと等しいエネルギーを加速により与えなければならない。</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ビーム力学の上では、</a:t>
            </a:r>
            <a:r>
              <a:rPr lang="ja-JP" altLang="ja-JP" sz="2800" dirty="0">
                <a:latin typeface="Rounded Mgen+ 1c bold" panose="020B0702020203020207" pitchFamily="50" charset="-128"/>
                <a:ea typeface="Rounded Mgen+ 1c bold" panose="020B0702020203020207" pitchFamily="50" charset="-128"/>
                <a:cs typeface="Rounded Mgen+ 1c bold" panose="020B0702020203020207" pitchFamily="50" charset="-128"/>
              </a:rPr>
              <a:t>次の二つの効果を生じる。</a:t>
            </a:r>
          </a:p>
          <a:p>
            <a:pPr marL="783372"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放射減衰：粒子のエミッタンスを減少させる。</a:t>
            </a:r>
          </a:p>
          <a:p>
            <a:pPr marL="783372" lvl="1"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量子励起：粒子のエミッタンスを増大させる。</a:t>
            </a:r>
          </a:p>
        </p:txBody>
      </p:sp>
    </p:spTree>
    <p:extLst>
      <p:ext uri="{BB962C8B-B14F-4D97-AF65-F5344CB8AC3E}">
        <p14:creationId xmlns:p14="http://schemas.microsoft.com/office/powerpoint/2010/main" val="2070985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idx="12"/>
          </p:nvPr>
        </p:nvSpPr>
        <p:spPr/>
        <p:txBody>
          <a:bodyPr/>
          <a:lstStyle/>
          <a:p>
            <a:fld id="{AB6132D7-6036-411C-A19F-2F6D5D7CC4F7}" type="slidenum">
              <a:rPr lang="en-US" altLang="ja-JP"/>
              <a:pPr/>
              <a:t>89</a:t>
            </a:fld>
            <a:endParaRPr lang="en-US" altLang="ja-JP"/>
          </a:p>
        </p:txBody>
      </p:sp>
      <p:sp>
        <p:nvSpPr>
          <p:cNvPr id="47105"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放射減衰：縦方向</a:t>
            </a:r>
          </a:p>
        </p:txBody>
      </p:sp>
      <p:sp>
        <p:nvSpPr>
          <p:cNvPr id="47106" name="Rectangle 2"/>
          <p:cNvSpPr>
            <a:spLocks noGrp="1" noChangeArrowheads="1"/>
          </p:cNvSpPr>
          <p:nvPr>
            <p:ph type="body" idx="1"/>
          </p:nvPr>
        </p:nvSpPr>
        <p:spPr>
          <a:xfrm>
            <a:off x="508321" y="1619301"/>
            <a:ext cx="8094239" cy="4266263"/>
          </a:xfrm>
          <a:ln/>
        </p:spPr>
        <p:txBody>
          <a:bodyPr vert="horz" lIns="91440" tIns="13715" rIns="91440" bIns="45720" rtlCol="0">
            <a:noAutofit/>
          </a:bodyPr>
          <a:lstStyle/>
          <a:p>
            <a:pPr marL="0" indent="0">
              <a:spcBef>
                <a:spcPts val="0"/>
              </a:spcBef>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放射</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のビーム</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エネルギー依存性</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磁場一定</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とすると、軌道半径もエネルギーに依存するので、放射パワーはビームエネルギーの</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二乗に依存する。</a:t>
            </a:r>
          </a:p>
          <a:p>
            <a:pPr marL="0" indent="0">
              <a:spcBef>
                <a:spcPts val="0"/>
              </a:spcBef>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Bef>
                <a:spcPts val="0"/>
              </a:spcBef>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Bef>
                <a:spcPts val="0"/>
              </a:spcBef>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Bef>
                <a:spcPts val="0"/>
              </a:spcBef>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Bef>
                <a:spcPts val="0"/>
              </a:spcBef>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Bef>
                <a:spcPts val="0"/>
              </a:spcBef>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spcBef>
                <a:spcPts val="0"/>
              </a:spcBef>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エネルギー収支は、ビームエネルギーに依存</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aphicFrame>
        <p:nvGraphicFramePr>
          <p:cNvPr id="47107" name="Object 3"/>
          <p:cNvGraphicFramePr>
            <a:graphicFrameLocks noChangeAspect="1"/>
          </p:cNvGraphicFramePr>
          <p:nvPr>
            <p:extLst>
              <p:ext uri="{D42A27DB-BD31-4B8C-83A1-F6EECF244321}">
                <p14:modId xmlns:p14="http://schemas.microsoft.com/office/powerpoint/2010/main" val="527569467"/>
              </p:ext>
            </p:extLst>
          </p:nvPr>
        </p:nvGraphicFramePr>
        <p:xfrm>
          <a:off x="606048" y="5452234"/>
          <a:ext cx="4135687" cy="731332"/>
        </p:xfrm>
        <a:graphic>
          <a:graphicData uri="http://schemas.openxmlformats.org/presentationml/2006/ole">
            <mc:AlternateContent xmlns:mc="http://schemas.openxmlformats.org/markup-compatibility/2006">
              <mc:Choice xmlns:v="urn:schemas-microsoft-com:vml" Requires="v">
                <p:oleObj spid="_x0000_s77258" r:id="rId4" imgW="3627360" imgH="642240" progId="">
                  <p:embed/>
                </p:oleObj>
              </mc:Choice>
              <mc:Fallback>
                <p:oleObj r:id="rId4" imgW="3627360" imgH="642240" progId="">
                  <p:embed/>
                  <p:pic>
                    <p:nvPicPr>
                      <p:cNvPr id="471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48" y="5452234"/>
                        <a:ext cx="4135687" cy="731332"/>
                      </a:xfrm>
                      <a:prstGeom prst="rect">
                        <a:avLst/>
                      </a:prstGeom>
                      <a:noFill/>
                      <a:effectLst/>
                    </p:spPr>
                  </p:pic>
                </p:oleObj>
              </mc:Fallback>
            </mc:AlternateContent>
          </a:graphicData>
        </a:graphic>
      </p:graphicFrame>
      <p:graphicFrame>
        <p:nvGraphicFramePr>
          <p:cNvPr id="47108" name="Object 4"/>
          <p:cNvGraphicFramePr>
            <a:graphicFrameLocks noChangeAspect="1"/>
          </p:cNvGraphicFramePr>
          <p:nvPr>
            <p:extLst>
              <p:ext uri="{D42A27DB-BD31-4B8C-83A1-F6EECF244321}">
                <p14:modId xmlns:p14="http://schemas.microsoft.com/office/powerpoint/2010/main" val="952433426"/>
              </p:ext>
            </p:extLst>
          </p:nvPr>
        </p:nvGraphicFramePr>
        <p:xfrm>
          <a:off x="1213081" y="2865981"/>
          <a:ext cx="2301744" cy="825291"/>
        </p:xfrm>
        <a:graphic>
          <a:graphicData uri="http://schemas.openxmlformats.org/presentationml/2006/ole">
            <mc:AlternateContent xmlns:mc="http://schemas.openxmlformats.org/markup-compatibility/2006">
              <mc:Choice xmlns:v="urn:schemas-microsoft-com:vml" Requires="v">
                <p:oleObj spid="_x0000_s77259" r:id="rId6" imgW="2001960" imgH="717120" progId="">
                  <p:embed/>
                </p:oleObj>
              </mc:Choice>
              <mc:Fallback>
                <p:oleObj r:id="rId6" imgW="2001960" imgH="717120" progId="">
                  <p:embed/>
                  <p:pic>
                    <p:nvPicPr>
                      <p:cNvPr id="4710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3081" y="2865981"/>
                        <a:ext cx="2301744" cy="825291"/>
                      </a:xfrm>
                      <a:prstGeom prst="rect">
                        <a:avLst/>
                      </a:prstGeom>
                      <a:noFill/>
                      <a:effectLst/>
                    </p:spPr>
                  </p:pic>
                </p:oleObj>
              </mc:Fallback>
            </mc:AlternateContent>
          </a:graphicData>
        </a:graphic>
      </p:graphicFrame>
      <p:graphicFrame>
        <p:nvGraphicFramePr>
          <p:cNvPr id="47110" name="Object 6"/>
          <p:cNvGraphicFramePr>
            <a:graphicFrameLocks noChangeAspect="1"/>
          </p:cNvGraphicFramePr>
          <p:nvPr>
            <p:extLst>
              <p:ext uri="{D42A27DB-BD31-4B8C-83A1-F6EECF244321}">
                <p14:modId xmlns:p14="http://schemas.microsoft.com/office/powerpoint/2010/main" val="3752980144"/>
              </p:ext>
            </p:extLst>
          </p:nvPr>
        </p:nvGraphicFramePr>
        <p:xfrm>
          <a:off x="1219442" y="3770429"/>
          <a:ext cx="4823872" cy="783016"/>
        </p:xfrm>
        <a:graphic>
          <a:graphicData uri="http://schemas.openxmlformats.org/presentationml/2006/ole">
            <mc:AlternateContent xmlns:mc="http://schemas.openxmlformats.org/markup-compatibility/2006">
              <mc:Choice xmlns:v="urn:schemas-microsoft-com:vml" Requires="v">
                <p:oleObj spid="_x0000_s77260" r:id="rId8" imgW="4327200" imgH="731880" progId="">
                  <p:embed/>
                </p:oleObj>
              </mc:Choice>
              <mc:Fallback>
                <p:oleObj r:id="rId8" imgW="4327200" imgH="731880" progId="">
                  <p:embed/>
                  <p:pic>
                    <p:nvPicPr>
                      <p:cNvPr id="4711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442" y="3770429"/>
                        <a:ext cx="4823872" cy="783016"/>
                      </a:xfrm>
                      <a:prstGeom prst="rect">
                        <a:avLst/>
                      </a:prstGeom>
                      <a:noFill/>
                      <a:effectLst/>
                    </p:spPr>
                  </p:pic>
                </p:oleObj>
              </mc:Fallback>
            </mc:AlternateContent>
          </a:graphicData>
        </a:graphic>
      </p:graphicFrame>
      <p:graphicFrame>
        <p:nvGraphicFramePr>
          <p:cNvPr id="47111" name="Object 7"/>
          <p:cNvGraphicFramePr>
            <a:graphicFrameLocks noChangeAspect="1"/>
          </p:cNvGraphicFramePr>
          <p:nvPr>
            <p:extLst>
              <p:ext uri="{D42A27DB-BD31-4B8C-83A1-F6EECF244321}">
                <p14:modId xmlns:p14="http://schemas.microsoft.com/office/powerpoint/2010/main" val="2374993297"/>
              </p:ext>
            </p:extLst>
          </p:nvPr>
        </p:nvGraphicFramePr>
        <p:xfrm>
          <a:off x="4839462" y="5452234"/>
          <a:ext cx="3279481" cy="736135"/>
        </p:xfrm>
        <a:graphic>
          <a:graphicData uri="http://schemas.openxmlformats.org/presentationml/2006/ole">
            <mc:AlternateContent xmlns:mc="http://schemas.openxmlformats.org/markup-compatibility/2006">
              <mc:Choice xmlns:v="urn:schemas-microsoft-com:vml" Requires="v">
                <p:oleObj spid="_x0000_s77261" r:id="rId10" imgW="2829600" imgH="642240" progId="">
                  <p:embed/>
                </p:oleObj>
              </mc:Choice>
              <mc:Fallback>
                <p:oleObj r:id="rId10" imgW="2829600" imgH="642240" progId="">
                  <p:embed/>
                  <p:pic>
                    <p:nvPicPr>
                      <p:cNvPr id="4711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9462" y="5452234"/>
                        <a:ext cx="3279481" cy="736135"/>
                      </a:xfrm>
                      <a:prstGeom prst="rect">
                        <a:avLst/>
                      </a:prstGeom>
                      <a:noFill/>
                      <a:effectLst/>
                    </p:spPr>
                  </p:pic>
                </p:oleObj>
              </mc:Fallback>
            </mc:AlternateContent>
          </a:graphicData>
        </a:graphic>
      </p:graphicFrame>
      <p:sp>
        <p:nvSpPr>
          <p:cNvPr id="2" name="正方形/長方形 1"/>
          <p:cNvSpPr/>
          <p:nvPr/>
        </p:nvSpPr>
        <p:spPr>
          <a:xfrm>
            <a:off x="2210462" y="6144017"/>
            <a:ext cx="926857" cy="369332"/>
          </a:xfrm>
          <a:prstGeom prst="rect">
            <a:avLst/>
          </a:prstGeom>
        </p:spPr>
        <p:txBody>
          <a:bodyPr wrap="none">
            <a:spAutoFit/>
          </a:bodyPr>
          <a:lstStyle/>
          <a:p>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RF</a:t>
            </a: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加速</a:t>
            </a:r>
            <a:endParaRPr lang="ja-JP" altLang="en-US" dirty="0"/>
          </a:p>
        </p:txBody>
      </p:sp>
      <p:sp>
        <p:nvSpPr>
          <p:cNvPr id="12" name="正方形/長方形 11"/>
          <p:cNvSpPr/>
          <p:nvPr/>
        </p:nvSpPr>
        <p:spPr>
          <a:xfrm>
            <a:off x="3791111" y="6156012"/>
            <a:ext cx="926857" cy="369332"/>
          </a:xfrm>
          <a:prstGeom prst="rect">
            <a:avLst/>
          </a:prstGeom>
        </p:spPr>
        <p:txBody>
          <a:bodyPr wrap="none">
            <a:spAutoFit/>
          </a:bodyPr>
          <a:lstStyle/>
          <a:p>
            <a:r>
              <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SR</a:t>
            </a: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放射</a:t>
            </a:r>
          </a:p>
        </p:txBody>
      </p:sp>
    </p:spTree>
    <p:extLst>
      <p:ext uri="{BB962C8B-B14F-4D97-AF65-F5344CB8AC3E}">
        <p14:creationId xmlns:p14="http://schemas.microsoft.com/office/powerpoint/2010/main" val="1339488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C78634D-13E0-0649-A630-899527FB6CBF}"/>
                  </a:ext>
                </a:extLst>
              </p:cNvPr>
              <p:cNvSpPr txBox="1"/>
              <p:nvPr/>
            </p:nvSpPr>
            <p:spPr>
              <a:xfrm>
                <a:off x="1043608" y="188640"/>
                <a:ext cx="7488832" cy="5645584"/>
              </a:xfrm>
              <a:prstGeom prst="rect">
                <a:avLst/>
              </a:prstGeom>
              <a:noFill/>
            </p:spPr>
            <p:txBody>
              <a:bodyPr wrap="square" rtlCol="0">
                <a:spAutoFit/>
              </a:bodyPr>
              <a:lstStyle/>
              <a:p>
                <a:r>
                  <a:rPr kumimoji="1" lang="ja-JP" altLang="en-US" sz="2400">
                    <a:latin typeface="Cambria Math" panose="02040503050406030204" pitchFamily="18" charset="0"/>
                    <a:ea typeface="Rounded Mgen+ 1c heavy" panose="020B0502020203020207" pitchFamily="34" charset="-128"/>
                    <a:cs typeface="Rounded Mgen+ 1c heavy" panose="020B0502020203020207" pitchFamily="34" charset="-128"/>
                  </a:rPr>
                  <a:t>四元運動量のノルムを不変質量</a:t>
                </a:r>
                <a:r>
                  <a:rPr kumimoji="1" lang="en-US" altLang="ja-JP" sz="2400" i="1" dirty="0">
                    <a:latin typeface="Cambria Math" panose="02040503050406030204" pitchFamily="18" charset="0"/>
                    <a:ea typeface="Rounded Mgen+ 1c heavy" panose="020B0502020203020207" pitchFamily="34" charset="-128"/>
                    <a:cs typeface="Rounded Mgen+ 1c heavy" panose="020B0502020203020207" pitchFamily="34" charset="-128"/>
                  </a:rPr>
                  <a:t>W</a:t>
                </a:r>
                <a:r>
                  <a:rPr kumimoji="1" lang="ja-JP" altLang="en-US" sz="2400">
                    <a:latin typeface="Cambria Math" panose="02040503050406030204" pitchFamily="18" charset="0"/>
                    <a:ea typeface="Rounded Mgen+ 1c heavy" panose="020B0502020203020207" pitchFamily="34" charset="-128"/>
                    <a:cs typeface="Rounded Mgen+ 1c heavy" panose="020B0502020203020207" pitchFamily="34" charset="-128"/>
                  </a:rPr>
                  <a:t>として定義する。</a:t>
                </a:r>
                <a:endParaRPr kumimoji="1" lang="en-US" altLang="ja-JP" sz="2400" dirty="0">
                  <a:latin typeface="Cambria Math" panose="02040503050406030204" pitchFamily="18" charset="0"/>
                  <a:ea typeface="Rounded Mgen+ 1c heavy" panose="020B0502020203020207" pitchFamily="34" charset="-128"/>
                  <a:cs typeface="Rounded Mgen+ 1c heavy" panose="020B0502020203020207" pitchFamily="34" charset="-128"/>
                </a:endParaRPr>
              </a:p>
              <a:p>
                <a:endParaRPr kumimoji="1" lang="en-US" altLang="ja-JP" sz="2400" dirty="0">
                  <a:latin typeface="Cambria Math" panose="02040503050406030204" pitchFamily="18" charset="0"/>
                  <a:ea typeface="Rounded Mgen+ 1c heavy" panose="020B0502020203020207" pitchFamily="34" charset="-128"/>
                  <a:cs typeface="Rounded Mgen+ 1c heavy" panose="020B0502020203020207" pitchFamily="34" charset="-128"/>
                </a:endParaRPr>
              </a:p>
              <a:p>
                <a:pPr algn="ctr"/>
                <a14:m>
                  <m:oMath xmlns:m="http://schemas.openxmlformats.org/officeDocument/2006/math">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𝑊</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f>
                      <m:f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sSup>
                          <m:sSup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num>
                      <m:den>
                        <m:sSup>
                          <m:sSup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den>
                    </m:f>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𝑘</m:t>
                            </m:r>
                          </m:sub>
                        </m:sSub>
                      </m:e>
                    </m:acc>
                    <m:r>
                      <a:rPr kumimoji="1" lang="en-US" altLang="ja-JP" sz="240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oMath>
                </a14:m>
                <a:r>
                  <a:rPr kumimoji="1" lang="en-US" altLang="ja-JP" sz="2400" dirty="0">
                    <a:solidFill>
                      <a:srgbClr val="00B0F0"/>
                    </a:solidFill>
                    <a:ea typeface="Rounded Mgen+ 1c heavy" panose="020B0502020203020207" pitchFamily="34" charset="-128"/>
                    <a:cs typeface="Rounded Mgen+ 1c heavy" panose="020B0502020203020207" pitchFamily="34" charset="-128"/>
                  </a:rPr>
                  <a:t> </a:t>
                </a:r>
                <a14:m>
                  <m:oMath xmlns:m="http://schemas.openxmlformats.org/officeDocument/2006/math">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𝑘</m:t>
                            </m:r>
                          </m:sub>
                        </m:sSub>
                      </m:e>
                    </m:acc>
                  </m:oMath>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lgn="ct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単粒子の不変質量は静止質量に等しい。</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lgn="ctr"/>
                <a14:m>
                  <m:oMath xmlns:m="http://schemas.openxmlformats.org/officeDocument/2006/math">
                    <m:sSup>
                      <m:sSup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𝑊</m:t>
                        </m:r>
                      </m:e>
                      <m:sup>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sSup>
                      <m:sSup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f>
                      <m:f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num>
                      <m:den>
                        <m:sSup>
                          <m:sSup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den>
                    </m:f>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𝑘</m:t>
                            </m:r>
                          </m:sub>
                        </m:sSub>
                      </m:e>
                    </m:acc>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oMath>
                </a14:m>
                <a:r>
                  <a:rPr kumimoji="1" lang="en-US" altLang="ja-JP" sz="2400" dirty="0">
                    <a:solidFill>
                      <a:srgbClr val="00B0F0"/>
                    </a:solidFill>
                    <a:ea typeface="Rounded Mgen+ 1c heavy" panose="020B0502020203020207" pitchFamily="34" charset="-128"/>
                    <a:cs typeface="Rounded Mgen+ 1c heavy" panose="020B0502020203020207" pitchFamily="34" charset="-128"/>
                  </a:rPr>
                  <a:t> </a:t>
                </a:r>
                <a14:m>
                  <m:oMath xmlns:m="http://schemas.openxmlformats.org/officeDocument/2006/math">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𝑘</m:t>
                            </m:r>
                          </m:sub>
                        </m:sSub>
                      </m:e>
                    </m:acc>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sSup>
                      <m:sSup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d>
                          <m:d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f>
                              <m:f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m:t>
                                </m:r>
                                <m:sSub>
                                  <m:sSub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Sub>
                                <m:sSup>
                                  <m:sSupPr>
                                    <m:ctrlP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e>
                                  <m:sup>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2</m:t>
                                    </m:r>
                                  </m:sup>
                                </m:sSup>
                              </m:num>
                              <m:den>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den>
                            </m:f>
                          </m:e>
                        </m:d>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sSup>
                      <m:sSup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d>
                          <m:d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𝛾𝛽</m:t>
                            </m:r>
                            <m:sSub>
                              <m:sSubPr>
                                <m:ctrlP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ctrlPr>
                              </m:sSubPr>
                              <m:e>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𝑚</m:t>
                                </m:r>
                              </m:e>
                              <m: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0</m:t>
                                </m:r>
                              </m:sub>
                            </m:sSub>
                            <m:r>
                              <a:rPr kumimoji="1" lang="en-US" altLang="ja-JP" sz="2400" b="0" i="1" smtClean="0">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𝑐</m:t>
                            </m:r>
                          </m:e>
                        </m:d>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sSubSup>
                      <m:sSubSup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𝑚</m:t>
                        </m:r>
                      </m:e>
                      <m: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0</m:t>
                        </m:r>
                      </m:sub>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bSup>
                    <m:sSup>
                      <m:sSupPr>
                        <m:ctrlP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oMath>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lgn="ct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r>
                  <a:rPr kumimoji="1" lang="ja-JP" altLang="en-US" sz="2400">
                    <a:latin typeface="Rounded Mgen+ 1c heavy" panose="020B0502020203020207" pitchFamily="34" charset="-128"/>
                    <a:ea typeface="Rounded Mgen+ 1c heavy" panose="020B0502020203020207" pitchFamily="34" charset="-128"/>
                    <a:cs typeface="Rounded Mgen+ 1c heavy" panose="020B0502020203020207" pitchFamily="34" charset="-128"/>
                  </a:rPr>
                  <a:t>粒子の質量はローレンツ不変量である。四元運動量は反応の前後で保存されるから、複数の粒子からなる系でも、不変質量はローレンツ不変な量である。</a:t>
                </a:r>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pPr algn="ctr"/>
                <a14:m>
                  <m:oMath xmlns:m="http://schemas.openxmlformats.org/officeDocument/2006/math">
                    <m:sSup>
                      <m:sSup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𝑊</m:t>
                        </m:r>
                      </m:e>
                      <m:sup>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sSup>
                      <m:sSup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𝑐</m:t>
                        </m:r>
                      </m:e>
                      <m:sup>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sSup>
                      <m:sSupPr>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pPr>
                      <m:e>
                        <m:d>
                          <m:d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dPr>
                          <m:e>
                            <m:nary>
                              <m:naryPr>
                                <m:chr m:val="∑"/>
                                <m:subHide m:val="on"/>
                                <m:supHide m:val="on"/>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naryPr>
                              <m:sub/>
                              <m:sup/>
                              <m:e>
                                <m:f>
                                  <m:f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fPr>
                                  <m:num>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𝐸</m:t>
                                        </m:r>
                                      </m:e>
                                      <m:sub>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𝑖</m:t>
                                        </m:r>
                                      </m:sub>
                                    </m:sSub>
                                  </m:num>
                                  <m:den>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𝐶</m:t>
                                    </m:r>
                                  </m:den>
                                </m:f>
                              </m:e>
                            </m:nary>
                          </m:e>
                        </m:d>
                      </m:e>
                      <m:sup>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2</m:t>
                        </m:r>
                      </m:sup>
                    </m:sSup>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m:t>
                    </m:r>
                    <m:nary>
                      <m:naryPr>
                        <m:chr m:val="∑"/>
                        <m:subHide m:val="on"/>
                        <m:supHide m:val="on"/>
                        <m:ctrlPr>
                          <a:rPr kumimoji="1" lang="en-US" altLang="ja-JP" sz="240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naryPr>
                      <m:sub/>
                      <m:sup/>
                      <m:e>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400" b="0" i="1" smtClean="0">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𝑖</m:t>
                                </m:r>
                              </m:sub>
                            </m:sSub>
                          </m:e>
                        </m:acc>
                      </m:e>
                    </m:nary>
                    <m:r>
                      <a:rPr kumimoji="1" lang="en-US" altLang="ja-JP" sz="2400" i="1">
                        <a:solidFill>
                          <a:srgbClr val="00B0F0"/>
                        </a:solidFill>
                        <a:latin typeface="Cambria Math" panose="02040503050406030204" pitchFamily="18" charset="0"/>
                        <a:ea typeface="Cambria Math" panose="02040503050406030204" pitchFamily="18" charset="0"/>
                        <a:cs typeface="Rounded Mgen+ 1c heavy" panose="020B0502020203020207" pitchFamily="34" charset="-128"/>
                      </a:rPr>
                      <m:t>∙</m:t>
                    </m:r>
                  </m:oMath>
                </a14:m>
                <a:r>
                  <a:rPr kumimoji="1" lang="en-US" altLang="ja-JP" sz="2400" dirty="0">
                    <a:solidFill>
                      <a:srgbClr val="00B0F0"/>
                    </a:solidFill>
                    <a:ea typeface="Rounded Mgen+ 1c heavy" panose="020B0502020203020207" pitchFamily="34" charset="-128"/>
                    <a:cs typeface="Rounded Mgen+ 1c heavy" panose="020B0502020203020207" pitchFamily="34" charset="-128"/>
                  </a:rPr>
                  <a:t> </a:t>
                </a:r>
                <a14:m>
                  <m:oMath xmlns:m="http://schemas.openxmlformats.org/officeDocument/2006/math">
                    <m:nary>
                      <m:naryPr>
                        <m:chr m:val="∑"/>
                        <m:subHide m:val="on"/>
                        <m:supHide m:val="on"/>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naryPr>
                      <m:sub/>
                      <m:sup/>
                      <m:e>
                        <m:acc>
                          <m:accPr>
                            <m:chr m:val="⃗"/>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accPr>
                          <m:e>
                            <m:sSub>
                              <m:sSubPr>
                                <m:ctrlP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ctrlPr>
                              </m:sSubPr>
                              <m:e>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𝑝</m:t>
                                </m:r>
                              </m:e>
                              <m:sub>
                                <m:r>
                                  <a:rPr kumimoji="1" lang="en-US" altLang="ja-JP" sz="2400" i="1">
                                    <a:solidFill>
                                      <a:srgbClr val="00B0F0"/>
                                    </a:solidFill>
                                    <a:latin typeface="Cambria Math" panose="02040503050406030204" pitchFamily="18" charset="0"/>
                                    <a:ea typeface="Rounded Mgen+ 1c heavy" panose="020B0502020203020207" pitchFamily="34" charset="-128"/>
                                    <a:cs typeface="Rounded Mgen+ 1c heavy" panose="020B0502020203020207" pitchFamily="34" charset="-128"/>
                                  </a:rPr>
                                  <m:t>𝑖</m:t>
                                </m:r>
                              </m:sub>
                            </m:sSub>
                          </m:e>
                        </m:acc>
                      </m:e>
                    </m:nary>
                  </m:oMath>
                </a14:m>
                <a:endParaRPr kumimoji="1" lang="en-US" altLang="ja-JP" sz="2400" dirty="0">
                  <a:latin typeface="Rounded Mgen+ 1c heavy" panose="020B0502020203020207" pitchFamily="34" charset="-128"/>
                  <a:ea typeface="Rounded Mgen+ 1c heavy" panose="020B0502020203020207" pitchFamily="34" charset="-128"/>
                  <a:cs typeface="Rounded Mgen+ 1c heavy" panose="020B0502020203020207" pitchFamily="34" charset="-128"/>
                </a:endParaRPr>
              </a:p>
              <a:p>
                <a:endParaRPr kumimoji="1" lang="ja-JP" altLang="en-US" sz="2400" b="1">
                  <a:latin typeface="Rounded Mgen+ 1c heavy" panose="020B0502020203020207" pitchFamily="34" charset="-128"/>
                  <a:ea typeface="Rounded Mgen+ 1c heavy" panose="020B0502020203020207" pitchFamily="34" charset="-128"/>
                  <a:cs typeface="Rounded Mgen+ 1c heavy" panose="020B0502020203020207" pitchFamily="34" charset="-128"/>
                </a:endParaRPr>
              </a:p>
            </p:txBody>
          </p:sp>
        </mc:Choice>
        <mc:Fallback xmlns="">
          <p:sp>
            <p:nvSpPr>
              <p:cNvPr id="5" name="テキスト ボックス 4">
                <a:extLst>
                  <a:ext uri="{FF2B5EF4-FFF2-40B4-BE49-F238E27FC236}">
                    <a16:creationId xmlns:a16="http://schemas.microsoft.com/office/drawing/2014/main" id="{AC78634D-13E0-0649-A630-899527FB6CBF}"/>
                  </a:ext>
                </a:extLst>
              </p:cNvPr>
              <p:cNvSpPr txBox="1">
                <a:spLocks noRot="1" noChangeAspect="1" noMove="1" noResize="1" noEditPoints="1" noAdjustHandles="1" noChangeArrowheads="1" noChangeShapeType="1" noTextEdit="1"/>
              </p:cNvSpPr>
              <p:nvPr/>
            </p:nvSpPr>
            <p:spPr>
              <a:xfrm>
                <a:off x="1043608" y="188640"/>
                <a:ext cx="7488832" cy="5645584"/>
              </a:xfrm>
              <a:prstGeom prst="rect">
                <a:avLst/>
              </a:prstGeom>
              <a:blipFill>
                <a:blip r:embed="rId2"/>
                <a:stretch>
                  <a:fillRect l="-1184" t="-674" b="-696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00296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idx="12"/>
          </p:nvPr>
        </p:nvSpPr>
        <p:spPr/>
        <p:txBody>
          <a:bodyPr/>
          <a:lstStyle/>
          <a:p>
            <a:fld id="{76CD9603-C0BE-4ABE-94E3-43B5CD58FF6B}" type="slidenum">
              <a:rPr lang="en-US" altLang="ja-JP"/>
              <a:pPr/>
              <a:t>90</a:t>
            </a:fld>
            <a:endParaRPr lang="en-US" altLang="ja-JP"/>
          </a:p>
        </p:txBody>
      </p:sp>
      <mc:AlternateContent xmlns:mc="http://schemas.openxmlformats.org/markup-compatibility/2006" xmlns:a14="http://schemas.microsoft.com/office/drawing/2010/main">
        <mc:Choice Requires="a14">
          <p:sp>
            <p:nvSpPr>
              <p:cNvPr id="48131" name="Rectangle 3"/>
              <p:cNvSpPr>
                <a:spLocks noGrp="1" noChangeArrowheads="1"/>
              </p:cNvSpPr>
              <p:nvPr>
                <p:ph type="body" idx="1"/>
              </p:nvPr>
            </p:nvSpPr>
            <p:spPr>
              <a:xfrm>
                <a:off x="669802" y="465480"/>
                <a:ext cx="7673760" cy="3827615"/>
              </a:xfrm>
              <a:ln/>
            </p:spPr>
            <p:txBody>
              <a:bodyPr vert="horz" lIns="91440" tIns="13715" rIns="91440" bIns="45720" rtlCol="0">
                <a:noAutofit/>
              </a:bodyPr>
              <a:lstStyle/>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シンクロトロン振動の方程式は次のように修正される。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14:m>
                  <m:oMathPara xmlns:m="http://schemas.openxmlformats.org/officeDocument/2006/math">
                    <m:oMathParaPr>
                      <m:jc m:val="centerGroup"/>
                    </m:oMathParaPr>
                    <m:oMath xmlns:m="http://schemas.openxmlformats.org/officeDocument/2006/math">
                      <m:f>
                        <m:fPr>
                          <m:ctrlPr>
                            <a:rPr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sSup>
                            <m:sSupPr>
                              <m:ctrlPr>
                                <a:rPr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𝑑</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p>
                          <m:r>
                            <a:rPr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𝜏</m:t>
                          </m:r>
                        </m:num>
                        <m:den>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𝑑</m:t>
                          </m:r>
                          <m:sSup>
                            <m:sSup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𝑡</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p>
                        </m:den>
                      </m:f>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𝑒</m:t>
                          </m:r>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𝑉</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r>
                            <a:rPr lang="ja-JP" altLang="en-US"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𝜔𝜒</m:t>
                          </m:r>
                          <m:func>
                            <m:func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uncPr>
                            <m:fName>
                              <m:r>
                                <m:rPr>
                                  <m:sty m:val="p"/>
                                </m:rPr>
                                <a:rPr lang="en-US" altLang="ja-JP" sz="2400" b="0" i="0" smtClean="0">
                                  <a:latin typeface="Cambria Math" panose="02040503050406030204" pitchFamily="18" charset="0"/>
                                  <a:ea typeface="Rounded Mgen+ 1c bold" panose="020B0702020203020207" pitchFamily="50" charset="-128"/>
                                  <a:cs typeface="Rounded Mgen+ 1c bold" panose="020B0702020203020207" pitchFamily="50" charset="-128"/>
                                </a:rPr>
                                <m:t>cos</m:t>
                              </m:r>
                            </m:fName>
                            <m:e>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ja-JP" altLang="en-US"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𝜓</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e>
                          </m:func>
                        </m:num>
                        <m:den>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𝑝</m:t>
                          </m:r>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𝐶</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den>
                      </m:f>
                      <m:r>
                        <a:rPr lang="ja-JP" altLang="en-US"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𝜏</m:t>
                      </m:r>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𝑈</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f>
                        <m:f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𝑑</m:t>
                          </m:r>
                          <m:r>
                            <a:rPr lang="ja-JP" altLang="en-US"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𝛿</m:t>
                          </m:r>
                        </m:num>
                        <m:den>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𝑑𝑡</m:t>
                          </m:r>
                        </m:den>
                      </m:f>
                    </m:oMath>
                  </m:oMathPara>
                </a14:m>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解は次のようになる</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𝛿</m:t>
                      </m:r>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d>
                        <m:d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d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𝐴</m:t>
                          </m:r>
                          <m:sSup>
                            <m:sSup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𝑒</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𝑖</m:t>
                              </m:r>
                              <m:r>
                                <m:rPr>
                                  <m:sty m:val="p"/>
                                </m:rPr>
                                <a:rPr lang="el-GR"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Ω</m:t>
                              </m:r>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𝑡</m:t>
                              </m:r>
                            </m:sup>
                          </m:s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𝐵</m:t>
                          </m:r>
                          <m:sSup>
                            <m:sSup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𝑒</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𝑖</m:t>
                              </m:r>
                              <m:r>
                                <m:rPr>
                                  <m:sty m:val="p"/>
                                </m:rPr>
                                <a:rPr lang="el-GR"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Ω</m:t>
                              </m:r>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𝑡</m:t>
                              </m:r>
                            </m:sup>
                          </m:sSup>
                        </m:e>
                      </m:d>
                      <m:sSup>
                        <m:sSup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𝑒</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𝑈</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num>
                            <m:den>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𝐸</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𝑇</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den>
                          </m:f>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𝑡</m:t>
                          </m:r>
                        </m:sup>
                      </m:sSup>
                    </m:oMath>
                  </m:oMathPara>
                </a14:m>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シンクロトロン振動（エネルギー）は、シンクロトロン放射により減衰する。</a:t>
                </a: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48131" name="Rectangle 3"/>
              <p:cNvSpPr>
                <a:spLocks noGrp="1" noRot="1" noChangeAspect="1" noMove="1" noResize="1" noEditPoints="1" noAdjustHandles="1" noChangeArrowheads="1" noChangeShapeType="1" noTextEdit="1"/>
              </p:cNvSpPr>
              <p:nvPr>
                <p:ph type="body" idx="1"/>
              </p:nvPr>
            </p:nvSpPr>
            <p:spPr>
              <a:xfrm>
                <a:off x="669802" y="465480"/>
                <a:ext cx="7673760" cy="3827615"/>
              </a:xfrm>
              <a:blipFill>
                <a:blip r:embed="rId3"/>
                <a:stretch>
                  <a:fillRect l="-1271" t="-2070" r="-2859" b="-18471"/>
                </a:stretch>
              </a:blipFill>
              <a:ln/>
            </p:spPr>
            <p:txBody>
              <a:bodyPr/>
              <a:lstStyle/>
              <a:p>
                <a:r>
                  <a:rPr lang="ja-JP" altLang="en-US">
                    <a:noFill/>
                  </a:rPr>
                  <a:t> </a:t>
                </a:r>
              </a:p>
            </p:txBody>
          </p:sp>
        </mc:Fallback>
      </mc:AlternateContent>
      <p:sp>
        <p:nvSpPr>
          <p:cNvPr id="3" name="正方形/長方形 2"/>
          <p:cNvSpPr/>
          <p:nvPr/>
        </p:nvSpPr>
        <p:spPr>
          <a:xfrm>
            <a:off x="3851920" y="3645024"/>
            <a:ext cx="877163" cy="369332"/>
          </a:xfrm>
          <a:prstGeom prst="rect">
            <a:avLst/>
          </a:prstGeom>
        </p:spPr>
        <p:txBody>
          <a:bodyPr wrap="none">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振動項</a:t>
            </a: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14" name="正方形/長方形 13"/>
          <p:cNvSpPr/>
          <p:nvPr/>
        </p:nvSpPr>
        <p:spPr>
          <a:xfrm>
            <a:off x="5436096" y="3645024"/>
            <a:ext cx="877163" cy="369332"/>
          </a:xfrm>
          <a:prstGeom prst="rect">
            <a:avLst/>
          </a:prstGeom>
        </p:spPr>
        <p:txBody>
          <a:bodyPr wrap="none">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減衰項</a:t>
            </a: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954211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5"/>
          <p:cNvSpPr>
            <a:spLocks noGrp="1"/>
          </p:cNvSpPr>
          <p:nvPr>
            <p:ph type="sldNum" idx="12"/>
          </p:nvPr>
        </p:nvSpPr>
        <p:spPr/>
        <p:txBody>
          <a:bodyPr/>
          <a:lstStyle/>
          <a:p>
            <a:fld id="{3EB37588-1F6A-4D68-9DC8-C9341222D5B6}" type="slidenum">
              <a:rPr lang="en-US" altLang="ja-JP"/>
              <a:pPr/>
              <a:t>91</a:t>
            </a:fld>
            <a:endParaRPr lang="en-US" altLang="ja-JP"/>
          </a:p>
        </p:txBody>
      </p:sp>
      <p:sp>
        <p:nvSpPr>
          <p:cNvPr id="49153" name="Rectangle 1"/>
          <p:cNvSpPr>
            <a:spLocks noGrp="1" noChangeArrowheads="1"/>
          </p:cNvSpPr>
          <p:nvPr>
            <p:ph type="title"/>
          </p:nvPr>
        </p:nvSpPr>
        <p:spPr>
          <a:xfrm>
            <a:off x="692641" y="77672"/>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放射減衰：横方向</a:t>
            </a:r>
          </a:p>
        </p:txBody>
      </p:sp>
      <p:sp>
        <p:nvSpPr>
          <p:cNvPr id="49154" name="Rectangle 2"/>
          <p:cNvSpPr>
            <a:spLocks noGrp="1" noChangeArrowheads="1"/>
          </p:cNvSpPr>
          <p:nvPr>
            <p:ph type="body" idx="1"/>
          </p:nvPr>
        </p:nvSpPr>
        <p:spPr>
          <a:xfrm>
            <a:off x="395536" y="1196752"/>
            <a:ext cx="8291264" cy="3280569"/>
          </a:xfrm>
          <a:ln/>
        </p:spPr>
        <p:txBody>
          <a:bodyPr vert="horz" lIns="91440" tIns="13715" rIns="91440" bIns="45720" rtlCol="0">
            <a:normAutofit/>
          </a:bodyPr>
          <a:lstStyle/>
          <a:p>
            <a:pPr marL="391686" indent="-293764">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シンクロトロン放射は横方向運動量、縦方向運動量を等しく減少させる。</a:t>
            </a:r>
          </a:p>
          <a:p>
            <a:pPr marL="391686" indent="-293764">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再加速により、縦方向運動量のみ与えられ、エネルギーは一定に保たれる。</a:t>
            </a:r>
          </a:p>
          <a:p>
            <a:pPr marL="391686" indent="-293764">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多数回周回することにより、横方向運動量は減衰する。</a:t>
            </a:r>
          </a:p>
        </p:txBody>
      </p:sp>
      <p:sp>
        <p:nvSpPr>
          <p:cNvPr id="49155" name="Line 3"/>
          <p:cNvSpPr>
            <a:spLocks noChangeShapeType="1"/>
          </p:cNvSpPr>
          <p:nvPr/>
        </p:nvSpPr>
        <p:spPr bwMode="auto">
          <a:xfrm>
            <a:off x="1192263" y="6121801"/>
            <a:ext cx="2609280" cy="144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49156" name="Line 4"/>
          <p:cNvSpPr>
            <a:spLocks noChangeShapeType="1"/>
          </p:cNvSpPr>
          <p:nvPr/>
        </p:nvSpPr>
        <p:spPr bwMode="auto">
          <a:xfrm flipH="1" flipV="1">
            <a:off x="1146184" y="4366441"/>
            <a:ext cx="38880" cy="175680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49157" name="Line 5"/>
          <p:cNvSpPr>
            <a:spLocks noChangeShapeType="1"/>
          </p:cNvSpPr>
          <p:nvPr/>
        </p:nvSpPr>
        <p:spPr bwMode="auto">
          <a:xfrm flipV="1">
            <a:off x="1183624" y="4488841"/>
            <a:ext cx="2433600" cy="1634400"/>
          </a:xfrm>
          <a:prstGeom prst="line">
            <a:avLst/>
          </a:prstGeom>
          <a:noFill/>
          <a:ln w="36000" cap="flat">
            <a:solidFill>
              <a:srgbClr val="2300D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49158" name="Line 6"/>
          <p:cNvSpPr>
            <a:spLocks noChangeShapeType="1"/>
          </p:cNvSpPr>
          <p:nvPr/>
        </p:nvSpPr>
        <p:spPr bwMode="auto">
          <a:xfrm flipV="1">
            <a:off x="1174983" y="4899241"/>
            <a:ext cx="1848960" cy="1232640"/>
          </a:xfrm>
          <a:prstGeom prst="line">
            <a:avLst/>
          </a:prstGeom>
          <a:noFill/>
          <a:ln w="36000" cap="flat">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49159" name="Line 7"/>
          <p:cNvSpPr>
            <a:spLocks noChangeShapeType="1"/>
          </p:cNvSpPr>
          <p:nvPr/>
        </p:nvSpPr>
        <p:spPr bwMode="auto">
          <a:xfrm flipV="1">
            <a:off x="1167784" y="4916521"/>
            <a:ext cx="2468160" cy="1224000"/>
          </a:xfrm>
          <a:prstGeom prst="line">
            <a:avLst/>
          </a:prstGeom>
          <a:noFill/>
          <a:ln w="36000" cap="flat">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49160" name="Line 8"/>
          <p:cNvSpPr>
            <a:spLocks noChangeShapeType="1"/>
          </p:cNvSpPr>
          <p:nvPr/>
        </p:nvSpPr>
        <p:spPr bwMode="auto">
          <a:xfrm flipV="1">
            <a:off x="2990824" y="4923720"/>
            <a:ext cx="609120" cy="11520"/>
          </a:xfrm>
          <a:prstGeom prst="line">
            <a:avLst/>
          </a:prstGeom>
          <a:noFill/>
          <a:ln w="36000" cap="flat">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49161" name="AutoShape 9"/>
          <p:cNvSpPr>
            <a:spLocks noChangeArrowheads="1"/>
          </p:cNvSpPr>
          <p:nvPr/>
        </p:nvSpPr>
        <p:spPr bwMode="auto">
          <a:xfrm>
            <a:off x="2073544" y="4376521"/>
            <a:ext cx="567360" cy="410400"/>
          </a:xfrm>
          <a:prstGeom prst="wedgeRoundRectCallout">
            <a:avLst>
              <a:gd name="adj1" fmla="val 139236"/>
              <a:gd name="adj2" fmla="val 30824"/>
              <a:gd name="adj3" fmla="val 16667"/>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6574"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pPr>
            <a:r>
              <a:rPr lang="ja-JP" altLang="ja-JP" sz="1451" dirty="0">
                <a:solidFill>
                  <a:srgbClr val="FFFF00"/>
                </a:solidFill>
                <a:latin typeface="HGS明朝E" panose="02020900000000000000" pitchFamily="18" charset="-128"/>
                <a:ea typeface="HGS明朝E" panose="02020900000000000000" pitchFamily="18" charset="-128"/>
              </a:rPr>
              <a:t>放射</a:t>
            </a:r>
          </a:p>
        </p:txBody>
      </p:sp>
      <p:sp>
        <p:nvSpPr>
          <p:cNvPr id="49162" name="AutoShape 10"/>
          <p:cNvSpPr>
            <a:spLocks noChangeArrowheads="1"/>
          </p:cNvSpPr>
          <p:nvPr/>
        </p:nvSpPr>
        <p:spPr bwMode="auto">
          <a:xfrm>
            <a:off x="2496904" y="5599081"/>
            <a:ext cx="649440" cy="410400"/>
          </a:xfrm>
          <a:prstGeom prst="wedgeRoundRectCallout">
            <a:avLst>
              <a:gd name="adj1" fmla="val 48593"/>
              <a:gd name="adj2" fmla="val -196856"/>
              <a:gd name="adj3" fmla="val 16667"/>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6574"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pPr>
            <a:r>
              <a:rPr lang="ja-JP" altLang="ja-JP" sz="1451">
                <a:solidFill>
                  <a:srgbClr val="FFFF00"/>
                </a:solidFill>
                <a:latin typeface="HGS明朝E" panose="02020900000000000000" pitchFamily="18" charset="-128"/>
                <a:ea typeface="HGS明朝E" panose="02020900000000000000" pitchFamily="18" charset="-128"/>
              </a:rPr>
              <a:t>再加速</a:t>
            </a:r>
          </a:p>
        </p:txBody>
      </p:sp>
      <p:sp>
        <p:nvSpPr>
          <p:cNvPr id="49163" name="Line 11"/>
          <p:cNvSpPr>
            <a:spLocks noChangeShapeType="1"/>
          </p:cNvSpPr>
          <p:nvPr/>
        </p:nvSpPr>
        <p:spPr bwMode="auto">
          <a:xfrm>
            <a:off x="3599943" y="4490281"/>
            <a:ext cx="17280" cy="164016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49164" name="AutoShape 12"/>
          <p:cNvSpPr>
            <a:spLocks noChangeArrowheads="1"/>
          </p:cNvSpPr>
          <p:nvPr/>
        </p:nvSpPr>
        <p:spPr bwMode="auto">
          <a:xfrm>
            <a:off x="4067944" y="4477321"/>
            <a:ext cx="483840" cy="410400"/>
          </a:xfrm>
          <a:prstGeom prst="wedgeRoundRectCallout">
            <a:avLst>
              <a:gd name="adj1" fmla="val -126718"/>
              <a:gd name="adj2" fmla="val 16824"/>
              <a:gd name="adj3" fmla="val 16667"/>
            </a:avLst>
          </a:prstGeom>
          <a:solidFill>
            <a:srgbClr val="00B8FF"/>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6574"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pPr>
            <a:r>
              <a:rPr lang="ja-JP" altLang="ja-JP" sz="1451">
                <a:solidFill>
                  <a:srgbClr val="FFFF00"/>
                </a:solidFill>
                <a:latin typeface="HGS明朝E" panose="02020900000000000000" pitchFamily="18" charset="-128"/>
                <a:ea typeface="HGS明朝E" panose="02020900000000000000" pitchFamily="18" charset="-128"/>
              </a:rPr>
              <a:t>減衰</a:t>
            </a:r>
          </a:p>
        </p:txBody>
      </p:sp>
      <p:sp>
        <p:nvSpPr>
          <p:cNvPr id="49165" name="Text Box 13"/>
          <p:cNvSpPr txBox="1">
            <a:spLocks noChangeArrowheads="1"/>
          </p:cNvSpPr>
          <p:nvPr/>
        </p:nvSpPr>
        <p:spPr bwMode="auto">
          <a:xfrm>
            <a:off x="5044263" y="4543561"/>
            <a:ext cx="3434400" cy="277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715" rIns="0" bIns="0"/>
          <a:lstStyle>
            <a:lvl1pPr>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1pPr>
            <a:lvl2pPr>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2pPr>
            <a:lvl3pPr>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3pPr>
            <a:lvl4pPr>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4pPr>
            <a:lvl5pPr>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cs typeface="Arial Unicode MS" pitchFamily="32" charset="0"/>
              </a:defRPr>
            </a:lvl9pPr>
          </a:lstStyle>
          <a:p>
            <a:pPr>
              <a:lnSpc>
                <a:spcPct val="95000"/>
              </a:lnSpc>
              <a:spcAft>
                <a:spcPts val="522"/>
              </a:spcAf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一周あたりの角度減衰</a:t>
            </a:r>
          </a:p>
        </p:txBody>
      </p:sp>
      <p:graphicFrame>
        <p:nvGraphicFramePr>
          <p:cNvPr id="49166" name="Object 14"/>
          <p:cNvGraphicFramePr>
            <a:graphicFrameLocks noChangeAspect="1"/>
          </p:cNvGraphicFramePr>
          <p:nvPr>
            <p:extLst>
              <p:ext uri="{D42A27DB-BD31-4B8C-83A1-F6EECF244321}">
                <p14:modId xmlns:p14="http://schemas.microsoft.com/office/powerpoint/2010/main" val="2439775196"/>
              </p:ext>
            </p:extLst>
          </p:nvPr>
        </p:nvGraphicFramePr>
        <p:xfrm>
          <a:off x="5779200" y="4988721"/>
          <a:ext cx="1548000" cy="607680"/>
        </p:xfrm>
        <a:graphic>
          <a:graphicData uri="http://schemas.openxmlformats.org/presentationml/2006/ole">
            <mc:AlternateContent xmlns:mc="http://schemas.openxmlformats.org/markup-compatibility/2006">
              <mc:Choice xmlns:v="urn:schemas-microsoft-com:vml" Requires="v">
                <p:oleObj spid="_x0000_s78964" r:id="rId4" imgW="1698480" imgH="679680" progId="">
                  <p:embed/>
                </p:oleObj>
              </mc:Choice>
              <mc:Fallback>
                <p:oleObj r:id="rId4" imgW="1698480" imgH="679680" progId="">
                  <p:embed/>
                  <p:pic>
                    <p:nvPicPr>
                      <p:cNvPr id="4916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200" y="4988721"/>
                        <a:ext cx="1548000" cy="60768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正方形/長方形 1"/>
          <p:cNvSpPr/>
          <p:nvPr/>
        </p:nvSpPr>
        <p:spPr>
          <a:xfrm>
            <a:off x="3295384" y="6235561"/>
            <a:ext cx="423514" cy="369332"/>
          </a:xfrm>
          <a:prstGeom prst="rect">
            <a:avLst/>
          </a:prstGeom>
        </p:spPr>
        <p:txBody>
          <a:bodyPr wrap="none">
            <a:spAutoFit/>
          </a:bodyPr>
          <a:lstStyle/>
          <a:p>
            <a:r>
              <a:rPr lang="en-US" altLang="ja-JP" dirty="0"/>
              <a:t>p0</a:t>
            </a:r>
            <a:endParaRPr lang="ja-JP" altLang="en-US" dirty="0"/>
          </a:p>
        </p:txBody>
      </p:sp>
      <p:sp>
        <p:nvSpPr>
          <p:cNvPr id="19" name="正方形/長方形 18"/>
          <p:cNvSpPr/>
          <p:nvPr/>
        </p:nvSpPr>
        <p:spPr>
          <a:xfrm>
            <a:off x="646427" y="4290948"/>
            <a:ext cx="382412" cy="369332"/>
          </a:xfrm>
          <a:prstGeom prst="rect">
            <a:avLst/>
          </a:prstGeom>
        </p:spPr>
        <p:txBody>
          <a:bodyPr wrap="none">
            <a:spAutoFit/>
          </a:bodyPr>
          <a:lstStyle/>
          <a:p>
            <a:r>
              <a:rPr lang="en-US" altLang="ja-JP" dirty="0" err="1"/>
              <a:t>pt</a:t>
            </a:r>
            <a:endParaRPr lang="ja-JP" altLang="en-US" dirty="0"/>
          </a:p>
        </p:txBody>
      </p:sp>
    </p:spTree>
    <p:extLst>
      <p:ext uri="{BB962C8B-B14F-4D97-AF65-F5344CB8AC3E}">
        <p14:creationId xmlns:p14="http://schemas.microsoft.com/office/powerpoint/2010/main" val="2839494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5"/>
          <p:cNvSpPr>
            <a:spLocks noGrp="1"/>
          </p:cNvSpPr>
          <p:nvPr>
            <p:ph type="sldNum" idx="12"/>
          </p:nvPr>
        </p:nvSpPr>
        <p:spPr/>
        <p:txBody>
          <a:bodyPr/>
          <a:lstStyle/>
          <a:p>
            <a:fld id="{8ADB5282-D149-4057-ADEA-CE5AC07C7930}" type="slidenum">
              <a:rPr lang="en-US" altLang="ja-JP"/>
              <a:pPr/>
              <a:t>92</a:t>
            </a:fld>
            <a:endParaRPr lang="en-US" altLang="ja-JP"/>
          </a:p>
        </p:txBody>
      </p:sp>
      <p:sp>
        <p:nvSpPr>
          <p:cNvPr id="50177" name="Rectangle 1"/>
          <p:cNvSpPr>
            <a:spLocks noGrp="1" noChangeArrowheads="1"/>
          </p:cNvSpPr>
          <p:nvPr>
            <p:ph type="title"/>
          </p:nvPr>
        </p:nvSpPr>
        <p:spPr>
          <a:xfrm>
            <a:off x="692641" y="9818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放射減衰：横方向</a:t>
            </a:r>
          </a:p>
        </p:txBody>
      </p:sp>
      <mc:AlternateContent xmlns:mc="http://schemas.openxmlformats.org/markup-compatibility/2006" xmlns:a14="http://schemas.microsoft.com/office/drawing/2010/main">
        <mc:Choice Requires="a14">
          <p:sp>
            <p:nvSpPr>
              <p:cNvPr id="50178" name="Rectangle 2"/>
              <p:cNvSpPr>
                <a:spLocks noGrp="1" noChangeArrowheads="1"/>
              </p:cNvSpPr>
              <p:nvPr>
                <p:ph type="body" idx="1"/>
              </p:nvPr>
            </p:nvSpPr>
            <p:spPr>
              <a:xfrm>
                <a:off x="729375" y="1244030"/>
                <a:ext cx="7673760" cy="4723537"/>
              </a:xfrm>
              <a:ln/>
            </p:spPr>
            <p:txBody>
              <a:bodyPr vert="horz" lIns="91440" tIns="13715" rIns="91440" bIns="45720" rtlCol="0">
                <a:noAutofit/>
              </a:bodyPr>
              <a:lstStyle/>
              <a:p>
                <a:pPr marL="97922" indent="0">
                  <a:spcAft>
                    <a:spcPts val="522"/>
                  </a:spcAft>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一周あたりの角度</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の減衰</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spcAft>
                    <a:spcPts val="522"/>
                  </a:spcAft>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14:m>
                  <m:oMathPara xmlns:m="http://schemas.openxmlformats.org/officeDocument/2006/math">
                    <m:oMathParaPr>
                      <m:jc m:val="centerGroup"/>
                    </m:oMathParaPr>
                    <m:oMath xmlns:m="http://schemas.openxmlformats.org/officeDocument/2006/math">
                      <m:sSup>
                        <m:sSupPr>
                          <m:ctrlPr>
                            <a:rPr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𝑥</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sup>
                      </m:sSup>
                      <m:r>
                        <a:rPr lang="en-US" altLang="ja-JP" sz="2400" i="1" smtClean="0">
                          <a:latin typeface="Cambria Math" panose="02040503050406030204" pitchFamily="18" charset="0"/>
                          <a:ea typeface="Cambria Math" panose="02040503050406030204" pitchFamily="18" charset="0"/>
                          <a:cs typeface="Rounded Mgen+ 1c bold" panose="020B0702020203020207" pitchFamily="50" charset="-128"/>
                        </a:rPr>
                        <m:t>→</m:t>
                      </m:r>
                      <m:sSup>
                        <m:sSupPr>
                          <m:ctrlPr>
                            <a:rPr lang="en-US" altLang="ja-JP" sz="2400" i="1" smtClean="0">
                              <a:latin typeface="Cambria Math" panose="02040503050406030204" pitchFamily="18" charset="0"/>
                              <a:ea typeface="Cambria Math" panose="02040503050406030204" pitchFamily="18" charset="0"/>
                              <a:cs typeface="Rounded Mgen+ 1c bold" panose="020B0702020203020207" pitchFamily="50" charset="-128"/>
                            </a:rPr>
                          </m:ctrlPr>
                        </m:sSupPr>
                        <m:e>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𝑥</m:t>
                          </m:r>
                        </m:e>
                        <m:sup>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m:t>
                          </m:r>
                        </m:sup>
                      </m:sSup>
                      <m:f>
                        <m:fPr>
                          <m:ctrlPr>
                            <a:rPr lang="en-US" altLang="ja-JP" sz="2400" i="1" smtClean="0">
                              <a:latin typeface="Cambria Math" panose="02040503050406030204" pitchFamily="18" charset="0"/>
                              <a:ea typeface="Cambria Math" panose="02040503050406030204" pitchFamily="18" charset="0"/>
                              <a:cs typeface="Rounded Mgen+ 1c bold" panose="020B0702020203020207" pitchFamily="50" charset="-128"/>
                            </a:rPr>
                          </m:ctrlPr>
                        </m:fPr>
                        <m:num>
                          <m:sSub>
                            <m:sSubPr>
                              <m:ctrlP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ctrlPr>
                            </m:sSubPr>
                            <m:e>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𝐸</m:t>
                              </m:r>
                            </m:e>
                            <m:sub>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0</m:t>
                              </m:r>
                            </m:sub>
                          </m:sSub>
                        </m:num>
                        <m:den>
                          <m:sSub>
                            <m:sSubPr>
                              <m:ctrlPr>
                                <a:rPr lang="en-US" altLang="ja-JP" sz="2400" i="1" smtClean="0">
                                  <a:latin typeface="Cambria Math" panose="02040503050406030204" pitchFamily="18" charset="0"/>
                                  <a:ea typeface="Cambria Math" panose="02040503050406030204" pitchFamily="18" charset="0"/>
                                  <a:cs typeface="Rounded Mgen+ 1c bold" panose="020B0702020203020207" pitchFamily="50" charset="-128"/>
                                </a:rPr>
                              </m:ctrlPr>
                            </m:sSubPr>
                            <m:e>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𝐸</m:t>
                              </m:r>
                            </m:e>
                            <m:sub>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0</m:t>
                              </m:r>
                            </m:sub>
                          </m:sSub>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m:t>
                          </m:r>
                          <m:sSub>
                            <m:sSubPr>
                              <m:ctrlP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ctrlPr>
                            </m:sSubPr>
                            <m:e>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𝑈</m:t>
                              </m:r>
                            </m:e>
                            <m:sub>
                              <m:r>
                                <a:rPr lang="en-US" altLang="ja-JP" sz="2400" b="0" i="1" smtClean="0">
                                  <a:latin typeface="Cambria Math" panose="02040503050406030204" pitchFamily="18" charset="0"/>
                                  <a:ea typeface="Cambria Math" panose="02040503050406030204" pitchFamily="18" charset="0"/>
                                  <a:cs typeface="Rounded Mgen+ 1c bold" panose="020B0702020203020207" pitchFamily="50" charset="-128"/>
                                </a:rPr>
                                <m:t>0</m:t>
                              </m:r>
                            </m:sub>
                          </m:sSub>
                        </m:den>
                      </m:f>
                    </m:oMath>
                  </m:oMathPara>
                </a14:m>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spcAft>
                    <a:spcPts val="522"/>
                  </a:spcAft>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Courant-Snyder invariant (emittance)</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の減衰は一周あたり</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spcAft>
                    <a:spcPts val="522"/>
                  </a:spcAft>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ea typeface="Rounded Mgen+ 1c bold" panose="020B0702020203020207" pitchFamily="50" charset="-128"/>
                          <a:cs typeface="Rounded Mgen+ 1c bold" panose="020B0702020203020207" pitchFamily="50" charset="-128"/>
                        </a:rPr>
                        <m:t>∆</m:t>
                      </m:r>
                      <m:d>
                        <m:dPr>
                          <m:begChr m:val="⟨"/>
                          <m:endChr m:val="⟩"/>
                          <m:ctrlPr>
                            <a:rPr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dPr>
                        <m:e>
                          <m:sSup>
                            <m:sSupPr>
                              <m:ctrlPr>
                                <a:rPr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𝐴</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p>
                        </m:e>
                      </m:d>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𝑈</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num>
                        <m:den>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𝐸</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den>
                      </m:f>
                      <m:sSup>
                        <m:sSup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𝐴</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p>
                    </m:oMath>
                  </m:oMathPara>
                </a14:m>
                <a:endParaRPr lang="en-US" altLang="ja-JP" sz="2400" b="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spcAft>
                    <a:spcPts val="522"/>
                  </a:spcAft>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時間変化</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spcAft>
                    <a:spcPts val="522"/>
                  </a:spcAft>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14:m>
                  <m:oMathPara xmlns:m="http://schemas.openxmlformats.org/officeDocument/2006/math">
                    <m:oMathParaPr>
                      <m:jc m:val="centerGroup"/>
                    </m:oMathParaPr>
                    <m:oMath xmlns:m="http://schemas.openxmlformats.org/officeDocument/2006/math">
                      <m:sSup>
                        <m:sSupPr>
                          <m:ctrlPr>
                            <a:rPr lang="en-US" altLang="ja-JP" sz="240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𝐴</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sSubSup>
                        <m:sSubSup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𝐴</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2</m:t>
                          </m:r>
                        </m:sup>
                      </m:sSubSup>
                      <m:sSup>
                        <m:sSup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p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𝑒</m:t>
                          </m:r>
                        </m:e>
                        <m:sup>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𝑈</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num>
                            <m:den>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𝐸</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sSub>
                                <m:sSubPr>
                                  <m:ctrlP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𝑇</m:t>
                                  </m:r>
                                </m:e>
                                <m:sub>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den>
                          </m:f>
                          <m:r>
                            <a:rPr lang="en-US" altLang="ja-JP" sz="2400" b="0" i="1" smtClean="0">
                              <a:latin typeface="Cambria Math" panose="02040503050406030204" pitchFamily="18" charset="0"/>
                              <a:ea typeface="Rounded Mgen+ 1c bold" panose="020B0702020203020207" pitchFamily="50" charset="-128"/>
                              <a:cs typeface="Rounded Mgen+ 1c bold" panose="020B0702020203020207" pitchFamily="50" charset="-128"/>
                            </a:rPr>
                            <m:t>𝑡</m:t>
                          </m:r>
                        </m:sup>
                      </m:sSup>
                    </m:oMath>
                  </m:oMathPara>
                </a14:m>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indent="0">
                  <a:spcAft>
                    <a:spcPts val="522"/>
                  </a:spcAft>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縦方向、横方向ともに、同じ時定数で減衰。</a:t>
                </a:r>
                <a:b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br>
                <a14:m>
                  <m:oMathPara xmlns:m="http://schemas.openxmlformats.org/officeDocument/2006/math">
                    <m:oMathParaPr>
                      <m:jc m:val="centerGroup"/>
                    </m:oMathParaPr>
                    <m:oMath xmlns:m="http://schemas.openxmlformats.org/officeDocument/2006/math">
                      <m:sSub>
                        <m:sSubPr>
                          <m:ctrlP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ja-JP" altLang="en-US"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𝜏</m:t>
                          </m:r>
                        </m:e>
                        <m:sub>
                          <m: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𝑟𝑑</m:t>
                          </m:r>
                        </m:sub>
                      </m:sSub>
                      <m: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m:t>
                      </m:r>
                      <m:f>
                        <m:fPr>
                          <m:ctrlP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ctrlPr>
                        </m:fPr>
                        <m:num>
                          <m:sSub>
                            <m:sSubPr>
                              <m:ctrlP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𝐸</m:t>
                              </m:r>
                            </m:e>
                            <m:sub>
                              <m: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sSub>
                            <m:sSubPr>
                              <m:ctrlP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𝑇</m:t>
                              </m:r>
                            </m:e>
                            <m:sub>
                              <m: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num>
                        <m:den>
                          <m:sSub>
                            <m:sSubPr>
                              <m:ctrlP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ctrlPr>
                            </m:sSubPr>
                            <m:e>
                              <m: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𝑈</m:t>
                              </m:r>
                            </m:e>
                            <m:sub>
                              <m:r>
                                <a:rPr lang="en-US" altLang="ja-JP" sz="2400" b="0" i="1" dirty="0" smtClean="0">
                                  <a:latin typeface="Cambria Math" panose="02040503050406030204" pitchFamily="18" charset="0"/>
                                  <a:ea typeface="Rounded Mgen+ 1c bold" panose="020B0702020203020207" pitchFamily="50" charset="-128"/>
                                  <a:cs typeface="Rounded Mgen+ 1c bold" panose="020B0702020203020207" pitchFamily="50" charset="-128"/>
                                </a:rPr>
                                <m:t>0</m:t>
                              </m:r>
                            </m:sub>
                          </m:sSub>
                        </m:den>
                      </m:f>
                    </m:oMath>
                  </m:oMathPara>
                </a14:m>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mc:Choice>
        <mc:Fallback xmlns="">
          <p:sp>
            <p:nvSpPr>
              <p:cNvPr id="50178" name="Rectangle 2"/>
              <p:cNvSpPr>
                <a:spLocks noGrp="1" noRot="1" noChangeAspect="1" noMove="1" noResize="1" noEditPoints="1" noAdjustHandles="1" noChangeArrowheads="1" noChangeShapeType="1" noTextEdit="1"/>
              </p:cNvSpPr>
              <p:nvPr>
                <p:ph type="body" idx="1"/>
              </p:nvPr>
            </p:nvSpPr>
            <p:spPr>
              <a:xfrm>
                <a:off x="729375" y="1244030"/>
                <a:ext cx="7673760" cy="4723537"/>
              </a:xfrm>
              <a:blipFill>
                <a:blip r:embed="rId3"/>
                <a:stretch>
                  <a:fillRect t="-1677" b="-11484"/>
                </a:stretch>
              </a:blipFill>
              <a:ln/>
            </p:spPr>
            <p:txBody>
              <a:bodyPr/>
              <a:lstStyle/>
              <a:p>
                <a:r>
                  <a:rPr lang="ja-JP" altLang="en-US">
                    <a:noFill/>
                  </a:rPr>
                  <a:t> </a:t>
                </a:r>
              </a:p>
            </p:txBody>
          </p:sp>
        </mc:Fallback>
      </mc:AlternateContent>
      <p:sp>
        <p:nvSpPr>
          <p:cNvPr id="50180" name="Line 4"/>
          <p:cNvSpPr>
            <a:spLocks noChangeShapeType="1"/>
          </p:cNvSpPr>
          <p:nvPr/>
        </p:nvSpPr>
        <p:spPr bwMode="auto">
          <a:xfrm flipH="1" flipV="1">
            <a:off x="7211077" y="3396865"/>
            <a:ext cx="11520" cy="281376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0181" name="Line 5"/>
          <p:cNvSpPr>
            <a:spLocks noChangeShapeType="1"/>
          </p:cNvSpPr>
          <p:nvPr/>
        </p:nvSpPr>
        <p:spPr bwMode="auto">
          <a:xfrm flipV="1">
            <a:off x="5733637" y="4803745"/>
            <a:ext cx="3153600" cy="1872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0182" name="Oval 6"/>
          <p:cNvSpPr>
            <a:spLocks noChangeArrowheads="1"/>
          </p:cNvSpPr>
          <p:nvPr/>
        </p:nvSpPr>
        <p:spPr bwMode="auto">
          <a:xfrm rot="18000000">
            <a:off x="6694837" y="3465265"/>
            <a:ext cx="1029600" cy="2600640"/>
          </a:xfrm>
          <a:prstGeom prst="ellipse">
            <a:avLst/>
          </a:prstGeom>
          <a:solidFill>
            <a:srgbClr val="FF0000">
              <a:alpha val="50000"/>
            </a:srgbClr>
          </a:solidFill>
          <a:ln>
            <a:noFill/>
          </a:ln>
          <a:effectLst/>
          <a:extLst>
            <a:ext uri="{91240B29-F687-4F45-9708-019B960494DF}">
              <a14:hiddenLine xmlns:a14="http://schemas.microsoft.com/office/drawing/2010/main" w="360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50184" name="Text Box 8"/>
          <p:cNvSpPr txBox="1">
            <a:spLocks noChangeArrowheads="1"/>
          </p:cNvSpPr>
          <p:nvPr/>
        </p:nvSpPr>
        <p:spPr bwMode="auto">
          <a:xfrm>
            <a:off x="6845317" y="3417025"/>
            <a:ext cx="19008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a:t>
            </a:r>
          </a:p>
        </p:txBody>
      </p:sp>
      <p:sp>
        <p:nvSpPr>
          <p:cNvPr id="50185" name="Text Box 9"/>
          <p:cNvSpPr txBox="1">
            <a:spLocks noChangeArrowheads="1"/>
          </p:cNvSpPr>
          <p:nvPr/>
        </p:nvSpPr>
        <p:spPr bwMode="auto">
          <a:xfrm>
            <a:off x="8635237" y="4936225"/>
            <a:ext cx="136800" cy="3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x</a:t>
            </a:r>
          </a:p>
        </p:txBody>
      </p:sp>
      <p:sp>
        <p:nvSpPr>
          <p:cNvPr id="50186" name="Line 10"/>
          <p:cNvSpPr>
            <a:spLocks noChangeShapeType="1"/>
          </p:cNvSpPr>
          <p:nvPr/>
        </p:nvSpPr>
        <p:spPr bwMode="auto">
          <a:xfrm>
            <a:off x="6417637" y="3756865"/>
            <a:ext cx="1440" cy="341280"/>
          </a:xfrm>
          <a:prstGeom prst="line">
            <a:avLst/>
          </a:prstGeom>
          <a:noFill/>
          <a:ln w="36000" cap="flat">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0187" name="Line 11"/>
          <p:cNvSpPr>
            <a:spLocks noChangeShapeType="1"/>
          </p:cNvSpPr>
          <p:nvPr/>
        </p:nvSpPr>
        <p:spPr bwMode="auto">
          <a:xfrm flipV="1">
            <a:off x="7910917" y="5414305"/>
            <a:ext cx="8640" cy="309600"/>
          </a:xfrm>
          <a:prstGeom prst="line">
            <a:avLst/>
          </a:prstGeom>
          <a:noFill/>
          <a:ln w="36000" cap="flat">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21" name="Oval 6"/>
          <p:cNvSpPr>
            <a:spLocks noChangeArrowheads="1"/>
          </p:cNvSpPr>
          <p:nvPr/>
        </p:nvSpPr>
        <p:spPr bwMode="auto">
          <a:xfrm rot="17629079">
            <a:off x="6838883" y="3454759"/>
            <a:ext cx="734147" cy="2600640"/>
          </a:xfrm>
          <a:prstGeom prst="ellipse">
            <a:avLst/>
          </a:prstGeom>
          <a:solidFill>
            <a:srgbClr val="0000FF">
              <a:alpha val="50000"/>
            </a:srgbClr>
          </a:solidFill>
          <a:ln>
            <a:noFill/>
          </a:ln>
          <a:effectLst/>
        </p:spPr>
        <p:txBody>
          <a:bodyPr wrap="none" anchor="ctr"/>
          <a:lstStyle/>
          <a:p>
            <a:endParaRPr lang="ja-JP" altLang="en-US" sz="1633">
              <a:solidFill>
                <a:srgbClr val="0000FF"/>
              </a:solidFill>
            </a:endParaRPr>
          </a:p>
        </p:txBody>
      </p:sp>
    </p:spTree>
    <p:extLst>
      <p:ext uri="{BB962C8B-B14F-4D97-AF65-F5344CB8AC3E}">
        <p14:creationId xmlns:p14="http://schemas.microsoft.com/office/powerpoint/2010/main" val="453232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5"/>
          <p:cNvSpPr>
            <a:spLocks noGrp="1"/>
          </p:cNvSpPr>
          <p:nvPr>
            <p:ph type="sldNum" idx="12"/>
          </p:nvPr>
        </p:nvSpPr>
        <p:spPr>
          <a:xfrm>
            <a:off x="6846884" y="5844452"/>
            <a:ext cx="2133600" cy="365125"/>
          </a:xfrm>
        </p:spPr>
        <p:txBody>
          <a:bodyPr/>
          <a:lstStyle/>
          <a:p>
            <a:fld id="{43A175D8-A114-4DFA-84DC-4F75EFB682DD}" type="slidenum">
              <a:rPr lang="en-US" altLang="ja-JP"/>
              <a:pPr/>
              <a:t>93</a:t>
            </a:fld>
            <a:endParaRPr lang="en-US" altLang="ja-JP"/>
          </a:p>
        </p:txBody>
      </p:sp>
      <p:sp>
        <p:nvSpPr>
          <p:cNvPr id="51201" name="Rectangle 1"/>
          <p:cNvSpPr>
            <a:spLocks noGrp="1" noChangeArrowheads="1"/>
          </p:cNvSpPr>
          <p:nvPr>
            <p:ph type="title"/>
          </p:nvPr>
        </p:nvSpPr>
        <p:spPr>
          <a:xfrm>
            <a:off x="742969" y="4667"/>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量子励起</a:t>
            </a:r>
          </a:p>
        </p:txBody>
      </p:sp>
      <p:sp>
        <p:nvSpPr>
          <p:cNvPr id="51202" name="Rectangle 2"/>
          <p:cNvSpPr>
            <a:spLocks noGrp="1" noChangeArrowheads="1"/>
          </p:cNvSpPr>
          <p:nvPr>
            <p:ph type="body" idx="1"/>
          </p:nvPr>
        </p:nvSpPr>
        <p:spPr>
          <a:xfrm>
            <a:off x="756048" y="1211695"/>
            <a:ext cx="7673760" cy="3199680"/>
          </a:xfrm>
          <a:ln/>
        </p:spPr>
        <p:txBody>
          <a:bodyPr vert="horz" lIns="91440" tIns="13715" rIns="91440" bIns="45720" rtlCol="0">
            <a:normAutofit/>
          </a:bodyPr>
          <a:lstStyle/>
          <a:p>
            <a:pPr marL="391686" indent="-293764">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シンクロトロン放射</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は確率的な</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量子</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現象であり、エネルギー広がりを増大させる効果を持つ。</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391686" indent="-293764">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シンクロトロンによるエネルギー変化を次のように記述。</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91736" lvl="1" indent="-293764">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000" i="1" dirty="0">
                <a:latin typeface="Rounded Mgen+ 1c bold" panose="020B0702020203020207" pitchFamily="50" charset="-128"/>
                <a:ea typeface="Rounded Mgen+ 1c bold" panose="020B0702020203020207" pitchFamily="50" charset="-128"/>
                <a:cs typeface="Rounded Mgen+ 1c bold" panose="020B0702020203020207" pitchFamily="50" charset="-128"/>
              </a:rPr>
              <a:t>E</a:t>
            </a:r>
            <a:r>
              <a:rPr lang="en-US" altLang="ja-JP" sz="20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rPr>
              <a:t>00</a:t>
            </a:r>
            <a:r>
              <a:rPr lang="en-US"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全体平均エネルギー</a:t>
            </a:r>
            <a:endParaRPr lang="en-US"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91736" lvl="1" indent="-293764">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000" i="1" dirty="0">
                <a:latin typeface="Rounded Mgen+ 1c bold" panose="020B0702020203020207" pitchFamily="50" charset="-128"/>
                <a:ea typeface="Rounded Mgen+ 1c bold" panose="020B0702020203020207" pitchFamily="50" charset="-128"/>
                <a:cs typeface="Rounded Mgen+ 1c bold" panose="020B0702020203020207" pitchFamily="50" charset="-128"/>
              </a:rPr>
              <a:t>E</a:t>
            </a:r>
            <a:r>
              <a:rPr lang="en-US" altLang="ja-JP" sz="2000" i="1" baseline="-25000" dirty="0">
                <a:latin typeface="Rounded Mgen+ 1c bold" panose="020B0702020203020207" pitchFamily="50" charset="-128"/>
                <a:ea typeface="Rounded Mgen+ 1c bold" panose="020B0702020203020207" pitchFamily="50" charset="-128"/>
                <a:cs typeface="Rounded Mgen+ 1c bold" panose="020B0702020203020207" pitchFamily="50" charset="-128"/>
              </a:rPr>
              <a:t>0</a:t>
            </a:r>
            <a:r>
              <a:rPr lang="ja-JP" altLang="en-US"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：その場平均エネルギー</a:t>
            </a:r>
            <a:endParaRPr lang="en-US"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791736" lvl="1" indent="-293764">
              <a:spcAft>
                <a:spcPts val="522"/>
              </a:spcAft>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000" i="1" dirty="0">
                <a:latin typeface="Rounded Mgen+ 1c bold" panose="020B0702020203020207" pitchFamily="50" charset="-128"/>
                <a:ea typeface="Rounded Mgen+ 1c bold" panose="020B0702020203020207" pitchFamily="50" charset="-128"/>
                <a:cs typeface="Rounded Mgen+ 1c bold" panose="020B0702020203020207" pitchFamily="50" charset="-128"/>
              </a:rPr>
              <a:t>E</a:t>
            </a:r>
            <a:r>
              <a:rPr lang="en-US"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en-US" sz="2000" dirty="0">
                <a:latin typeface="Rounded Mgen+ 1c bold" panose="020B0702020203020207" pitchFamily="50" charset="-128"/>
                <a:ea typeface="Rounded Mgen+ 1c bold" panose="020B0702020203020207" pitchFamily="50" charset="-128"/>
                <a:cs typeface="Rounded Mgen+ 1c bold" panose="020B0702020203020207" pitchFamily="50" charset="-128"/>
              </a:rPr>
              <a:t>個々の粒子のエネルギー</a:t>
            </a:r>
            <a:endParaRPr lang="en-US"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497972" lvl="1" indent="0">
              <a:spcAft>
                <a:spcPts val="522"/>
              </a:spcAft>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ja-JP" altLang="ja-JP" sz="2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
        <p:nvSpPr>
          <p:cNvPr id="51203" name="Line 3"/>
          <p:cNvSpPr>
            <a:spLocks noChangeShapeType="1"/>
          </p:cNvSpPr>
          <p:nvPr/>
        </p:nvSpPr>
        <p:spPr bwMode="auto">
          <a:xfrm flipV="1">
            <a:off x="5220072" y="3068960"/>
            <a:ext cx="1440" cy="247248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04" name="Line 4"/>
          <p:cNvSpPr>
            <a:spLocks noChangeShapeType="1"/>
          </p:cNvSpPr>
          <p:nvPr/>
        </p:nvSpPr>
        <p:spPr bwMode="auto">
          <a:xfrm flipV="1">
            <a:off x="5211432" y="5521280"/>
            <a:ext cx="3752640" cy="20160"/>
          </a:xfrm>
          <a:prstGeom prst="line">
            <a:avLst/>
          </a:prstGeom>
          <a:noFill/>
          <a:ln w="3600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05" name="Text Box 5"/>
          <p:cNvSpPr txBox="1">
            <a:spLocks noChangeArrowheads="1"/>
          </p:cNvSpPr>
          <p:nvPr/>
        </p:nvSpPr>
        <p:spPr bwMode="auto">
          <a:xfrm>
            <a:off x="5508104" y="3689648"/>
            <a:ext cx="273600" cy="384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i="1" dirty="0"/>
              <a:t>E</a:t>
            </a:r>
            <a:r>
              <a:rPr lang="en-US" altLang="ja-JP" sz="2177" i="1" baseline="-1000" dirty="0"/>
              <a:t>0</a:t>
            </a:r>
          </a:p>
        </p:txBody>
      </p:sp>
      <p:sp>
        <p:nvSpPr>
          <p:cNvPr id="51206" name="Text Box 6"/>
          <p:cNvSpPr txBox="1">
            <a:spLocks noChangeArrowheads="1"/>
          </p:cNvSpPr>
          <p:nvPr/>
        </p:nvSpPr>
        <p:spPr bwMode="auto">
          <a:xfrm>
            <a:off x="4788024" y="4144640"/>
            <a:ext cx="364320" cy="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i="1" dirty="0"/>
              <a:t>E</a:t>
            </a:r>
            <a:r>
              <a:rPr lang="en-US" altLang="ja-JP" sz="2177" i="1" baseline="-1000" dirty="0"/>
              <a:t>00</a:t>
            </a:r>
          </a:p>
        </p:txBody>
      </p:sp>
      <p:sp>
        <p:nvSpPr>
          <p:cNvPr id="51207" name="Line 7"/>
          <p:cNvSpPr>
            <a:spLocks noChangeShapeType="1"/>
          </p:cNvSpPr>
          <p:nvPr/>
        </p:nvSpPr>
        <p:spPr bwMode="auto">
          <a:xfrm flipV="1">
            <a:off x="5228712" y="4308800"/>
            <a:ext cx="3647520" cy="20160"/>
          </a:xfrm>
          <a:prstGeom prst="line">
            <a:avLst/>
          </a:prstGeom>
          <a:noFill/>
          <a:ln w="36000" cap="flat">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08" name="Freeform 8"/>
          <p:cNvSpPr>
            <a:spLocks noChangeArrowheads="1"/>
          </p:cNvSpPr>
          <p:nvPr/>
        </p:nvSpPr>
        <p:spPr bwMode="auto">
          <a:xfrm>
            <a:off x="5228712" y="4102880"/>
            <a:ext cx="1807200" cy="390240"/>
          </a:xfrm>
          <a:custGeom>
            <a:avLst/>
            <a:gdLst>
              <a:gd name="T0" fmla="*/ 0 w 5533"/>
              <a:gd name="T1" fmla="*/ 0 h 1197"/>
              <a:gd name="T2" fmla="*/ 5532 w 5533"/>
              <a:gd name="T3" fmla="*/ 1196 h 1197"/>
              <a:gd name="T4" fmla="*/ 5532 w 5533"/>
              <a:gd name="T5" fmla="*/ 20 h 1197"/>
            </a:gdLst>
            <a:ahLst/>
            <a:cxnLst>
              <a:cxn ang="0">
                <a:pos x="T0" y="T1"/>
              </a:cxn>
              <a:cxn ang="0">
                <a:pos x="T2" y="T3"/>
              </a:cxn>
              <a:cxn ang="0">
                <a:pos x="T4" y="T5"/>
              </a:cxn>
            </a:cxnLst>
            <a:rect l="0" t="0" r="r" b="b"/>
            <a:pathLst>
              <a:path w="5533" h="1197">
                <a:moveTo>
                  <a:pt x="0" y="0"/>
                </a:moveTo>
                <a:lnTo>
                  <a:pt x="5532" y="1196"/>
                </a:lnTo>
                <a:lnTo>
                  <a:pt x="5532" y="20"/>
                </a:lnTo>
              </a:path>
            </a:pathLst>
          </a:cu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09" name="Freeform 9"/>
          <p:cNvSpPr>
            <a:spLocks noChangeArrowheads="1"/>
          </p:cNvSpPr>
          <p:nvPr/>
        </p:nvSpPr>
        <p:spPr bwMode="auto">
          <a:xfrm>
            <a:off x="7035912" y="4120160"/>
            <a:ext cx="1807200" cy="390240"/>
          </a:xfrm>
          <a:custGeom>
            <a:avLst/>
            <a:gdLst>
              <a:gd name="T0" fmla="*/ 0 w 5533"/>
              <a:gd name="T1" fmla="*/ 0 h 1197"/>
              <a:gd name="T2" fmla="*/ 5532 w 5533"/>
              <a:gd name="T3" fmla="*/ 1196 h 1197"/>
              <a:gd name="T4" fmla="*/ 5532 w 5533"/>
              <a:gd name="T5" fmla="*/ 20 h 1197"/>
            </a:gdLst>
            <a:ahLst/>
            <a:cxnLst>
              <a:cxn ang="0">
                <a:pos x="T0" y="T1"/>
              </a:cxn>
              <a:cxn ang="0">
                <a:pos x="T2" y="T3"/>
              </a:cxn>
              <a:cxn ang="0">
                <a:pos x="T4" y="T5"/>
              </a:cxn>
            </a:cxnLst>
            <a:rect l="0" t="0" r="r" b="b"/>
            <a:pathLst>
              <a:path w="5533" h="1197">
                <a:moveTo>
                  <a:pt x="0" y="0"/>
                </a:moveTo>
                <a:lnTo>
                  <a:pt x="5532" y="1196"/>
                </a:lnTo>
                <a:lnTo>
                  <a:pt x="5532" y="20"/>
                </a:lnTo>
              </a:path>
            </a:pathLst>
          </a:custGeom>
          <a:noFill/>
          <a:ln w="360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33"/>
          </a:p>
        </p:txBody>
      </p:sp>
      <p:sp>
        <p:nvSpPr>
          <p:cNvPr id="51213" name="Text Box 13"/>
          <p:cNvSpPr txBox="1">
            <a:spLocks noChangeArrowheads="1"/>
          </p:cNvSpPr>
          <p:nvPr/>
        </p:nvSpPr>
        <p:spPr bwMode="auto">
          <a:xfrm>
            <a:off x="8569512" y="5463680"/>
            <a:ext cx="138240" cy="43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en-US" altLang="ja-JP" sz="2177"/>
              <a:t>s</a:t>
            </a:r>
          </a:p>
        </p:txBody>
      </p:sp>
      <p:graphicFrame>
        <p:nvGraphicFramePr>
          <p:cNvPr id="51214" name="Object 14"/>
          <p:cNvGraphicFramePr>
            <a:graphicFrameLocks noChangeAspect="1"/>
          </p:cNvGraphicFramePr>
          <p:nvPr>
            <p:extLst>
              <p:ext uri="{D42A27DB-BD31-4B8C-83A1-F6EECF244321}">
                <p14:modId xmlns:p14="http://schemas.microsoft.com/office/powerpoint/2010/main" val="3117459318"/>
              </p:ext>
            </p:extLst>
          </p:nvPr>
        </p:nvGraphicFramePr>
        <p:xfrm>
          <a:off x="2364201" y="4856000"/>
          <a:ext cx="1038240" cy="607680"/>
        </p:xfrm>
        <a:graphic>
          <a:graphicData uri="http://schemas.openxmlformats.org/presentationml/2006/ole">
            <mc:AlternateContent xmlns:mc="http://schemas.openxmlformats.org/markup-compatibility/2006">
              <mc:Choice xmlns:v="urn:schemas-microsoft-com:vml" Requires="v">
                <p:oleObj spid="_x0000_s81013" r:id="rId4" imgW="1138680" imgH="679680" progId="">
                  <p:embed/>
                </p:oleObj>
              </mc:Choice>
              <mc:Fallback>
                <p:oleObj r:id="rId4" imgW="1138680" imgH="679680" progId="">
                  <p:embed/>
                  <p:pic>
                    <p:nvPicPr>
                      <p:cNvPr id="51214"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201" y="4856000"/>
                        <a:ext cx="1038240" cy="60768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5"/>
          <p:cNvSpPr txBox="1">
            <a:spLocks noChangeArrowheads="1"/>
          </p:cNvSpPr>
          <p:nvPr/>
        </p:nvSpPr>
        <p:spPr bwMode="auto">
          <a:xfrm>
            <a:off x="6623580" y="4587081"/>
            <a:ext cx="928343" cy="300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743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93000"/>
              </a:lnSpc>
            </a:pPr>
            <a:r>
              <a:rPr lang="ja-JP" altLang="en-US" sz="2177" dirty="0">
                <a:latin typeface="Rounded Mgen+ 1c bold" panose="020B0702020203020207" pitchFamily="50" charset="-128"/>
                <a:ea typeface="Rounded Mgen+ 1c bold" panose="020B0702020203020207" pitchFamily="50" charset="-128"/>
                <a:cs typeface="Rounded Mgen+ 1c bold" panose="020B0702020203020207" pitchFamily="50" charset="-128"/>
              </a:rPr>
              <a:t>再加速</a:t>
            </a:r>
            <a:endParaRPr lang="en-US" altLang="ja-JP" sz="2177" baseline="-10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1100581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idx="12"/>
          </p:nvPr>
        </p:nvSpPr>
        <p:spPr/>
        <p:txBody>
          <a:bodyPr/>
          <a:lstStyle/>
          <a:p>
            <a:fld id="{7CA62ABA-EDFC-46D4-A5E4-16F3B888A1BA}" type="slidenum">
              <a:rPr lang="en-US" altLang="ja-JP"/>
              <a:pPr/>
              <a:t>94</a:t>
            </a:fld>
            <a:endParaRPr lang="en-US" altLang="ja-JP"/>
          </a:p>
        </p:txBody>
      </p:sp>
      <p:graphicFrame>
        <p:nvGraphicFramePr>
          <p:cNvPr id="52227" name="Object 3"/>
          <p:cNvGraphicFramePr>
            <a:graphicFrameLocks noChangeAspect="1"/>
          </p:cNvGraphicFramePr>
          <p:nvPr>
            <p:extLst>
              <p:ext uri="{D42A27DB-BD31-4B8C-83A1-F6EECF244321}">
                <p14:modId xmlns:p14="http://schemas.microsoft.com/office/powerpoint/2010/main" val="847135529"/>
              </p:ext>
            </p:extLst>
          </p:nvPr>
        </p:nvGraphicFramePr>
        <p:xfrm>
          <a:off x="4856374" y="1590841"/>
          <a:ext cx="2815200" cy="381600"/>
        </p:xfrm>
        <a:graphic>
          <a:graphicData uri="http://schemas.openxmlformats.org/presentationml/2006/ole">
            <mc:AlternateContent xmlns:mc="http://schemas.openxmlformats.org/markup-compatibility/2006">
              <mc:Choice xmlns:v="urn:schemas-microsoft-com:vml" Requires="v">
                <p:oleObj spid="_x0000_s82492" r:id="rId4" imgW="3081240" imgH="425160" progId="">
                  <p:embed/>
                </p:oleObj>
              </mc:Choice>
              <mc:Fallback>
                <p:oleObj r:id="rId4" imgW="3081240" imgH="425160" progId="">
                  <p:embed/>
                  <p:pic>
                    <p:nvPicPr>
                      <p:cNvPr id="522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374" y="1590841"/>
                        <a:ext cx="2815200" cy="3816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8" name="Object 4"/>
          <p:cNvGraphicFramePr>
            <a:graphicFrameLocks noChangeAspect="1"/>
          </p:cNvGraphicFramePr>
          <p:nvPr>
            <p:extLst>
              <p:ext uri="{D42A27DB-BD31-4B8C-83A1-F6EECF244321}">
                <p14:modId xmlns:p14="http://schemas.microsoft.com/office/powerpoint/2010/main" val="3263997465"/>
              </p:ext>
            </p:extLst>
          </p:nvPr>
        </p:nvGraphicFramePr>
        <p:xfrm>
          <a:off x="4882294" y="2089081"/>
          <a:ext cx="3170880" cy="381600"/>
        </p:xfrm>
        <a:graphic>
          <a:graphicData uri="http://schemas.openxmlformats.org/presentationml/2006/ole">
            <mc:AlternateContent xmlns:mc="http://schemas.openxmlformats.org/markup-compatibility/2006">
              <mc:Choice xmlns:v="urn:schemas-microsoft-com:vml" Requires="v">
                <p:oleObj spid="_x0000_s82493" r:id="rId6" imgW="3474000" imgH="425160" progId="">
                  <p:embed/>
                </p:oleObj>
              </mc:Choice>
              <mc:Fallback>
                <p:oleObj r:id="rId6" imgW="3474000" imgH="425160" progId="">
                  <p:embed/>
                  <p:pic>
                    <p:nvPicPr>
                      <p:cNvPr id="522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2294" y="2089081"/>
                        <a:ext cx="3170880" cy="3816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9" name="Object 5"/>
          <p:cNvGraphicFramePr>
            <a:graphicFrameLocks noChangeAspect="1"/>
          </p:cNvGraphicFramePr>
          <p:nvPr>
            <p:extLst>
              <p:ext uri="{D42A27DB-BD31-4B8C-83A1-F6EECF244321}">
                <p14:modId xmlns:p14="http://schemas.microsoft.com/office/powerpoint/2010/main" val="4287561193"/>
              </p:ext>
            </p:extLst>
          </p:nvPr>
        </p:nvGraphicFramePr>
        <p:xfrm>
          <a:off x="4096801" y="3104011"/>
          <a:ext cx="3787200" cy="744480"/>
        </p:xfrm>
        <a:graphic>
          <a:graphicData uri="http://schemas.openxmlformats.org/presentationml/2006/ole">
            <mc:AlternateContent xmlns:mc="http://schemas.openxmlformats.org/markup-compatibility/2006">
              <mc:Choice xmlns:v="urn:schemas-microsoft-com:vml" Requires="v">
                <p:oleObj spid="_x0000_s82494" r:id="rId8" imgW="4204080" imgH="848880" progId="">
                  <p:embed/>
                </p:oleObj>
              </mc:Choice>
              <mc:Fallback>
                <p:oleObj r:id="rId8" imgW="4204080" imgH="848880" progId="">
                  <p:embed/>
                  <p:pic>
                    <p:nvPicPr>
                      <p:cNvPr id="5222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6801" y="3104011"/>
                        <a:ext cx="3787200" cy="74448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6"/>
          <p:cNvGraphicFramePr>
            <a:graphicFrameLocks noChangeAspect="1"/>
          </p:cNvGraphicFramePr>
          <p:nvPr>
            <p:extLst>
              <p:ext uri="{D42A27DB-BD31-4B8C-83A1-F6EECF244321}">
                <p14:modId xmlns:p14="http://schemas.microsoft.com/office/powerpoint/2010/main" val="595720961"/>
              </p:ext>
            </p:extLst>
          </p:nvPr>
        </p:nvGraphicFramePr>
        <p:xfrm>
          <a:off x="4550401" y="4002571"/>
          <a:ext cx="1546560" cy="663840"/>
        </p:xfrm>
        <a:graphic>
          <a:graphicData uri="http://schemas.openxmlformats.org/presentationml/2006/ole">
            <mc:AlternateContent xmlns:mc="http://schemas.openxmlformats.org/markup-compatibility/2006">
              <mc:Choice xmlns:v="urn:schemas-microsoft-com:vml" Requires="v">
                <p:oleObj spid="_x0000_s82495" r:id="rId10" imgW="1693800" imgH="726120" progId="">
                  <p:embed/>
                </p:oleObj>
              </mc:Choice>
              <mc:Fallback>
                <p:oleObj r:id="rId10" imgW="1693800" imgH="726120" progId="">
                  <p:embed/>
                  <p:pic>
                    <p:nvPicPr>
                      <p:cNvPr id="5223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0401" y="4002571"/>
                        <a:ext cx="1546560" cy="6638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1" name="Object 7"/>
          <p:cNvGraphicFramePr>
            <a:graphicFrameLocks noChangeAspect="1"/>
          </p:cNvGraphicFramePr>
          <p:nvPr>
            <p:extLst>
              <p:ext uri="{D42A27DB-BD31-4B8C-83A1-F6EECF244321}">
                <p14:modId xmlns:p14="http://schemas.microsoft.com/office/powerpoint/2010/main" val="100012758"/>
              </p:ext>
            </p:extLst>
          </p:nvPr>
        </p:nvGraphicFramePr>
        <p:xfrm>
          <a:off x="4181860" y="5628078"/>
          <a:ext cx="3726720" cy="735840"/>
        </p:xfrm>
        <a:graphic>
          <a:graphicData uri="http://schemas.openxmlformats.org/presentationml/2006/ole">
            <mc:AlternateContent xmlns:mc="http://schemas.openxmlformats.org/markup-compatibility/2006">
              <mc:Choice xmlns:v="urn:schemas-microsoft-com:vml" Requires="v">
                <p:oleObj spid="_x0000_s82496" r:id="rId12" imgW="4091040" imgH="819000" progId="">
                  <p:embed/>
                </p:oleObj>
              </mc:Choice>
              <mc:Fallback>
                <p:oleObj r:id="rId12" imgW="4091040" imgH="819000" progId="">
                  <p:embed/>
                  <p:pic>
                    <p:nvPicPr>
                      <p:cNvPr id="5223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1860" y="5628078"/>
                        <a:ext cx="3726720" cy="7358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2" name="Text Box 8"/>
          <p:cNvSpPr txBox="1">
            <a:spLocks noChangeArrowheads="1"/>
          </p:cNvSpPr>
          <p:nvPr/>
        </p:nvSpPr>
        <p:spPr bwMode="auto">
          <a:xfrm>
            <a:off x="989152" y="620688"/>
            <a:ext cx="7023223" cy="5316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シンクロトン光</a:t>
            </a: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は</a:t>
            </a: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確率的</a:t>
            </a: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に</a:t>
            </a: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放射</a:t>
            </a: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されるため、エネルギー広がりが増大する。</a:t>
            </a: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lnSpc>
                <a:spcPct val="83000"/>
              </a:lnSpc>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a:spcAft>
                <a:spcPts val="522"/>
              </a:spcAft>
              <a:buClr>
                <a:srgbClr val="0084D1"/>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エネルギー放射の平均値</a:t>
            </a:r>
          </a:p>
          <a:p>
            <a:pPr indent="97921">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pPr indent="97921">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pPr indent="97921">
              <a:spcAft>
                <a:spcPts val="522"/>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　</a:t>
            </a:r>
          </a:p>
          <a:p>
            <a:pPr marL="97922">
              <a:spcAft>
                <a:spcPts val="522"/>
              </a:spcAft>
              <a:buClr>
                <a:srgbClr val="0084D1"/>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rPr>
              <a:t>ずれの二乗平均</a:t>
            </a: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a:spcAft>
                <a:spcPts val="522"/>
              </a:spcAft>
              <a:buClr>
                <a:srgbClr val="0084D1"/>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a:spcAft>
                <a:spcPts val="522"/>
              </a:spcAft>
              <a:buClr>
                <a:srgbClr val="0084D1"/>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a:spcAft>
                <a:spcPts val="522"/>
              </a:spcAft>
              <a:buClr>
                <a:srgbClr val="0084D1"/>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97922">
              <a:spcAft>
                <a:spcPts val="522"/>
              </a:spcAft>
              <a:buClr>
                <a:srgbClr val="0084D1"/>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en-US"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エネルギー増大レート</a:t>
            </a:r>
            <a:endPar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a:lnSpc>
                <a:spcPct val="83000"/>
              </a:lnSpc>
            </a:pPr>
            <a:endParaRPr lang="ja-JP" altLang="ja-JP"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spTree>
    <p:extLst>
      <p:ext uri="{BB962C8B-B14F-4D97-AF65-F5344CB8AC3E}">
        <p14:creationId xmlns:p14="http://schemas.microsoft.com/office/powerpoint/2010/main" val="2980799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idx="12"/>
          </p:nvPr>
        </p:nvSpPr>
        <p:spPr/>
        <p:txBody>
          <a:bodyPr/>
          <a:lstStyle/>
          <a:p>
            <a:fld id="{339E693A-2F77-4117-AE40-A36CE3E7276E}" type="slidenum">
              <a:rPr lang="en-US" altLang="ja-JP"/>
              <a:pPr/>
              <a:t>95</a:t>
            </a:fld>
            <a:endParaRPr lang="en-US" altLang="ja-JP"/>
          </a:p>
        </p:txBody>
      </p:sp>
      <p:sp>
        <p:nvSpPr>
          <p:cNvPr id="53249"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量子励起</a:t>
            </a:r>
            <a:r>
              <a:rPr lang="en-US"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3266"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シンクロトロン振動</a:t>
            </a:r>
          </a:p>
        </p:txBody>
      </p:sp>
      <p:sp>
        <p:nvSpPr>
          <p:cNvPr id="53250" name="Rectangle 2"/>
          <p:cNvSpPr>
            <a:spLocks noGrp="1" noChangeArrowheads="1"/>
          </p:cNvSpPr>
          <p:nvPr>
            <p:ph type="body" idx="1"/>
          </p:nvPr>
        </p:nvSpPr>
        <p:spPr>
          <a:xfrm>
            <a:off x="692641" y="1689481"/>
            <a:ext cx="7673760" cy="3199680"/>
          </a:xfrm>
          <a:ln/>
        </p:spPr>
        <p:txBody>
          <a:bodyPr vert="horz" lIns="91440" tIns="13715" rIns="91440" bIns="45720" rtlCol="0">
            <a:normAutofit/>
          </a:bodyPr>
          <a:lstStyle/>
          <a:p>
            <a:pPr marL="97922"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エネルギー幅</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が</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増大</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すると、シンクロトロン振幅も増大する。</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振幅の二乗は一定の割合で増大</a:t>
            </a:r>
          </a:p>
          <a:p>
            <a:pPr marL="97922"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aphicFrame>
        <p:nvGraphicFramePr>
          <p:cNvPr id="53251" name="Object 3"/>
          <p:cNvGraphicFramePr>
            <a:graphicFrameLocks noChangeAspect="1"/>
          </p:cNvGraphicFramePr>
          <p:nvPr>
            <p:extLst>
              <p:ext uri="{D42A27DB-BD31-4B8C-83A1-F6EECF244321}">
                <p14:modId xmlns:p14="http://schemas.microsoft.com/office/powerpoint/2010/main" val="3661242266"/>
              </p:ext>
            </p:extLst>
          </p:nvPr>
        </p:nvGraphicFramePr>
        <p:xfrm>
          <a:off x="2627784" y="2965322"/>
          <a:ext cx="3240360" cy="772009"/>
        </p:xfrm>
        <a:graphic>
          <a:graphicData uri="http://schemas.openxmlformats.org/presentationml/2006/ole">
            <mc:AlternateContent xmlns:mc="http://schemas.openxmlformats.org/markup-compatibility/2006">
              <mc:Choice xmlns:v="urn:schemas-microsoft-com:vml" Requires="v">
                <p:oleObj spid="_x0000_s83285" r:id="rId4" imgW="2960280" imgH="714960" progId="">
                  <p:embed/>
                </p:oleObj>
              </mc:Choice>
              <mc:Fallback>
                <p:oleObj r:id="rId4" imgW="2960280" imgH="714960" progId="">
                  <p:embed/>
                  <p:pic>
                    <p:nvPicPr>
                      <p:cNvPr id="532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965322"/>
                        <a:ext cx="3240360" cy="772009"/>
                      </a:xfrm>
                      <a:prstGeom prst="rect">
                        <a:avLst/>
                      </a:prstGeom>
                      <a:noFill/>
                      <a:effectLst/>
                    </p:spPr>
                  </p:pic>
                </p:oleObj>
              </mc:Fallback>
            </mc:AlternateContent>
          </a:graphicData>
        </a:graphic>
      </p:graphicFrame>
      <p:graphicFrame>
        <p:nvGraphicFramePr>
          <p:cNvPr id="53252" name="Object 4"/>
          <p:cNvGraphicFramePr>
            <a:graphicFrameLocks noChangeAspect="1"/>
          </p:cNvGraphicFramePr>
          <p:nvPr>
            <p:extLst>
              <p:ext uri="{D42A27DB-BD31-4B8C-83A1-F6EECF244321}">
                <p14:modId xmlns:p14="http://schemas.microsoft.com/office/powerpoint/2010/main" val="3994658194"/>
              </p:ext>
            </p:extLst>
          </p:nvPr>
        </p:nvGraphicFramePr>
        <p:xfrm>
          <a:off x="2771800" y="4002292"/>
          <a:ext cx="2782798" cy="886869"/>
        </p:xfrm>
        <a:graphic>
          <a:graphicData uri="http://schemas.openxmlformats.org/presentationml/2006/ole">
            <mc:AlternateContent xmlns:mc="http://schemas.openxmlformats.org/markup-compatibility/2006">
              <mc:Choice xmlns:v="urn:schemas-microsoft-com:vml" Requires="v">
                <p:oleObj spid="_x0000_s83286" r:id="rId6" imgW="2229120" imgH="721800" progId="">
                  <p:embed/>
                </p:oleObj>
              </mc:Choice>
              <mc:Fallback>
                <p:oleObj r:id="rId6" imgW="2229120" imgH="721800" progId="">
                  <p:embed/>
                  <p:pic>
                    <p:nvPicPr>
                      <p:cNvPr id="5325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4002292"/>
                        <a:ext cx="2782798" cy="886869"/>
                      </a:xfrm>
                      <a:prstGeom prst="rect">
                        <a:avLst/>
                      </a:prstGeom>
                      <a:noFill/>
                      <a:effectLst/>
                    </p:spPr>
                  </p:pic>
                </p:oleObj>
              </mc:Fallback>
            </mc:AlternateContent>
          </a:graphicData>
        </a:graphic>
      </p:graphicFrame>
      <p:graphicFrame>
        <p:nvGraphicFramePr>
          <p:cNvPr id="53253" name="Object 5"/>
          <p:cNvGraphicFramePr>
            <a:graphicFrameLocks noChangeAspect="1"/>
          </p:cNvGraphicFramePr>
          <p:nvPr>
            <p:extLst>
              <p:ext uri="{D42A27DB-BD31-4B8C-83A1-F6EECF244321}">
                <p14:modId xmlns:p14="http://schemas.microsoft.com/office/powerpoint/2010/main" val="2253508327"/>
              </p:ext>
            </p:extLst>
          </p:nvPr>
        </p:nvGraphicFramePr>
        <p:xfrm>
          <a:off x="4463946" y="5161010"/>
          <a:ext cx="2293982" cy="757889"/>
        </p:xfrm>
        <a:graphic>
          <a:graphicData uri="http://schemas.openxmlformats.org/presentationml/2006/ole">
            <mc:AlternateContent xmlns:mc="http://schemas.openxmlformats.org/markup-compatibility/2006">
              <mc:Choice xmlns:v="urn:schemas-microsoft-com:vml" Requires="v">
                <p:oleObj spid="_x0000_s83287" r:id="rId8" imgW="2316960" imgH="778320" progId="">
                  <p:embed/>
                </p:oleObj>
              </mc:Choice>
              <mc:Fallback>
                <p:oleObj r:id="rId8" imgW="2316960" imgH="778320" progId="">
                  <p:embed/>
                  <p:pic>
                    <p:nvPicPr>
                      <p:cNvPr id="5325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3946" y="5161010"/>
                        <a:ext cx="2293982" cy="757889"/>
                      </a:xfrm>
                      <a:prstGeom prst="rect">
                        <a:avLst/>
                      </a:prstGeom>
                      <a:noFill/>
                      <a:effectLst/>
                    </p:spPr>
                  </p:pic>
                </p:oleObj>
              </mc:Fallback>
            </mc:AlternateContent>
          </a:graphicData>
        </a:graphic>
      </p:graphicFrame>
      <p:sp>
        <p:nvSpPr>
          <p:cNvPr id="53254" name="Text Box 6"/>
          <p:cNvSpPr txBox="1">
            <a:spLocks noChangeArrowheads="1"/>
          </p:cNvSpPr>
          <p:nvPr/>
        </p:nvSpPr>
        <p:spPr bwMode="auto">
          <a:xfrm>
            <a:off x="1907281" y="4129151"/>
            <a:ext cx="5244480" cy="32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715" rIns="0" bIns="0"/>
          <a:lstStyle>
            <a:lvl1pPr>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1pPr>
            <a:lvl2pPr>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2pPr>
            <a:lvl3pPr>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3pPr>
            <a:lvl4pPr>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4pPr>
            <a:lvl5pPr>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cs typeface="Arial Unicode MS" pitchFamily="32" charset="0"/>
              </a:defRPr>
            </a:lvl9pPr>
          </a:lstStyle>
          <a:p>
            <a:pPr>
              <a:lnSpc>
                <a:spcPct val="95000"/>
              </a:lnSpc>
              <a:spcAft>
                <a:spcPts val="1282"/>
              </a:spcAft>
            </a:pPr>
            <a:endParaRPr lang="ja-JP" altLang="ja-JP" sz="2177" dirty="0">
              <a:latin typeface="Luxi Serif" pitchFamily="16" charset="0"/>
              <a:ea typeface="HG明朝E" panose="02020909000000000000" pitchFamily="17" charset="-128"/>
            </a:endParaRPr>
          </a:p>
        </p:txBody>
      </p:sp>
    </p:spTree>
    <p:extLst>
      <p:ext uri="{BB962C8B-B14F-4D97-AF65-F5344CB8AC3E}">
        <p14:creationId xmlns:p14="http://schemas.microsoft.com/office/powerpoint/2010/main" val="1424162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5"/>
          <p:cNvSpPr>
            <a:spLocks noGrp="1"/>
          </p:cNvSpPr>
          <p:nvPr>
            <p:ph type="sldNum" idx="12"/>
          </p:nvPr>
        </p:nvSpPr>
        <p:spPr/>
        <p:txBody>
          <a:bodyPr/>
          <a:lstStyle/>
          <a:p>
            <a:fld id="{F36064E7-5EF6-46AC-AB05-970743BFDD5E}" type="slidenum">
              <a:rPr lang="en-US" altLang="ja-JP"/>
              <a:pPr/>
              <a:t>96</a:t>
            </a:fld>
            <a:endParaRPr lang="en-US" altLang="ja-JP"/>
          </a:p>
        </p:txBody>
      </p:sp>
      <p:sp>
        <p:nvSpPr>
          <p:cNvPr id="54273" name="Rectangle 1"/>
          <p:cNvSpPr>
            <a:spLocks noGrp="1" noChangeArrowheads="1"/>
          </p:cNvSpPr>
          <p:nvPr>
            <p:ph type="title"/>
          </p:nvPr>
        </p:nvSpPr>
        <p:spPr>
          <a:xfrm>
            <a:off x="718561" y="358921"/>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F3366"/>
                </a:solidFill>
                <a:latin typeface="Rounded Mgen+ 1c bold" panose="020B0702020203020207" pitchFamily="50" charset="-128"/>
                <a:ea typeface="Rounded Mgen+ 1c bold" panose="020B0702020203020207" pitchFamily="50" charset="-128"/>
                <a:cs typeface="Rounded Mgen+ 1c bold" panose="020B0702020203020207" pitchFamily="50" charset="-128"/>
              </a:rPr>
              <a:t>量子励起</a:t>
            </a:r>
            <a:r>
              <a:rPr lang="en-US" altLang="ja-JP" dirty="0">
                <a:solidFill>
                  <a:srgbClr val="FF3366"/>
                </a:solidFill>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3266" dirty="0">
                <a:solidFill>
                  <a:srgbClr val="FF3366"/>
                </a:solidFill>
                <a:latin typeface="Rounded Mgen+ 1c bold" panose="020B0702020203020207" pitchFamily="50" charset="-128"/>
                <a:ea typeface="Rounded Mgen+ 1c bold" panose="020B0702020203020207" pitchFamily="50" charset="-128"/>
                <a:cs typeface="Rounded Mgen+ 1c bold" panose="020B0702020203020207" pitchFamily="50" charset="-128"/>
              </a:rPr>
              <a:t>ベータトロン</a:t>
            </a:r>
          </a:p>
        </p:txBody>
      </p:sp>
      <p:graphicFrame>
        <p:nvGraphicFramePr>
          <p:cNvPr id="54274" name="Object 2"/>
          <p:cNvGraphicFramePr>
            <a:graphicFrameLocks noChangeAspect="1"/>
          </p:cNvGraphicFramePr>
          <p:nvPr>
            <p:extLst>
              <p:ext uri="{D42A27DB-BD31-4B8C-83A1-F6EECF244321}">
                <p14:modId xmlns:p14="http://schemas.microsoft.com/office/powerpoint/2010/main" val="3869352380"/>
              </p:ext>
            </p:extLst>
          </p:nvPr>
        </p:nvGraphicFramePr>
        <p:xfrm>
          <a:off x="2650201" y="4037159"/>
          <a:ext cx="1285920" cy="293760"/>
        </p:xfrm>
        <a:graphic>
          <a:graphicData uri="http://schemas.openxmlformats.org/presentationml/2006/ole">
            <mc:AlternateContent xmlns:mc="http://schemas.openxmlformats.org/markup-compatibility/2006">
              <mc:Choice xmlns:v="urn:schemas-microsoft-com:vml" Requires="v">
                <p:oleObj spid="_x0000_s84654" r:id="rId4" imgW="1419840" imgH="321840" progId="">
                  <p:embed/>
                </p:oleObj>
              </mc:Choice>
              <mc:Fallback>
                <p:oleObj r:id="rId4" imgW="1419840" imgH="321840" progId="">
                  <p:embed/>
                  <p:pic>
                    <p:nvPicPr>
                      <p:cNvPr id="542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201" y="4037159"/>
                        <a:ext cx="1285920" cy="2937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5" name="Rectangle 3"/>
          <p:cNvSpPr>
            <a:spLocks noGrp="1" noChangeArrowheads="1"/>
          </p:cNvSpPr>
          <p:nvPr>
            <p:ph type="body" idx="1"/>
          </p:nvPr>
        </p:nvSpPr>
        <p:spPr>
          <a:xfrm>
            <a:off x="692641" y="1689481"/>
            <a:ext cx="7673760" cy="3199680"/>
          </a:xfrm>
          <a:ln/>
        </p:spPr>
        <p:txBody>
          <a:bodyPr vert="horz" lIns="91440" tIns="13715" rIns="91440" bIns="45720" rtlCol="0">
            <a:normAutofit/>
          </a:body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シンクロトロン放射の前後で粒子の位置</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ja-JP" altLang="ja-JP" sz="2400" dirty="0" err="1">
                <a:latin typeface="Rounded Mgen+ 1c bold" panose="020B0702020203020207" pitchFamily="50" charset="-128"/>
                <a:ea typeface="Rounded Mgen+ 1c bold" panose="020B0702020203020207" pitchFamily="50" charset="-128"/>
                <a:cs typeface="Rounded Mgen+ 1c bold" panose="020B0702020203020207" pitchFamily="50" charset="-128"/>
              </a:rPr>
              <a:t>、</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傾き</a:t>
            </a: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x'</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は不変。</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エネルギーは減少。</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Dispersion </a:t>
            </a:r>
            <a:r>
              <a:rPr lang="ja-JP" altLang="en-US"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による軌道が</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減少、ベータトロン振幅は増大。</a:t>
            </a:r>
          </a:p>
        </p:txBody>
      </p:sp>
      <p:graphicFrame>
        <p:nvGraphicFramePr>
          <p:cNvPr id="54276" name="Object 4"/>
          <p:cNvGraphicFramePr>
            <a:graphicFrameLocks noChangeAspect="1"/>
          </p:cNvGraphicFramePr>
          <p:nvPr>
            <p:extLst>
              <p:ext uri="{D42A27DB-BD31-4B8C-83A1-F6EECF244321}">
                <p14:modId xmlns:p14="http://schemas.microsoft.com/office/powerpoint/2010/main" val="1879658162"/>
              </p:ext>
            </p:extLst>
          </p:nvPr>
        </p:nvGraphicFramePr>
        <p:xfrm>
          <a:off x="2706719" y="4512414"/>
          <a:ext cx="1298880" cy="293760"/>
        </p:xfrm>
        <a:graphic>
          <a:graphicData uri="http://schemas.openxmlformats.org/presentationml/2006/ole">
            <mc:AlternateContent xmlns:mc="http://schemas.openxmlformats.org/markup-compatibility/2006">
              <mc:Choice xmlns:v="urn:schemas-microsoft-com:vml" Requires="v">
                <p:oleObj spid="_x0000_s84655" r:id="rId6" imgW="1434960" imgH="321840" progId="">
                  <p:embed/>
                </p:oleObj>
              </mc:Choice>
              <mc:Fallback>
                <p:oleObj r:id="rId6" imgW="1434960" imgH="321840" progId="">
                  <p:embed/>
                  <p:pic>
                    <p:nvPicPr>
                      <p:cNvPr id="542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6719" y="4512414"/>
                        <a:ext cx="1298880" cy="2937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7" name="Text Box 5"/>
          <p:cNvSpPr txBox="1">
            <a:spLocks noChangeArrowheads="1"/>
          </p:cNvSpPr>
          <p:nvPr/>
        </p:nvSpPr>
        <p:spPr bwMode="auto">
          <a:xfrm>
            <a:off x="1642800" y="3986336"/>
            <a:ext cx="763200" cy="73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50289"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nSpc>
                <a:spcPct val="83000"/>
              </a:lnSpc>
            </a:pPr>
            <a:r>
              <a:rPr lang="ja-JP" altLang="ja-JP" sz="1996">
                <a:latin typeface="HG明朝E" panose="02020909000000000000" pitchFamily="17" charset="-128"/>
                <a:ea typeface="HG明朝E" panose="02020909000000000000" pitchFamily="17" charset="-128"/>
              </a:rPr>
              <a:t>放射前</a:t>
            </a:r>
          </a:p>
          <a:p>
            <a:pPr>
              <a:lnSpc>
                <a:spcPct val="80000"/>
              </a:lnSpc>
            </a:pPr>
            <a:endParaRPr lang="en-US" altLang="ja-JP" sz="1996">
              <a:latin typeface="HG明朝E" panose="02020909000000000000" pitchFamily="17" charset="-128"/>
              <a:ea typeface="HG明朝E" panose="02020909000000000000" pitchFamily="17" charset="-128"/>
            </a:endParaRPr>
          </a:p>
          <a:p>
            <a:pPr>
              <a:lnSpc>
                <a:spcPct val="80000"/>
              </a:lnSpc>
            </a:pPr>
            <a:r>
              <a:rPr lang="ja-JP" altLang="ja-JP" sz="1996">
                <a:latin typeface="HG明朝E" panose="02020909000000000000" pitchFamily="17" charset="-128"/>
                <a:ea typeface="HG明朝E" panose="02020909000000000000" pitchFamily="17" charset="-128"/>
              </a:rPr>
              <a:t>放射後</a:t>
            </a:r>
          </a:p>
        </p:txBody>
      </p:sp>
      <p:graphicFrame>
        <p:nvGraphicFramePr>
          <p:cNvPr id="54278" name="Object 6"/>
          <p:cNvGraphicFramePr>
            <a:graphicFrameLocks noChangeAspect="1"/>
          </p:cNvGraphicFramePr>
          <p:nvPr>
            <p:extLst>
              <p:ext uri="{D42A27DB-BD31-4B8C-83A1-F6EECF244321}">
                <p14:modId xmlns:p14="http://schemas.microsoft.com/office/powerpoint/2010/main" val="376844059"/>
              </p:ext>
            </p:extLst>
          </p:nvPr>
        </p:nvGraphicFramePr>
        <p:xfrm>
          <a:off x="5893680" y="4033856"/>
          <a:ext cx="659520" cy="292320"/>
        </p:xfrm>
        <a:graphic>
          <a:graphicData uri="http://schemas.openxmlformats.org/presentationml/2006/ole">
            <mc:AlternateContent xmlns:mc="http://schemas.openxmlformats.org/markup-compatibility/2006">
              <mc:Choice xmlns:v="urn:schemas-microsoft-com:vml" Requires="v">
                <p:oleObj spid="_x0000_s84656" r:id="rId8" imgW="729720" imgH="321120" progId="">
                  <p:embed/>
                </p:oleObj>
              </mc:Choice>
              <mc:Fallback>
                <p:oleObj r:id="rId8" imgW="729720" imgH="321120" progId="">
                  <p:embed/>
                  <p:pic>
                    <p:nvPicPr>
                      <p:cNvPr id="542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3680" y="4033856"/>
                        <a:ext cx="659520" cy="292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9" name="Object 7"/>
          <p:cNvGraphicFramePr>
            <a:graphicFrameLocks noChangeAspect="1"/>
          </p:cNvGraphicFramePr>
          <p:nvPr>
            <p:extLst>
              <p:ext uri="{D42A27DB-BD31-4B8C-83A1-F6EECF244321}">
                <p14:modId xmlns:p14="http://schemas.microsoft.com/office/powerpoint/2010/main" val="3035745807"/>
              </p:ext>
            </p:extLst>
          </p:nvPr>
        </p:nvGraphicFramePr>
        <p:xfrm>
          <a:off x="5834639" y="4484576"/>
          <a:ext cx="1146240" cy="260640"/>
        </p:xfrm>
        <a:graphic>
          <a:graphicData uri="http://schemas.openxmlformats.org/presentationml/2006/ole">
            <mc:AlternateContent xmlns:mc="http://schemas.openxmlformats.org/markup-compatibility/2006">
              <mc:Choice xmlns:v="urn:schemas-microsoft-com:vml" Requires="v">
                <p:oleObj spid="_x0000_s84657" r:id="rId10" imgW="1265040" imgH="286200" progId="">
                  <p:embed/>
                </p:oleObj>
              </mc:Choice>
              <mc:Fallback>
                <p:oleObj r:id="rId10" imgW="1265040" imgH="286200" progId="">
                  <p:embed/>
                  <p:pic>
                    <p:nvPicPr>
                      <p:cNvPr id="5427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4639" y="4484576"/>
                        <a:ext cx="1146240" cy="2606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80" name="Object 8"/>
          <p:cNvGraphicFramePr>
            <a:graphicFrameLocks noChangeAspect="1"/>
          </p:cNvGraphicFramePr>
          <p:nvPr>
            <p:extLst>
              <p:ext uri="{D42A27DB-BD31-4B8C-83A1-F6EECF244321}">
                <p14:modId xmlns:p14="http://schemas.microsoft.com/office/powerpoint/2010/main" val="1447496754"/>
              </p:ext>
            </p:extLst>
          </p:nvPr>
        </p:nvGraphicFramePr>
        <p:xfrm>
          <a:off x="3674639" y="4932416"/>
          <a:ext cx="1503360" cy="292320"/>
        </p:xfrm>
        <a:graphic>
          <a:graphicData uri="http://schemas.openxmlformats.org/presentationml/2006/ole">
            <mc:AlternateContent xmlns:mc="http://schemas.openxmlformats.org/markup-compatibility/2006">
              <mc:Choice xmlns:v="urn:schemas-microsoft-com:vml" Requires="v">
                <p:oleObj spid="_x0000_s84658" r:id="rId12" imgW="1659960" imgH="321840" progId="">
                  <p:embed/>
                </p:oleObj>
              </mc:Choice>
              <mc:Fallback>
                <p:oleObj r:id="rId12" imgW="1659960" imgH="321840" progId="">
                  <p:embed/>
                  <p:pic>
                    <p:nvPicPr>
                      <p:cNvPr id="5428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4639" y="4932416"/>
                        <a:ext cx="1503360" cy="292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81" name="Object 9"/>
          <p:cNvGraphicFramePr>
            <a:graphicFrameLocks noChangeAspect="1"/>
          </p:cNvGraphicFramePr>
          <p:nvPr>
            <p:extLst>
              <p:ext uri="{D42A27DB-BD31-4B8C-83A1-F6EECF244321}">
                <p14:modId xmlns:p14="http://schemas.microsoft.com/office/powerpoint/2010/main" val="201576544"/>
              </p:ext>
            </p:extLst>
          </p:nvPr>
        </p:nvGraphicFramePr>
        <p:xfrm>
          <a:off x="3674640" y="5364416"/>
          <a:ext cx="1788480" cy="292320"/>
        </p:xfrm>
        <a:graphic>
          <a:graphicData uri="http://schemas.openxmlformats.org/presentationml/2006/ole">
            <mc:AlternateContent xmlns:mc="http://schemas.openxmlformats.org/markup-compatibility/2006">
              <mc:Choice xmlns:v="urn:schemas-microsoft-com:vml" Requires="v">
                <p:oleObj spid="_x0000_s84659" r:id="rId14" imgW="1975320" imgH="321840" progId="">
                  <p:embed/>
                </p:oleObj>
              </mc:Choice>
              <mc:Fallback>
                <p:oleObj r:id="rId14" imgW="1975320" imgH="321840" progId="">
                  <p:embed/>
                  <p:pic>
                    <p:nvPicPr>
                      <p:cNvPr id="54281"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4640" y="5364416"/>
                        <a:ext cx="1788480" cy="292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90313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5"/>
          <p:cNvSpPr>
            <a:spLocks noGrp="1"/>
          </p:cNvSpPr>
          <p:nvPr>
            <p:ph type="sldNum" idx="12"/>
          </p:nvPr>
        </p:nvSpPr>
        <p:spPr/>
        <p:txBody>
          <a:bodyPr/>
          <a:lstStyle/>
          <a:p>
            <a:fld id="{374C2B88-7E79-4757-AEC6-B602753506DA}" type="slidenum">
              <a:rPr lang="en-US" altLang="ja-JP"/>
              <a:pPr/>
              <a:t>97</a:t>
            </a:fld>
            <a:endParaRPr lang="en-US" altLang="ja-JP"/>
          </a:p>
        </p:txBody>
      </p:sp>
      <p:sp>
        <p:nvSpPr>
          <p:cNvPr id="55298" name="Rectangle 2"/>
          <p:cNvSpPr>
            <a:spLocks noGrp="1" noChangeArrowheads="1"/>
          </p:cNvSpPr>
          <p:nvPr>
            <p:ph type="body" idx="1"/>
          </p:nvPr>
        </p:nvSpPr>
        <p:spPr>
          <a:xfrm>
            <a:off x="692641" y="908720"/>
            <a:ext cx="7673760" cy="3980441"/>
          </a:xfrm>
          <a:ln/>
        </p:spPr>
        <p:txBody>
          <a:bodyPr vert="horz" lIns="91440" tIns="13715" rIns="91440" bIns="45720" rtlCol="0">
            <a:normAutofit/>
          </a:bodyPr>
          <a:lstStyle/>
          <a:p>
            <a:pPr marL="489608" lvl="1"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Courant-Snyder invariant</a:t>
            </a: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の変化は</a:t>
            </a: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489608" lvl="1"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0" indent="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489608" lvl="1"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a:p>
            <a:pPr marL="489608" lvl="1"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増大率</a:t>
            </a:r>
          </a:p>
          <a:p>
            <a:pPr marL="783372" lvl="1" indent="-293764">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endParaRPr>
          </a:p>
        </p:txBody>
      </p:sp>
      <p:graphicFrame>
        <p:nvGraphicFramePr>
          <p:cNvPr id="55299" name="Object 3"/>
          <p:cNvGraphicFramePr>
            <a:graphicFrameLocks noChangeAspect="1"/>
          </p:cNvGraphicFramePr>
          <p:nvPr>
            <p:extLst>
              <p:ext uri="{D42A27DB-BD31-4B8C-83A1-F6EECF244321}">
                <p14:modId xmlns:p14="http://schemas.microsoft.com/office/powerpoint/2010/main" val="1200186079"/>
              </p:ext>
            </p:extLst>
          </p:nvPr>
        </p:nvGraphicFramePr>
        <p:xfrm>
          <a:off x="6160736" y="1600920"/>
          <a:ext cx="1503360" cy="292320"/>
        </p:xfrm>
        <a:graphic>
          <a:graphicData uri="http://schemas.openxmlformats.org/presentationml/2006/ole">
            <mc:AlternateContent xmlns:mc="http://schemas.openxmlformats.org/markup-compatibility/2006">
              <mc:Choice xmlns:v="urn:schemas-microsoft-com:vml" Requires="v">
                <p:oleObj spid="_x0000_s85672" r:id="rId4" imgW="1659960" imgH="321840" progId="">
                  <p:embed/>
                </p:oleObj>
              </mc:Choice>
              <mc:Fallback>
                <p:oleObj r:id="rId4" imgW="1659960" imgH="321840" progId="">
                  <p:embed/>
                  <p:pic>
                    <p:nvPicPr>
                      <p:cNvPr id="5529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0736" y="1600920"/>
                        <a:ext cx="1503360" cy="292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0" name="Object 4"/>
          <p:cNvGraphicFramePr>
            <a:graphicFrameLocks noChangeAspect="1"/>
          </p:cNvGraphicFramePr>
          <p:nvPr>
            <p:extLst>
              <p:ext uri="{D42A27DB-BD31-4B8C-83A1-F6EECF244321}">
                <p14:modId xmlns:p14="http://schemas.microsoft.com/office/powerpoint/2010/main" val="927165288"/>
              </p:ext>
            </p:extLst>
          </p:nvPr>
        </p:nvGraphicFramePr>
        <p:xfrm>
          <a:off x="6150252" y="1933560"/>
          <a:ext cx="1788480" cy="292320"/>
        </p:xfrm>
        <a:graphic>
          <a:graphicData uri="http://schemas.openxmlformats.org/presentationml/2006/ole">
            <mc:AlternateContent xmlns:mc="http://schemas.openxmlformats.org/markup-compatibility/2006">
              <mc:Choice xmlns:v="urn:schemas-microsoft-com:vml" Requires="v">
                <p:oleObj spid="_x0000_s85673" r:id="rId6" imgW="1975320" imgH="321840" progId="">
                  <p:embed/>
                </p:oleObj>
              </mc:Choice>
              <mc:Fallback>
                <p:oleObj r:id="rId6" imgW="1975320" imgH="321840" progId="">
                  <p:embed/>
                  <p:pic>
                    <p:nvPicPr>
                      <p:cNvPr id="5530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0252" y="1933560"/>
                        <a:ext cx="1788480" cy="292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1" name="Object 5"/>
          <p:cNvGraphicFramePr>
            <a:graphicFrameLocks noChangeAspect="1"/>
          </p:cNvGraphicFramePr>
          <p:nvPr>
            <p:extLst>
              <p:ext uri="{D42A27DB-BD31-4B8C-83A1-F6EECF244321}">
                <p14:modId xmlns:p14="http://schemas.microsoft.com/office/powerpoint/2010/main" val="669903482"/>
              </p:ext>
            </p:extLst>
          </p:nvPr>
        </p:nvGraphicFramePr>
        <p:xfrm>
          <a:off x="1446285" y="1744200"/>
          <a:ext cx="1313280" cy="298080"/>
        </p:xfrm>
        <a:graphic>
          <a:graphicData uri="http://schemas.openxmlformats.org/presentationml/2006/ole">
            <mc:AlternateContent xmlns:mc="http://schemas.openxmlformats.org/markup-compatibility/2006">
              <mc:Choice xmlns:v="urn:schemas-microsoft-com:vml" Requires="v">
                <p:oleObj spid="_x0000_s85674" r:id="rId8" imgW="1450800" imgH="327960" progId="">
                  <p:embed/>
                </p:oleObj>
              </mc:Choice>
              <mc:Fallback>
                <p:oleObj r:id="rId8" imgW="1450800" imgH="327960" progId="">
                  <p:embed/>
                  <p:pic>
                    <p:nvPicPr>
                      <p:cNvPr id="5530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6285" y="1744200"/>
                        <a:ext cx="1313280" cy="29808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2" name="Object 6"/>
          <p:cNvGraphicFramePr>
            <a:graphicFrameLocks noChangeAspect="1"/>
          </p:cNvGraphicFramePr>
          <p:nvPr>
            <p:extLst>
              <p:ext uri="{D42A27DB-BD31-4B8C-83A1-F6EECF244321}">
                <p14:modId xmlns:p14="http://schemas.microsoft.com/office/powerpoint/2010/main" val="4106662474"/>
              </p:ext>
            </p:extLst>
          </p:nvPr>
        </p:nvGraphicFramePr>
        <p:xfrm>
          <a:off x="2004487" y="2158298"/>
          <a:ext cx="2833920" cy="550080"/>
        </p:xfrm>
        <a:graphic>
          <a:graphicData uri="http://schemas.openxmlformats.org/presentationml/2006/ole">
            <mc:AlternateContent xmlns:mc="http://schemas.openxmlformats.org/markup-compatibility/2006">
              <mc:Choice xmlns:v="urn:schemas-microsoft-com:vml" Requires="v">
                <p:oleObj spid="_x0000_s85675" r:id="rId10" imgW="3131640" imgH="605160" progId="">
                  <p:embed/>
                </p:oleObj>
              </mc:Choice>
              <mc:Fallback>
                <p:oleObj r:id="rId10" imgW="3131640" imgH="605160" progId="">
                  <p:embed/>
                  <p:pic>
                    <p:nvPicPr>
                      <p:cNvPr id="5530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4487" y="2158298"/>
                        <a:ext cx="2833920" cy="55008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3" name="Object 7"/>
          <p:cNvGraphicFramePr>
            <a:graphicFrameLocks noChangeAspect="1"/>
          </p:cNvGraphicFramePr>
          <p:nvPr>
            <p:extLst>
              <p:ext uri="{D42A27DB-BD31-4B8C-83A1-F6EECF244321}">
                <p14:modId xmlns:p14="http://schemas.microsoft.com/office/powerpoint/2010/main" val="169807413"/>
              </p:ext>
            </p:extLst>
          </p:nvPr>
        </p:nvGraphicFramePr>
        <p:xfrm>
          <a:off x="2102925" y="3706920"/>
          <a:ext cx="2337120" cy="652320"/>
        </p:xfrm>
        <a:graphic>
          <a:graphicData uri="http://schemas.openxmlformats.org/presentationml/2006/ole">
            <mc:AlternateContent xmlns:mc="http://schemas.openxmlformats.org/markup-compatibility/2006">
              <mc:Choice xmlns:v="urn:schemas-microsoft-com:vml" Requires="v">
                <p:oleObj spid="_x0000_s85676" r:id="rId12" imgW="2598480" imgH="721800" progId="">
                  <p:embed/>
                </p:oleObj>
              </mc:Choice>
              <mc:Fallback>
                <p:oleObj r:id="rId12" imgW="2598480" imgH="721800" progId="">
                  <p:embed/>
                  <p:pic>
                    <p:nvPicPr>
                      <p:cNvPr id="55303"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2925" y="3706920"/>
                        <a:ext cx="2337120" cy="652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4" name="Object 8"/>
          <p:cNvGraphicFramePr>
            <a:graphicFrameLocks noChangeAspect="1"/>
          </p:cNvGraphicFramePr>
          <p:nvPr/>
        </p:nvGraphicFramePr>
        <p:xfrm>
          <a:off x="3670561" y="4488841"/>
          <a:ext cx="2774880" cy="652320"/>
        </p:xfrm>
        <a:graphic>
          <a:graphicData uri="http://schemas.openxmlformats.org/presentationml/2006/ole">
            <mc:AlternateContent xmlns:mc="http://schemas.openxmlformats.org/markup-compatibility/2006">
              <mc:Choice xmlns:v="urn:schemas-microsoft-com:vml" Requires="v">
                <p:oleObj spid="_x0000_s85677" r:id="rId14" imgW="3084840" imgH="717120" progId="">
                  <p:embed/>
                </p:oleObj>
              </mc:Choice>
              <mc:Fallback>
                <p:oleObj r:id="rId14" imgW="3084840" imgH="717120" progId="">
                  <p:embed/>
                  <p:pic>
                    <p:nvPicPr>
                      <p:cNvPr id="55304"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0561" y="4488841"/>
                        <a:ext cx="2774880" cy="652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5" name="AutoShape 9"/>
          <p:cNvSpPr>
            <a:spLocks noChangeArrowheads="1"/>
          </p:cNvSpPr>
          <p:nvPr/>
        </p:nvSpPr>
        <p:spPr bwMode="auto">
          <a:xfrm>
            <a:off x="6126766" y="3297960"/>
            <a:ext cx="2600640" cy="817920"/>
          </a:xfrm>
          <a:prstGeom prst="wedgeRoundRectCallout">
            <a:avLst>
              <a:gd name="adj1" fmla="val -37500"/>
              <a:gd name="adj2" fmla="val 112500"/>
              <a:gd name="adj3" fmla="val 16667"/>
            </a:avLst>
          </a:prstGeom>
          <a:solidFill>
            <a:srgbClr val="00008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54861"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gn="ctr">
              <a:lnSpc>
                <a:spcPct val="83000"/>
              </a:lnSpc>
            </a:pPr>
            <a:r>
              <a:rPr lang="ja-JP" altLang="ja-JP" sz="2177">
                <a:solidFill>
                  <a:srgbClr val="FFFF00"/>
                </a:solidFill>
                <a:latin typeface="HGS明朝E" panose="02020900000000000000" pitchFamily="18" charset="-128"/>
                <a:ea typeface="HGS明朝E" panose="02020900000000000000" pitchFamily="18" charset="-128"/>
              </a:rPr>
              <a:t>曲率のある場所での</a:t>
            </a:r>
          </a:p>
          <a:p>
            <a:pPr algn="ctr">
              <a:lnSpc>
                <a:spcPct val="80000"/>
              </a:lnSpc>
            </a:pPr>
            <a:r>
              <a:rPr lang="ja-JP" altLang="ja-JP" sz="2177">
                <a:solidFill>
                  <a:srgbClr val="FFFF00"/>
                </a:solidFill>
                <a:latin typeface="HGS明朝E" panose="02020900000000000000" pitchFamily="18" charset="-128"/>
                <a:ea typeface="HGS明朝E" panose="02020900000000000000" pitchFamily="18" charset="-128"/>
              </a:rPr>
              <a:t>ディスパージョン</a:t>
            </a:r>
          </a:p>
        </p:txBody>
      </p:sp>
    </p:spTree>
    <p:extLst>
      <p:ext uri="{BB962C8B-B14F-4D97-AF65-F5344CB8AC3E}">
        <p14:creationId xmlns:p14="http://schemas.microsoft.com/office/powerpoint/2010/main" val="1575487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idx="12"/>
          </p:nvPr>
        </p:nvSpPr>
        <p:spPr/>
        <p:txBody>
          <a:bodyPr/>
          <a:lstStyle/>
          <a:p>
            <a:fld id="{50372F10-60D7-4746-A56F-A0CF6CA92C87}" type="slidenum">
              <a:rPr lang="en-US" altLang="ja-JP"/>
              <a:pPr/>
              <a:t>98</a:t>
            </a:fld>
            <a:endParaRPr lang="en-US" altLang="ja-JP"/>
          </a:p>
        </p:txBody>
      </p:sp>
      <p:sp>
        <p:nvSpPr>
          <p:cNvPr id="56321" name="Rectangle 1"/>
          <p:cNvSpPr>
            <a:spLocks noGrp="1" noChangeArrowheads="1"/>
          </p:cNvSpPr>
          <p:nvPr>
            <p:ph type="title"/>
          </p:nvPr>
        </p:nvSpPr>
        <p:spPr>
          <a:xfrm>
            <a:off x="801361" y="243000"/>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平衡エミッタンス</a:t>
            </a:r>
          </a:p>
        </p:txBody>
      </p:sp>
      <p:sp>
        <p:nvSpPr>
          <p:cNvPr id="56322" name="Rectangle 2"/>
          <p:cNvSpPr>
            <a:spLocks noGrp="1" noChangeArrowheads="1"/>
          </p:cNvSpPr>
          <p:nvPr>
            <p:ph type="body" idx="1"/>
          </p:nvPr>
        </p:nvSpPr>
        <p:spPr>
          <a:xfrm>
            <a:off x="692641" y="1526761"/>
            <a:ext cx="7673760" cy="3199680"/>
          </a:xfrm>
          <a:ln/>
        </p:spPr>
        <p:txBody>
          <a:bodyPr vert="horz" lIns="91440" tIns="13715" rIns="91440" bIns="45720" rtlCol="0">
            <a:normAutofit/>
          </a:bodyPr>
          <a:lstStyle/>
          <a:p>
            <a:pPr marL="97922" indent="0">
              <a:buClr>
                <a:srgbClr val="0084D1"/>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放射減衰と量子励起という二つの競合過程により平衡エミッタンスが決まる。</a:t>
            </a:r>
          </a:p>
        </p:txBody>
      </p:sp>
      <p:graphicFrame>
        <p:nvGraphicFramePr>
          <p:cNvPr id="56323" name="Object 3"/>
          <p:cNvGraphicFramePr>
            <a:graphicFrameLocks noChangeAspect="1"/>
          </p:cNvGraphicFramePr>
          <p:nvPr>
            <p:extLst>
              <p:ext uri="{D42A27DB-BD31-4B8C-83A1-F6EECF244321}">
                <p14:modId xmlns:p14="http://schemas.microsoft.com/office/powerpoint/2010/main" val="1100794251"/>
              </p:ext>
            </p:extLst>
          </p:nvPr>
        </p:nvGraphicFramePr>
        <p:xfrm>
          <a:off x="2100961" y="3083656"/>
          <a:ext cx="3775680" cy="671040"/>
        </p:xfrm>
        <a:graphic>
          <a:graphicData uri="http://schemas.openxmlformats.org/presentationml/2006/ole">
            <mc:AlternateContent xmlns:mc="http://schemas.openxmlformats.org/markup-compatibility/2006">
              <mc:Choice xmlns:v="urn:schemas-microsoft-com:vml" Requires="v">
                <p:oleObj spid="_x0000_s86497" r:id="rId4" imgW="4177440" imgH="751320" progId="">
                  <p:embed/>
                </p:oleObj>
              </mc:Choice>
              <mc:Fallback>
                <p:oleObj r:id="rId4" imgW="4177440" imgH="751320" progId="">
                  <p:embed/>
                  <p:pic>
                    <p:nvPicPr>
                      <p:cNvPr id="563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0961" y="3083656"/>
                        <a:ext cx="3775680" cy="6710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4" name="Object 4"/>
          <p:cNvGraphicFramePr>
            <a:graphicFrameLocks noChangeAspect="1"/>
          </p:cNvGraphicFramePr>
          <p:nvPr>
            <p:extLst>
              <p:ext uri="{D42A27DB-BD31-4B8C-83A1-F6EECF244321}">
                <p14:modId xmlns:p14="http://schemas.microsoft.com/office/powerpoint/2010/main" val="3271461463"/>
              </p:ext>
            </p:extLst>
          </p:nvPr>
        </p:nvGraphicFramePr>
        <p:xfrm>
          <a:off x="4849921" y="5101096"/>
          <a:ext cx="2414880" cy="632160"/>
        </p:xfrm>
        <a:graphic>
          <a:graphicData uri="http://schemas.openxmlformats.org/presentationml/2006/ole">
            <mc:AlternateContent xmlns:mc="http://schemas.openxmlformats.org/markup-compatibility/2006">
              <mc:Choice xmlns:v="urn:schemas-microsoft-com:vml" Requires="v">
                <p:oleObj spid="_x0000_s86498" r:id="rId6" imgW="2682360" imgH="702000" progId="">
                  <p:embed/>
                </p:oleObj>
              </mc:Choice>
              <mc:Fallback>
                <p:oleObj r:id="rId6" imgW="2682360" imgH="702000" progId="">
                  <p:embed/>
                  <p:pic>
                    <p:nvPicPr>
                      <p:cNvPr id="5632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9921" y="5101096"/>
                        <a:ext cx="2414880" cy="6321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5" name="Object 5"/>
          <p:cNvGraphicFramePr>
            <a:graphicFrameLocks noChangeAspect="1"/>
          </p:cNvGraphicFramePr>
          <p:nvPr>
            <p:extLst>
              <p:ext uri="{D42A27DB-BD31-4B8C-83A1-F6EECF244321}">
                <p14:modId xmlns:p14="http://schemas.microsoft.com/office/powerpoint/2010/main" val="711830007"/>
              </p:ext>
            </p:extLst>
          </p:nvPr>
        </p:nvGraphicFramePr>
        <p:xfrm>
          <a:off x="1840320" y="5063656"/>
          <a:ext cx="1952640" cy="637920"/>
        </p:xfrm>
        <a:graphic>
          <a:graphicData uri="http://schemas.openxmlformats.org/presentationml/2006/ole">
            <mc:AlternateContent xmlns:mc="http://schemas.openxmlformats.org/markup-compatibility/2006">
              <mc:Choice xmlns:v="urn:schemas-microsoft-com:vml" Requires="v">
                <p:oleObj spid="_x0000_s86499" r:id="rId8" imgW="2220120" imgH="704160" progId="">
                  <p:embed/>
                </p:oleObj>
              </mc:Choice>
              <mc:Fallback>
                <p:oleObj r:id="rId8" imgW="2220120" imgH="704160" progId="">
                  <p:embed/>
                  <p:pic>
                    <p:nvPicPr>
                      <p:cNvPr id="563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0320" y="5063656"/>
                        <a:ext cx="1952640" cy="6379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6"/>
          <p:cNvGraphicFramePr>
            <a:graphicFrameLocks noChangeAspect="1"/>
          </p:cNvGraphicFramePr>
          <p:nvPr>
            <p:extLst>
              <p:ext uri="{D42A27DB-BD31-4B8C-83A1-F6EECF244321}">
                <p14:modId xmlns:p14="http://schemas.microsoft.com/office/powerpoint/2010/main" val="2206370038"/>
              </p:ext>
            </p:extLst>
          </p:nvPr>
        </p:nvGraphicFramePr>
        <p:xfrm>
          <a:off x="2080801" y="3771975"/>
          <a:ext cx="2579040" cy="673920"/>
        </p:xfrm>
        <a:graphic>
          <a:graphicData uri="http://schemas.openxmlformats.org/presentationml/2006/ole">
            <mc:AlternateContent xmlns:mc="http://schemas.openxmlformats.org/markup-compatibility/2006">
              <mc:Choice xmlns:v="urn:schemas-microsoft-com:vml" Requires="v">
                <p:oleObj spid="_x0000_s86500" r:id="rId10" imgW="2893320" imgH="744840" progId="">
                  <p:embed/>
                </p:oleObj>
              </mc:Choice>
              <mc:Fallback>
                <p:oleObj r:id="rId10" imgW="2893320" imgH="744840" progId="">
                  <p:embed/>
                  <p:pic>
                    <p:nvPicPr>
                      <p:cNvPr id="5632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0801" y="3771975"/>
                        <a:ext cx="2579040" cy="6739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7" name="AutoShape 7"/>
          <p:cNvSpPr>
            <a:spLocks noChangeArrowheads="1"/>
          </p:cNvSpPr>
          <p:nvPr/>
        </p:nvSpPr>
        <p:spPr bwMode="auto">
          <a:xfrm>
            <a:off x="6444208" y="3887958"/>
            <a:ext cx="2600640" cy="817920"/>
          </a:xfrm>
          <a:prstGeom prst="wedgeRoundRectCallout">
            <a:avLst>
              <a:gd name="adj1" fmla="val 4136"/>
              <a:gd name="adj2" fmla="val 210149"/>
              <a:gd name="adj3" fmla="val 16667"/>
            </a:avLst>
          </a:prstGeom>
          <a:solidFill>
            <a:srgbClr val="00008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54861"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5pPr>
            <a:lvl6pPr marL="25146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6pPr>
            <a:lvl7pPr marL="29718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7pPr>
            <a:lvl8pPr marL="34290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8pPr>
            <a:lvl9pPr marL="3886200" indent="-228600" defTabSz="449263" eaLnBrk="0" fontAlgn="base" hangingPunct="0">
              <a:lnSpc>
                <a:spcPct val="9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itchFamily="32" charset="0"/>
              </a:defRPr>
            </a:lvl9pPr>
          </a:lstStyle>
          <a:p>
            <a:pPr algn="ctr">
              <a:lnSpc>
                <a:spcPct val="83000"/>
              </a:lnSpc>
            </a:pPr>
            <a:r>
              <a:rPr lang="ja-JP" altLang="ja-JP" sz="2177">
                <a:solidFill>
                  <a:srgbClr val="FFFF00"/>
                </a:solidFill>
                <a:latin typeface="HGS明朝E" panose="02020900000000000000" pitchFamily="18" charset="-128"/>
                <a:ea typeface="HGS明朝E" panose="02020900000000000000" pitchFamily="18" charset="-128"/>
              </a:rPr>
              <a:t>曲率のある場所での</a:t>
            </a:r>
          </a:p>
          <a:p>
            <a:pPr algn="ctr">
              <a:lnSpc>
                <a:spcPct val="80000"/>
              </a:lnSpc>
            </a:pPr>
            <a:r>
              <a:rPr lang="ja-JP" altLang="ja-JP" sz="2177">
                <a:solidFill>
                  <a:srgbClr val="FFFF00"/>
                </a:solidFill>
                <a:latin typeface="HGS明朝E" panose="02020900000000000000" pitchFamily="18" charset="-128"/>
                <a:ea typeface="HGS明朝E" panose="02020900000000000000" pitchFamily="18" charset="-128"/>
              </a:rPr>
              <a:t>ディスパージョン</a:t>
            </a:r>
          </a:p>
        </p:txBody>
      </p:sp>
      <p:graphicFrame>
        <p:nvGraphicFramePr>
          <p:cNvPr id="12" name="Object 8"/>
          <p:cNvGraphicFramePr>
            <a:graphicFrameLocks noChangeAspect="1"/>
          </p:cNvGraphicFramePr>
          <p:nvPr>
            <p:extLst>
              <p:ext uri="{D42A27DB-BD31-4B8C-83A1-F6EECF244321}">
                <p14:modId xmlns:p14="http://schemas.microsoft.com/office/powerpoint/2010/main" val="1555202076"/>
              </p:ext>
            </p:extLst>
          </p:nvPr>
        </p:nvGraphicFramePr>
        <p:xfrm>
          <a:off x="5292080" y="5981485"/>
          <a:ext cx="2774880" cy="652320"/>
        </p:xfrm>
        <a:graphic>
          <a:graphicData uri="http://schemas.openxmlformats.org/presentationml/2006/ole">
            <mc:AlternateContent xmlns:mc="http://schemas.openxmlformats.org/markup-compatibility/2006">
              <mc:Choice xmlns:v="urn:schemas-microsoft-com:vml" Requires="v">
                <p:oleObj spid="_x0000_s86501" r:id="rId12" imgW="3084840" imgH="717120" progId="">
                  <p:embed/>
                </p:oleObj>
              </mc:Choice>
              <mc:Fallback>
                <p:oleObj r:id="rId12" imgW="3084840" imgH="717120" progId="">
                  <p:embed/>
                  <p:pic>
                    <p:nvPicPr>
                      <p:cNvPr id="55304"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080" y="5981485"/>
                        <a:ext cx="2774880" cy="6523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216411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idx="12"/>
          </p:nvPr>
        </p:nvSpPr>
        <p:spPr/>
        <p:txBody>
          <a:bodyPr/>
          <a:lstStyle/>
          <a:p>
            <a:fld id="{A7B85AB9-3CD3-4393-B540-95ED64C4369B}" type="slidenum">
              <a:rPr lang="en-US" altLang="ja-JP"/>
              <a:pPr/>
              <a:t>99</a:t>
            </a:fld>
            <a:endParaRPr lang="en-US" altLang="ja-JP"/>
          </a:p>
        </p:txBody>
      </p:sp>
      <p:sp>
        <p:nvSpPr>
          <p:cNvPr id="57345" name="Rectangle 1"/>
          <p:cNvSpPr>
            <a:spLocks noGrp="1" noChangeArrowheads="1"/>
          </p:cNvSpPr>
          <p:nvPr>
            <p:ph type="title"/>
          </p:nvPr>
        </p:nvSpPr>
        <p:spPr>
          <a:xfrm>
            <a:off x="735120" y="66686"/>
            <a:ext cx="7673760" cy="1306080"/>
          </a:xfrm>
          <a:ln/>
        </p:spPr>
        <p:txBody>
          <a:bodyPr vert="horz" lIns="91440" tIns="25144" rIns="91440" bIns="45720" rtlCol="0" anchor="ct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dirty="0">
                <a:solidFill>
                  <a:srgbClr val="F5009D"/>
                </a:solidFill>
                <a:latin typeface="Rounded Mgen+ 1c bold" panose="020B0702020203020207" pitchFamily="50" charset="-128"/>
                <a:ea typeface="Rounded Mgen+ 1c bold" panose="020B0702020203020207" pitchFamily="50" charset="-128"/>
                <a:cs typeface="Rounded Mgen+ 1c bold" panose="020B0702020203020207" pitchFamily="50" charset="-128"/>
              </a:rPr>
              <a:t>陽子のシンクロトロン放射</a:t>
            </a:r>
          </a:p>
        </p:txBody>
      </p:sp>
      <p:sp>
        <p:nvSpPr>
          <p:cNvPr id="57346" name="Rectangle 2"/>
          <p:cNvSpPr>
            <a:spLocks noGrp="1" noChangeArrowheads="1"/>
          </p:cNvSpPr>
          <p:nvPr>
            <p:ph type="body" idx="1"/>
          </p:nvPr>
        </p:nvSpPr>
        <p:spPr>
          <a:xfrm>
            <a:off x="692641" y="1689481"/>
            <a:ext cx="7673760" cy="3199680"/>
          </a:xfrm>
          <a:ln/>
        </p:spPr>
        <p:txBody>
          <a:bodyPr vert="horz" lIns="91440" tIns="13715" rIns="91440" bIns="45720" rtlCol="0">
            <a:normAutofit/>
          </a:bodyPr>
          <a:lstStyle/>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電子ではシンクロトロン放射はダイナミクスを決める重要な因子。</a:t>
            </a:r>
          </a:p>
          <a:p>
            <a:pPr marL="391686" indent="-293764">
              <a:buClr>
                <a:srgbClr val="0084D1"/>
              </a:buClr>
              <a:buSzPct val="45000"/>
              <a:buFont typeface="Wingdings" panose="05000000000000000000"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ja-JP" altLang="ja-JP" sz="2400" dirty="0">
                <a:latin typeface="Rounded Mgen+ 1c bold" panose="020B0702020203020207" pitchFamily="50" charset="-128"/>
                <a:ea typeface="Rounded Mgen+ 1c bold" panose="020B0702020203020207" pitchFamily="50" charset="-128"/>
                <a:cs typeface="Rounded Mgen+ 1c bold" panose="020B0702020203020207" pitchFamily="50" charset="-128"/>
              </a:rPr>
              <a:t>陽子、ミューオンでは効果は限定的。</a:t>
            </a:r>
          </a:p>
          <a:p>
            <a:pPr marL="0" indent="9792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p>
          <a:p>
            <a:pPr marL="0" indent="9792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altLang="ja-JP" sz="2177" dirty="0"/>
          </a:p>
        </p:txBody>
      </p:sp>
      <p:graphicFrame>
        <p:nvGraphicFramePr>
          <p:cNvPr id="57347" name="Object 3"/>
          <p:cNvGraphicFramePr>
            <a:graphicFrameLocks noChangeAspect="1"/>
          </p:cNvGraphicFramePr>
          <p:nvPr>
            <p:extLst>
              <p:ext uri="{D42A27DB-BD31-4B8C-83A1-F6EECF244321}">
                <p14:modId xmlns:p14="http://schemas.microsoft.com/office/powerpoint/2010/main" val="1474258012"/>
              </p:ext>
            </p:extLst>
          </p:nvPr>
        </p:nvGraphicFramePr>
        <p:xfrm>
          <a:off x="3680183" y="3429000"/>
          <a:ext cx="2339617" cy="864096"/>
        </p:xfrm>
        <a:graphic>
          <a:graphicData uri="http://schemas.openxmlformats.org/presentationml/2006/ole">
            <mc:AlternateContent xmlns:mc="http://schemas.openxmlformats.org/markup-compatibility/2006">
              <mc:Choice xmlns:v="urn:schemas-microsoft-com:vml" Requires="v">
                <p:oleObj spid="_x0000_s87155" r:id="rId4" imgW="1966680" imgH="715680" progId="">
                  <p:embed/>
                </p:oleObj>
              </mc:Choice>
              <mc:Fallback>
                <p:oleObj r:id="rId4" imgW="1966680" imgH="715680" progId="">
                  <p:embed/>
                  <p:pic>
                    <p:nvPicPr>
                      <p:cNvPr id="573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183" y="3429000"/>
                        <a:ext cx="2339617" cy="864096"/>
                      </a:xfrm>
                      <a:prstGeom prst="rect">
                        <a:avLst/>
                      </a:prstGeom>
                      <a:noFill/>
                      <a:effectLst/>
                    </p:spPr>
                  </p:pic>
                </p:oleObj>
              </mc:Fallback>
            </mc:AlternateContent>
          </a:graphicData>
        </a:graphic>
      </p:graphicFrame>
    </p:spTree>
    <p:extLst>
      <p:ext uri="{BB962C8B-B14F-4D97-AF65-F5344CB8AC3E}">
        <p14:creationId xmlns:p14="http://schemas.microsoft.com/office/powerpoint/2010/main" val="209778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14808</TotalTime>
  <Words>5487</Words>
  <Application>Microsoft Macintosh PowerPoint</Application>
  <PresentationFormat>画面に合わせる (4:3)</PresentationFormat>
  <Paragraphs>925</Paragraphs>
  <Slides>100</Slides>
  <Notes>48</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0</vt:i4>
      </vt:variant>
      <vt:variant>
        <vt:lpstr>スライド タイトル</vt:lpstr>
      </vt:variant>
      <vt:variant>
        <vt:i4>100</vt:i4>
      </vt:variant>
    </vt:vector>
  </HeadingPairs>
  <TitlesOfParts>
    <vt:vector size="115" baseType="lpstr">
      <vt:lpstr>HGS明朝E</vt:lpstr>
      <vt:lpstr>HG明朝E</vt:lpstr>
      <vt:lpstr>Luxi Serif</vt:lpstr>
      <vt:lpstr>Rounded Mgen+ 1c bold</vt:lpstr>
      <vt:lpstr>Rounded Mgen+ 1c heavy</vt:lpstr>
      <vt:lpstr>Rounded Mgen+ 1c medium</vt:lpstr>
      <vt:lpstr>Rounded Mgen+ 2p heavy</vt:lpstr>
      <vt:lpstr>游ゴシック</vt:lpstr>
      <vt:lpstr>Arial</vt:lpstr>
      <vt:lpstr>Calibri</vt:lpstr>
      <vt:lpstr>Cambria Math</vt:lpstr>
      <vt:lpstr>Symbol</vt:lpstr>
      <vt:lpstr>Times New Roman</vt:lpstr>
      <vt:lpstr>Wingdings</vt:lpstr>
      <vt:lpstr>Custom Design</vt:lpstr>
      <vt:lpstr>PowerPoint プレゼンテーション</vt:lpstr>
      <vt:lpstr>Beam Dynamicsとは</vt:lpstr>
      <vt:lpstr>座標系の定義</vt:lpstr>
      <vt:lpstr>特殊相対論</vt:lpstr>
      <vt:lpstr>相対論的運動学</vt:lpstr>
      <vt:lpstr>PowerPoint プレゼンテーション</vt:lpstr>
      <vt:lpstr>PowerPoint プレゼンテーション</vt:lpstr>
      <vt:lpstr>PowerPoint プレゼンテーション</vt:lpstr>
      <vt:lpstr>PowerPoint プレゼンテーション</vt:lpstr>
      <vt:lpstr>電磁場中での粒子の運動</vt:lpstr>
      <vt:lpstr>PowerPoint プレゼンテーション</vt:lpstr>
      <vt:lpstr>Adiabatic Damping</vt:lpstr>
      <vt:lpstr>電磁場による粒子加速</vt:lpstr>
      <vt:lpstr>DC電場による加速の限界</vt:lpstr>
      <vt:lpstr>高周波加速</vt:lpstr>
      <vt:lpstr>PowerPoint プレゼンテーション</vt:lpstr>
      <vt:lpstr>問題</vt:lpstr>
      <vt:lpstr>答え：平面波は横波なので、電場は粒子の方向と直交し加速できない</vt:lpstr>
      <vt:lpstr>加速には空洞が必要</vt:lpstr>
      <vt:lpstr>さらに問題</vt:lpstr>
      <vt:lpstr>答え</vt:lpstr>
      <vt:lpstr>結論</vt:lpstr>
      <vt:lpstr>荷電粒子の制御</vt:lpstr>
      <vt:lpstr>ビームの制御＝収束</vt:lpstr>
      <vt:lpstr>横方向の振動解＝強収束の原理</vt:lpstr>
      <vt:lpstr>弱収束</vt:lpstr>
      <vt:lpstr>PowerPoint プレゼンテーション</vt:lpstr>
      <vt:lpstr>強収束</vt:lpstr>
      <vt:lpstr>AG収束</vt:lpstr>
      <vt:lpstr>機能分離型</vt:lpstr>
      <vt:lpstr>線形近似</vt:lpstr>
      <vt:lpstr>行列表示</vt:lpstr>
      <vt:lpstr>粒子の記述</vt:lpstr>
      <vt:lpstr>行列要素(ドリフト空間）</vt:lpstr>
      <vt:lpstr>磁場多重極展開</vt:lpstr>
      <vt:lpstr>磁場多重極展開</vt:lpstr>
      <vt:lpstr>二重極磁場</vt:lpstr>
      <vt:lpstr>PowerPoint プレゼンテーション</vt:lpstr>
      <vt:lpstr>PowerPoint プレゼンテーション</vt:lpstr>
      <vt:lpstr>PowerPoint プレゼンテーション</vt:lpstr>
      <vt:lpstr>偏向磁石の端部収束</vt:lpstr>
      <vt:lpstr>x方向の端部収束</vt:lpstr>
      <vt:lpstr>y方向の端部収束</vt:lpstr>
      <vt:lpstr>PowerPoint プレゼンテーション</vt:lpstr>
      <vt:lpstr>長方形の磁極</vt:lpstr>
      <vt:lpstr>四重極磁場</vt:lpstr>
      <vt:lpstr>PowerPoint プレゼンテーション</vt:lpstr>
      <vt:lpstr>行列表示</vt:lpstr>
      <vt:lpstr>薄肉近似による表現</vt:lpstr>
      <vt:lpstr>六重極磁場</vt:lpstr>
      <vt:lpstr>粒子の運動</vt:lpstr>
      <vt:lpstr>Hillの方程式</vt:lpstr>
      <vt:lpstr>Hillの方程式の特殊解</vt:lpstr>
      <vt:lpstr>PowerPoint プレゼンテーション</vt:lpstr>
      <vt:lpstr>粒子分布の輸送</vt:lpstr>
      <vt:lpstr>PowerPoint プレゼンテーション</vt:lpstr>
      <vt:lpstr>Hill方程式の解</vt:lpstr>
      <vt:lpstr>PowerPoint プレゼンテーション</vt:lpstr>
      <vt:lpstr>Twissパラメーターによる表現</vt:lpstr>
      <vt:lpstr>Twissパラメーター</vt:lpstr>
      <vt:lpstr>Twissパラメーターの輸送</vt:lpstr>
      <vt:lpstr>PowerPoint プレゼンテーション</vt:lpstr>
      <vt:lpstr>PowerPoint プレゼンテーション</vt:lpstr>
      <vt:lpstr>FODOセルの周期条件</vt:lpstr>
      <vt:lpstr>PowerPoint プレゼンテーション</vt:lpstr>
      <vt:lpstr>PowerPoint プレゼンテーション</vt:lpstr>
      <vt:lpstr>ビーム輸送と周回軌道</vt:lpstr>
      <vt:lpstr>PowerPoint プレゼンテーション</vt:lpstr>
      <vt:lpstr>ベータトロン振動</vt:lpstr>
      <vt:lpstr>不変量と規格化座標</vt:lpstr>
      <vt:lpstr>Dispersionとchromaticity</vt:lpstr>
      <vt:lpstr>分散(Dispersion)</vt:lpstr>
      <vt:lpstr>PowerPoint プレゼンテーション</vt:lpstr>
      <vt:lpstr>PowerPoint プレゼンテーション</vt:lpstr>
      <vt:lpstr>Chromaticity</vt:lpstr>
      <vt:lpstr>Chromaticity修正</vt:lpstr>
      <vt:lpstr>PowerPoint プレゼンテーション</vt:lpstr>
      <vt:lpstr>位相安定性の原理</vt:lpstr>
      <vt:lpstr>適当な説明</vt:lpstr>
      <vt:lpstr>多少詳しい説明</vt:lpstr>
      <vt:lpstr>Momentum Compaction</vt:lpstr>
      <vt:lpstr>位相振動</vt:lpstr>
      <vt:lpstr>安定方程式</vt:lpstr>
      <vt:lpstr>Transition Energy</vt:lpstr>
      <vt:lpstr>シンクロトロン放射</vt:lpstr>
      <vt:lpstr>シンクロトロン放射</vt:lpstr>
      <vt:lpstr>放射パワー</vt:lpstr>
      <vt:lpstr>シンクロトロン放射の影響</vt:lpstr>
      <vt:lpstr>放射減衰：縦方向</vt:lpstr>
      <vt:lpstr>PowerPoint プレゼンテーション</vt:lpstr>
      <vt:lpstr>放射減衰：横方向</vt:lpstr>
      <vt:lpstr>放射減衰：横方向</vt:lpstr>
      <vt:lpstr>量子励起</vt:lpstr>
      <vt:lpstr>PowerPoint プレゼンテーション</vt:lpstr>
      <vt:lpstr>量子励起:シンクロトロン振動</vt:lpstr>
      <vt:lpstr>量子励起:ベータトロン</vt:lpstr>
      <vt:lpstr>PowerPoint プレゼンテーション</vt:lpstr>
      <vt:lpstr>平衡エミッタンス</vt:lpstr>
      <vt:lpstr>陽子のシンクロトロン放射</vt:lpstr>
      <vt:lpstr>まとめ</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栗木　雅夫</cp:lastModifiedBy>
  <cp:revision>480</cp:revision>
  <cp:lastPrinted>2018-11-20T05:50:57Z</cp:lastPrinted>
  <dcterms:created xsi:type="dcterms:W3CDTF">2014-04-01T16:35:38Z</dcterms:created>
  <dcterms:modified xsi:type="dcterms:W3CDTF">2021-05-18T05:52:35Z</dcterms:modified>
</cp:coreProperties>
</file>