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4"/>
  </p:notesMasterIdLst>
  <p:sldIdLst>
    <p:sldId id="256" r:id="rId2"/>
    <p:sldId id="259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422" r:id="rId24"/>
    <p:sldId id="261" r:id="rId25"/>
    <p:sldId id="260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72" r:id="rId34"/>
    <p:sldId id="273" r:id="rId35"/>
    <p:sldId id="274" r:id="rId36"/>
    <p:sldId id="276" r:id="rId37"/>
    <p:sldId id="324" r:id="rId38"/>
    <p:sldId id="281" r:id="rId39"/>
    <p:sldId id="282" r:id="rId40"/>
    <p:sldId id="326" r:id="rId41"/>
    <p:sldId id="327" r:id="rId42"/>
    <p:sldId id="328" r:id="rId43"/>
    <p:sldId id="298" r:id="rId44"/>
    <p:sldId id="330" r:id="rId45"/>
    <p:sldId id="418" r:id="rId46"/>
    <p:sldId id="419" r:id="rId47"/>
    <p:sldId id="420" r:id="rId48"/>
    <p:sldId id="287" r:id="rId49"/>
    <p:sldId id="288" r:id="rId50"/>
    <p:sldId id="291" r:id="rId51"/>
    <p:sldId id="331" r:id="rId52"/>
    <p:sldId id="332" r:id="rId53"/>
    <p:sldId id="346" r:id="rId54"/>
    <p:sldId id="353" r:id="rId55"/>
    <p:sldId id="354" r:id="rId56"/>
    <p:sldId id="382" r:id="rId57"/>
    <p:sldId id="385" r:id="rId58"/>
    <p:sldId id="386" r:id="rId59"/>
    <p:sldId id="387" r:id="rId60"/>
    <p:sldId id="388" r:id="rId61"/>
    <p:sldId id="413" r:id="rId62"/>
    <p:sldId id="414" r:id="rId63"/>
    <p:sldId id="415" r:id="rId64"/>
    <p:sldId id="416" r:id="rId65"/>
    <p:sldId id="417" r:id="rId66"/>
    <p:sldId id="397" r:id="rId67"/>
    <p:sldId id="398" r:id="rId68"/>
    <p:sldId id="297" r:id="rId69"/>
    <p:sldId id="294" r:id="rId70"/>
    <p:sldId id="295" r:id="rId71"/>
    <p:sldId id="296" r:id="rId72"/>
    <p:sldId id="299" r:id="rId73"/>
    <p:sldId id="300" r:id="rId74"/>
    <p:sldId id="301" r:id="rId75"/>
    <p:sldId id="302" r:id="rId76"/>
    <p:sldId id="303" r:id="rId77"/>
    <p:sldId id="304" r:id="rId78"/>
    <p:sldId id="305" r:id="rId79"/>
    <p:sldId id="308" r:id="rId80"/>
    <p:sldId id="309" r:id="rId81"/>
    <p:sldId id="307" r:id="rId82"/>
    <p:sldId id="399" r:id="rId83"/>
    <p:sldId id="400" r:id="rId84"/>
    <p:sldId id="401" r:id="rId85"/>
    <p:sldId id="402" r:id="rId86"/>
    <p:sldId id="403" r:id="rId87"/>
    <p:sldId id="404" r:id="rId88"/>
    <p:sldId id="405" r:id="rId89"/>
    <p:sldId id="406" r:id="rId90"/>
    <p:sldId id="407" r:id="rId91"/>
    <p:sldId id="408" r:id="rId92"/>
    <p:sldId id="409" r:id="rId93"/>
    <p:sldId id="410" r:id="rId94"/>
    <p:sldId id="411" r:id="rId95"/>
    <p:sldId id="421" r:id="rId96"/>
    <p:sldId id="278" r:id="rId97"/>
    <p:sldId id="279" r:id="rId98"/>
    <p:sldId id="361" r:id="rId99"/>
    <p:sldId id="286" r:id="rId100"/>
    <p:sldId id="311" r:id="rId101"/>
    <p:sldId id="312" r:id="rId102"/>
    <p:sldId id="313" r:id="rId103"/>
    <p:sldId id="314" r:id="rId104"/>
    <p:sldId id="315" r:id="rId105"/>
    <p:sldId id="316" r:id="rId106"/>
    <p:sldId id="317" r:id="rId107"/>
    <p:sldId id="320" r:id="rId108"/>
    <p:sldId id="319" r:id="rId109"/>
    <p:sldId id="318" r:id="rId110"/>
    <p:sldId id="321" r:id="rId111"/>
    <p:sldId id="322" r:id="rId112"/>
    <p:sldId id="323" r:id="rId1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09D"/>
    <a:srgbClr val="0085BF"/>
    <a:srgbClr val="00A174"/>
    <a:srgbClr val="CBB4A2"/>
    <a:srgbClr val="8ABD4E"/>
    <a:srgbClr val="D0DC97"/>
    <a:srgbClr val="03A7AE"/>
    <a:srgbClr val="E35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2895"/>
  </p:normalViewPr>
  <p:slideViewPr>
    <p:cSldViewPr>
      <p:cViewPr varScale="1">
        <p:scale>
          <a:sx n="57" d="100"/>
          <a:sy n="57" d="100"/>
        </p:scale>
        <p:origin x="12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53.emf"/><Relationship Id="rId4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4" Type="http://schemas.openxmlformats.org/officeDocument/2006/relationships/image" Target="../media/image7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4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3E4B4-86FD-48DC-AEF5-A56F0AFB35BF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42F66-3E56-492D-92D7-9C4FCE6919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25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41A37F-E5C1-4626-8E9C-B21C8D7C5FC4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0449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4FEF4B-5127-41EB-84F1-6E19582A74CA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535113" y="5140325"/>
            <a:ext cx="4484687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8492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05624B-D8D8-4DC2-A0B1-E52A3D0FAB2A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39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535113" y="5140325"/>
            <a:ext cx="4484687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39340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E7142-C255-41F8-8ED6-6FDCB0162D8A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40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98223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A106A9-922B-42B3-AFBD-B5CB048608DA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41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8142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B46947-C6BF-472A-B227-4B11A08F22EC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42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77700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8D523D-E93B-4C1E-B1F0-2FFF8A2ED81F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144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54773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88C63E-7489-4C73-8614-CCE7948CFBD3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145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98409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54EFC6-7105-42AB-A4E4-0EBCB38AA652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146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70091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EF3225-9EEB-44E4-993E-2293CD0F16CC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147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6801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6189B0-D3EB-42B3-9F5C-2B76342C0654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148481" name="Text Box 1"/>
          <p:cNvSpPr txBox="1">
            <a:spLocks noChangeArrowheads="1"/>
          </p:cNvSpPr>
          <p:nvPr/>
        </p:nvSpPr>
        <p:spPr bwMode="auto">
          <a:xfrm>
            <a:off x="0" y="227013"/>
            <a:ext cx="1588" cy="1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-247650" y="3236913"/>
            <a:ext cx="7807325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016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2123D1-447F-4006-8F84-0289683254A5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4853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F4C23B-89C5-4DED-8133-0EAF2C4E2A64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6491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3A2641-8851-4148-B7CB-346877AA472D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79680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6AD3B7-F2FB-4B20-920C-3485A1CD4A6F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82212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4433D0-4CBD-49D3-A2A1-C3B23466FF02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139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4254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53D246-7837-4801-BD94-F69A937144BB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140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28933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A07E3F-2DD6-4898-8D86-1AC81B571DFF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142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05861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0F9988-92EF-4306-AE23-BBEDDDD8CA04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143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42161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A00F60-0C83-4A84-BBEA-2A674507B93F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147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47693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CBAC78-5FF1-46ED-BA63-0AC7EEEF51D7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148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90163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BE4D4E-D8D9-4BFF-9855-2FD2B89242F8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7077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24452C-A035-4F0F-9152-2A8607EEBE6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78950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28FB2F-659B-4B7E-BAEF-A4BA5EF80D5D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151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58072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A669DF-735C-4729-B58E-9304089970DA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152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5982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A592EB-EC03-43A9-A6C7-AFB2F1949362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157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54075" y="3276600"/>
            <a:ext cx="6705600" cy="304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7085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6AE64D-9841-4452-A95B-A5A1C13F1CFB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158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54075" y="3276600"/>
            <a:ext cx="6705600" cy="304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1524440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A53244-952A-A444-B78C-8BC110D4344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279E05-6547-FD46-8373-0E9754BD1E3C}" type="slidenum">
              <a:t>40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6982970-3A62-5542-BA02-9E946F383F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9B1681C-C15C-9645-8EC1-8A484965FE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53188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4DDEB5-4EED-5E4A-ACFC-BCDC6634079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77B914A-2AC6-7647-9732-E2E0600FB00F}" type="slidenum">
              <a:t>41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6C2CD0-B0E2-2040-B572-F341F34A15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0FD7BC8-D0DE-EF4A-9D27-0EAB7D5A2A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53919" y="3276720"/>
            <a:ext cx="6705360" cy="3048120"/>
          </a:xfrm>
        </p:spPr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6685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5DEA7F-1B4F-8242-B7E6-A922E903BE9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947B089-BB23-D241-B230-5B66A8DFE064}" type="slidenum">
              <a:t>42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1FE897-2ADE-A045-A21C-905E5F7E23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3515485-873C-A849-8CAC-9CEC8ECD17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53919" y="3276720"/>
            <a:ext cx="6705360" cy="3048120"/>
          </a:xfrm>
        </p:spPr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7558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2003D7-9D9A-054E-AEC6-946A2966CF2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4C88C39-E014-A84E-91F7-8D7369933043}" type="slidenum">
              <a:t>43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3C55A2F-5E6B-714B-8DD2-DDA3B423B1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4D878E6-C883-394E-B715-86E8EB0542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53919" y="3276720"/>
            <a:ext cx="6705360" cy="3048120"/>
          </a:xfrm>
        </p:spPr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95130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314B91-5649-6140-A4CC-37E0925188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D647E0F-5151-0B41-8E10-BB44B8F4C76A}" type="slidenum">
              <a:t>44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A7AAA4-109B-F04E-858B-D9B22DB1E7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D92AB2-9049-584C-84B4-4102922E12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83218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D854A2-1664-440B-B475-A05E07BB4872}" type="slidenum">
              <a:rPr lang="en-US" altLang="ja-JP"/>
              <a:pPr/>
              <a:t>45</a:t>
            </a:fld>
            <a:endParaRPr lang="en-US" altLang="ja-JP"/>
          </a:p>
        </p:txBody>
      </p:sp>
      <p:sp>
        <p:nvSpPr>
          <p:cNvPr id="207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7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06852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D0F6F4-CFAC-490A-B568-FF86F8E7F59C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32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915074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A211FF-96FB-444A-969D-520FB1F76393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208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8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219239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132D05-E32D-46F8-9A84-117CC03CFBF3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209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9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158687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8FE8D8-B238-4E02-9F83-873B2C478A27}" type="slidenum">
              <a:rPr lang="en-US" altLang="ja-JP"/>
              <a:pPr/>
              <a:t>48</a:t>
            </a:fld>
            <a:endParaRPr lang="en-US" altLang="ja-JP"/>
          </a:p>
        </p:txBody>
      </p:sp>
      <p:sp>
        <p:nvSpPr>
          <p:cNvPr id="175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130370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DD634A-9CB9-4982-AB20-452BA5C647F8}" type="slidenum">
              <a:rPr lang="en-US" altLang="ja-JP"/>
              <a:pPr/>
              <a:t>49</a:t>
            </a:fld>
            <a:endParaRPr lang="en-US" altLang="ja-JP"/>
          </a:p>
        </p:txBody>
      </p:sp>
      <p:sp>
        <p:nvSpPr>
          <p:cNvPr id="176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617387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29F734-C7C1-45C1-B027-E73B62BFE110}" type="slidenum">
              <a:rPr lang="en-US" altLang="ja-JP"/>
              <a:pPr/>
              <a:t>50</a:t>
            </a:fld>
            <a:endParaRPr lang="en-US" altLang="ja-JP"/>
          </a:p>
        </p:txBody>
      </p:sp>
      <p:sp>
        <p:nvSpPr>
          <p:cNvPr id="179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360683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1A1412-2757-DC43-8161-F5048FA30EB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1D0787F-2395-B744-B4AC-0681103C660D}" type="slidenum">
              <a:t>51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1026A8-8614-F946-8C49-E8E15C9895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1F46EB4-2510-C24D-A8E1-9C70E913EB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70813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ECBDF1-32FF-5544-88C0-ACC64070FA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6DEBFC-D68B-F145-9281-11BF80F309B1}" type="slidenum">
              <a:t>52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B61A694-EA37-754E-ABA1-58E6EFEEA9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717699-C918-7444-8DFC-C01B723141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32951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F12D6-996C-C440-B72C-635ABA72BC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CE716C2-3EE3-C840-A049-4D4965CC8F6D}" type="slidenum">
              <a:t>53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C13F179-01FC-684C-B63F-2C669E47A5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F72B4D2-8C37-5446-8FC1-F6267930AB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19320" y="3276720"/>
            <a:ext cx="6705360" cy="3048120"/>
          </a:xfrm>
        </p:spPr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94671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B8E7FF-5C31-1742-8F87-068E92CE3B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255168-8F40-044D-8291-067B743CE0BC}" type="slidenum">
              <a:t>54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FDDFA0-5F2D-6846-B22D-B168F43E07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FCBBD0C-A813-9547-B31C-A72410FA31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26961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19741A-368F-9C46-95BF-7D0F77BB25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9FA297A-82D4-D44A-A875-9DB7534B0E5C}" type="slidenum">
              <a:t>55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30D4D68-2985-6443-93BC-DE796D6B42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953948-576B-CE4D-B802-3BCE777820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340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04D605-C403-468B-A6A9-7D1958565485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825973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3A1EE3-5AEC-4744-80DB-0C9CA9048DAB}" type="slidenum">
              <a:rPr lang="en-US" altLang="ja-JP"/>
              <a:pPr/>
              <a:t>57</a:t>
            </a:fld>
            <a:endParaRPr lang="en-US" altLang="ja-JP"/>
          </a:p>
        </p:txBody>
      </p:sp>
      <p:sp>
        <p:nvSpPr>
          <p:cNvPr id="198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8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894242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771569-42F9-485A-86EC-356B1243B856}" type="slidenum">
              <a:rPr lang="en-US" altLang="ja-JP"/>
              <a:pPr/>
              <a:t>58</a:t>
            </a:fld>
            <a:endParaRPr lang="en-US" altLang="ja-JP"/>
          </a:p>
        </p:txBody>
      </p:sp>
      <p:sp>
        <p:nvSpPr>
          <p:cNvPr id="199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9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631765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45FF20-4E31-4CCA-AAA4-52EFC0BCCC9D}" type="slidenum">
              <a:rPr lang="en-US" altLang="ja-JP"/>
              <a:pPr/>
              <a:t>59</a:t>
            </a:fld>
            <a:endParaRPr lang="en-US" altLang="ja-JP"/>
          </a:p>
        </p:txBody>
      </p:sp>
      <p:sp>
        <p:nvSpPr>
          <p:cNvPr id="200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0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207787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AB58B7-B4E9-406F-BB1C-A45730270554}" type="slidenum">
              <a:rPr lang="en-US" altLang="ja-JP"/>
              <a:pPr/>
              <a:t>60</a:t>
            </a:fld>
            <a:endParaRPr lang="en-US" altLang="ja-JP"/>
          </a:p>
        </p:txBody>
      </p:sp>
      <p:sp>
        <p:nvSpPr>
          <p:cNvPr id="201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1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481333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254157-C228-C94D-8F63-405FCEC2F14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0D171C9-1CE1-5B4F-9349-3B3EAE1E013B}" type="slidenum">
              <a:t>61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46EDFC-50E2-EE4A-B029-C05BA7D490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33E550D-CF09-C249-A7D9-6160168F44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3646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0A029A-4622-FB4D-9A7D-3734734879B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6F6C16A-77C0-204F-9F98-F37F394E8667}" type="slidenum">
              <a:t>62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CD6D0E-9BCB-334D-8F28-0A6EC414A1B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A20362-FC36-5948-935A-8BB69B8797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3086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990762-2C3B-B34E-BEA2-4B2C5FDA1CA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8086AE5-CB2F-424F-923F-952A1EF55022}" type="slidenum">
              <a:t>63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9D32B24-B71E-7D42-AE92-4D7B9C6882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11F237-173E-2B4F-861A-578EC15674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81835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DFD7A1-9F3A-4243-BB71-4CF0E0273F3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7C20781-FC3A-AC48-9415-8EE8044946C2}" type="slidenum">
              <a:t>64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891A8A-6A5B-1D45-9429-EF0176FE25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BED1F8B-68D9-9443-B370-B7B5347CE6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16911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3BF102-DF44-F949-A3AC-BE564E51790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8628968-FCD5-E145-80B3-C271F9D78CC5}" type="slidenum">
              <a:t>65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BA22563-5DBF-674E-A1CF-BF48D004863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5876B60-FB44-E040-9FAB-3D08CD7423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0270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B0D53F-7480-4E40-A5E9-EFE41C75E124}" type="slidenum">
              <a:rPr lang="en-US" altLang="ja-JP"/>
              <a:pPr/>
              <a:t>66</a:t>
            </a:fld>
            <a:endParaRPr lang="en-US" altLang="ja-JP"/>
          </a:p>
        </p:txBody>
      </p:sp>
      <p:sp>
        <p:nvSpPr>
          <p:cNvPr id="196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6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1653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635439-43D0-43A5-89D7-76DCCB35C5A3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34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107320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723257-F07E-42EC-BD00-4445FB906FE2}" type="slidenum">
              <a:rPr lang="en-US" altLang="ja-JP"/>
              <a:pPr/>
              <a:t>67</a:t>
            </a:fld>
            <a:endParaRPr lang="en-US" altLang="ja-JP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563682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B6BF64-30BD-4C98-BE9C-31C03639E422}" type="slidenum">
              <a:rPr lang="en-US" altLang="ja-JP"/>
              <a:pPr/>
              <a:t>69</a:t>
            </a:fld>
            <a:endParaRPr lang="en-US" altLang="ja-JP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230267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6907B4-BCF0-4741-898C-6EC302E89907}" type="slidenum">
              <a:rPr lang="en-US" altLang="ja-JP"/>
              <a:pPr/>
              <a:t>70</a:t>
            </a:fld>
            <a:endParaRPr lang="en-US" altLang="ja-JP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956486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AE3973-B45A-49E9-9DFD-A069BB3C4130}" type="slidenum">
              <a:rPr lang="en-US" altLang="ja-JP"/>
              <a:pPr/>
              <a:t>71</a:t>
            </a:fld>
            <a:endParaRPr lang="en-US" altLang="ja-JP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031926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262D04-132D-4068-B61E-5B28764108AC}" type="slidenum">
              <a:rPr lang="en-US" altLang="ja-JP"/>
              <a:pPr/>
              <a:t>72</a:t>
            </a:fld>
            <a:endParaRPr lang="en-US" altLang="ja-JP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0822536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DC62C7-6C5F-47EB-8F1B-FF6EF70423A3}" type="slidenum">
              <a:rPr lang="en-US" altLang="ja-JP"/>
              <a:pPr/>
              <a:t>73</a:t>
            </a:fld>
            <a:endParaRPr lang="en-US" altLang="ja-JP"/>
          </a:p>
        </p:txBody>
      </p:sp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27683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EEFC10-1D26-47A9-99C5-FC60D4B1CC17}" type="slidenum">
              <a:rPr lang="en-US" altLang="ja-JP"/>
              <a:pPr/>
              <a:t>74</a:t>
            </a:fld>
            <a:endParaRPr lang="en-US" altLang="ja-JP"/>
          </a:p>
        </p:txBody>
      </p:sp>
      <p:sp>
        <p:nvSpPr>
          <p:cNvPr id="1208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805621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1B9F8A-86E9-41BB-A8AC-49486C6B183F}" type="slidenum">
              <a:rPr lang="en-US" altLang="ja-JP"/>
              <a:pPr/>
              <a:t>75</a:t>
            </a:fld>
            <a:endParaRPr lang="en-US" altLang="ja-JP"/>
          </a:p>
        </p:txBody>
      </p:sp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178110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C9487D-E5B4-4A9F-BE84-DCC8339F853A}" type="slidenum">
              <a:rPr lang="en-US" altLang="ja-JP"/>
              <a:pPr/>
              <a:t>76</a:t>
            </a:fld>
            <a:endParaRPr lang="en-US" altLang="ja-JP"/>
          </a:p>
        </p:txBody>
      </p:sp>
      <p:sp>
        <p:nvSpPr>
          <p:cNvPr id="122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413401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3E34B4-C5D2-4026-A17F-32FB90FD49BD}" type="slidenum">
              <a:rPr lang="en-US" altLang="ja-JP"/>
              <a:pPr/>
              <a:t>77</a:t>
            </a:fld>
            <a:endParaRPr lang="en-US" altLang="ja-JP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54075" y="3276600"/>
            <a:ext cx="6705600" cy="304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56069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E773B2-0DE8-4553-9E2B-E89116D8F6C7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35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060490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292EEC-BE57-4412-81CA-D1203FDB3580}" type="slidenum">
              <a:rPr lang="en-US" altLang="ja-JP"/>
              <a:pPr/>
              <a:t>78</a:t>
            </a:fld>
            <a:endParaRPr lang="en-US" altLang="ja-JP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7781044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CB8112-36E1-4E15-8564-66042CD09688}" type="slidenum">
              <a:rPr lang="en-US" altLang="ja-JP"/>
              <a:pPr/>
              <a:t>79</a:t>
            </a:fld>
            <a:endParaRPr lang="en-US" altLang="ja-JP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54075" y="3276600"/>
            <a:ext cx="6705600" cy="304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5298507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4D0CDD-5102-47D0-9A94-ADAB4CBB115E}" type="slidenum">
              <a:rPr lang="en-US" altLang="ja-JP"/>
              <a:pPr/>
              <a:t>80</a:t>
            </a:fld>
            <a:endParaRPr lang="en-US" altLang="ja-JP"/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54075" y="3276600"/>
            <a:ext cx="6705600" cy="304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157812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2C33D9-E7F5-4D4E-A883-6EBFADC8D023}" type="slidenum">
              <a:rPr lang="en-US" altLang="ja-JP"/>
              <a:pPr/>
              <a:t>81</a:t>
            </a:fld>
            <a:endParaRPr lang="en-US" altLang="ja-JP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54075" y="3276600"/>
            <a:ext cx="6705600" cy="304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210171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4DD101-8F46-4439-BF98-2D4F5E1BD86E}" type="slidenum">
              <a:rPr lang="en-US" altLang="ja-JP"/>
              <a:pPr/>
              <a:t>83</a:t>
            </a:fld>
            <a:endParaRPr lang="en-US" altLang="ja-JP"/>
          </a:p>
        </p:txBody>
      </p:sp>
      <p:sp>
        <p:nvSpPr>
          <p:cNvPr id="144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76487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8326C2-0AF5-451C-A2DE-1CC5FDC703E0}" type="slidenum">
              <a:rPr lang="en-US" altLang="ja-JP"/>
              <a:pPr/>
              <a:t>84</a:t>
            </a:fld>
            <a:endParaRPr lang="en-US" altLang="ja-JP"/>
          </a:p>
        </p:txBody>
      </p:sp>
      <p:sp>
        <p:nvSpPr>
          <p:cNvPr id="145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440785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8D54F1-AFFE-4260-A2A4-681ED23E3F87}" type="slidenum">
              <a:rPr lang="en-US" altLang="ja-JP"/>
              <a:pPr/>
              <a:t>85</a:t>
            </a:fld>
            <a:endParaRPr lang="en-US" altLang="ja-JP"/>
          </a:p>
        </p:txBody>
      </p:sp>
      <p:sp>
        <p:nvSpPr>
          <p:cNvPr id="146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7714180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782136-C82E-4DE0-ABFA-0EAFB5584869}" type="slidenum">
              <a:rPr lang="en-US" altLang="ja-JP"/>
              <a:pPr/>
              <a:t>86</a:t>
            </a:fld>
            <a:endParaRPr lang="en-US" altLang="ja-JP"/>
          </a:p>
        </p:txBody>
      </p:sp>
      <p:sp>
        <p:nvSpPr>
          <p:cNvPr id="147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1951482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1D9941-F587-4ACE-9687-87D2F416AA84}" type="slidenum">
              <a:rPr lang="en-US" altLang="ja-JP"/>
              <a:pPr/>
              <a:t>87</a:t>
            </a:fld>
            <a:endParaRPr lang="en-US" altLang="ja-JP"/>
          </a:p>
        </p:txBody>
      </p:sp>
      <p:sp>
        <p:nvSpPr>
          <p:cNvPr id="148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0472009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1BEB5E-F265-4E3C-94C8-B29988611DC5}" type="slidenum">
              <a:rPr lang="en-US" altLang="ja-JP"/>
              <a:pPr/>
              <a:t>88</a:t>
            </a:fld>
            <a:endParaRPr lang="en-US" altLang="ja-JP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59075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EF4ADF-9E83-43F0-A2B1-969664B3581B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8999152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02B8F-87E9-46E0-B8E6-4DC2FEEF1182}" type="slidenum">
              <a:rPr lang="en-US" altLang="ja-JP"/>
              <a:pPr/>
              <a:t>89</a:t>
            </a:fld>
            <a:endParaRPr lang="en-US" altLang="ja-JP"/>
          </a:p>
        </p:txBody>
      </p:sp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6125" cy="34290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0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1719057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864DD9-9ABF-4320-B993-AC9B9A072920}" type="slidenum">
              <a:rPr lang="en-US" altLang="ja-JP"/>
              <a:pPr/>
              <a:t>90</a:t>
            </a:fld>
            <a:endParaRPr lang="en-US" altLang="ja-JP"/>
          </a:p>
        </p:txBody>
      </p:sp>
      <p:sp>
        <p:nvSpPr>
          <p:cNvPr id="151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4131960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FE8FC3-A232-48BE-A6F2-4E7030E24A5F}" type="slidenum">
              <a:rPr lang="en-US" altLang="ja-JP"/>
              <a:pPr/>
              <a:t>91</a:t>
            </a:fld>
            <a:endParaRPr lang="en-US" altLang="ja-JP"/>
          </a:p>
        </p:txBody>
      </p:sp>
      <p:sp>
        <p:nvSpPr>
          <p:cNvPr id="152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2964440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E5CEBC-C9D2-4B71-95FE-A665AA34DDE9}" type="slidenum">
              <a:rPr lang="en-US" altLang="ja-JP"/>
              <a:pPr/>
              <a:t>92</a:t>
            </a:fld>
            <a:endParaRPr lang="en-US" altLang="ja-JP"/>
          </a:p>
        </p:txBody>
      </p:sp>
      <p:sp>
        <p:nvSpPr>
          <p:cNvPr id="153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54075" y="3276600"/>
            <a:ext cx="6705600" cy="304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2125890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574FD8-8FC1-4E3B-9FAB-1D8851D15788}" type="slidenum">
              <a:rPr lang="en-US" altLang="ja-JP"/>
              <a:pPr/>
              <a:t>93</a:t>
            </a:fld>
            <a:endParaRPr lang="en-US" altLang="ja-JP"/>
          </a:p>
        </p:txBody>
      </p:sp>
      <p:sp>
        <p:nvSpPr>
          <p:cNvPr id="154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6686305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F93434-C819-4653-96B3-7738F0DA5F6C}" type="slidenum">
              <a:rPr lang="en-US" altLang="ja-JP"/>
              <a:pPr/>
              <a:t>94</a:t>
            </a:fld>
            <a:endParaRPr lang="en-US" altLang="ja-JP"/>
          </a:p>
        </p:txBody>
      </p:sp>
      <p:sp>
        <p:nvSpPr>
          <p:cNvPr id="155649" name="Text Box 1"/>
          <p:cNvSpPr txBox="1">
            <a:spLocks noChangeArrowheads="1"/>
          </p:cNvSpPr>
          <p:nvPr/>
        </p:nvSpPr>
        <p:spPr bwMode="auto">
          <a:xfrm>
            <a:off x="900113" y="738188"/>
            <a:ext cx="4930775" cy="369728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2302028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419C2F-27C3-7343-BE61-86B3D67510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4B1D797-5529-664F-B4CD-DA8B0606CE9A}" type="slidenum">
              <a:t>96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C34593F-0046-D548-A66B-4BB5E6FBF79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D4B5F2-7170-524C-8DAD-61622F7499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4836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2EAF8D-A5DA-D84F-A2F8-9D4842C7352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AD70856-C73E-AC49-8005-A62E68BF8341}" type="slidenum">
              <a:t>97</a:t>
            </a:fld>
            <a:endParaRPr 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0D05B4-674A-D749-A628-555334A838D8}"/>
              </a:ext>
            </a:extLst>
          </p:cNvPr>
          <p:cNvSpPr/>
          <p:nvPr/>
        </p:nvSpPr>
        <p:spPr>
          <a:xfrm>
            <a:off x="2739960" y="533520"/>
            <a:ext cx="3664079" cy="259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FE1109-1DBB-7345-A3EB-680E64AEFD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53919" y="3276720"/>
            <a:ext cx="6705360" cy="3048120"/>
          </a:xfrm>
        </p:spPr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455011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AF5833-89D0-3345-98F6-1BFA46288C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9870EF4-6A27-7B42-97D2-4422F3051B55}" type="slidenum">
              <a:t>98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11FC356-3211-924B-9BF1-F171854DC3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09CC69D-D606-C241-82F9-DAFFF4E699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53919" y="3276720"/>
            <a:ext cx="6705360" cy="3048120"/>
          </a:xfrm>
        </p:spPr>
        <p:txBody>
          <a:bodyPr>
            <a:spAutoFit/>
          </a:bodyPr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275802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C60CA2-3B30-0D49-890A-98EDF4CE23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2DA0249-3846-934F-B3D5-5AB1B8216ED6}" type="slidenum">
              <a:t>99</a:t>
            </a:fld>
            <a:endParaRPr lang="en-US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7545221-D8E5-0D48-9F22-63FBDBBBD79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39C198-0C27-E74F-8528-BDB52BCD40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53919" y="3276720"/>
            <a:ext cx="6705360" cy="3048120"/>
          </a:xfrm>
        </p:spPr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932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02D1D3-9707-4875-BF69-B670C2218183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4544995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23A2A8-BEF3-4B6A-8FFB-23D05D4DA92C}" type="slidenum">
              <a:rPr lang="en-US" altLang="ja-JP"/>
              <a:pPr/>
              <a:t>100</a:t>
            </a:fld>
            <a:endParaRPr lang="en-US" altLang="ja-JP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6231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405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45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8560" y="358599"/>
            <a:ext cx="7672320" cy="13047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>
          <a:xfrm>
            <a:off x="0" y="6385631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>
          <a:xfrm>
            <a:off x="2374561" y="6385631"/>
            <a:ext cx="4004640" cy="47093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>
          <a:xfrm>
            <a:off x="7012800" y="6385631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2388A034-38F5-4789-852A-972E3534DCA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087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718560" y="358599"/>
            <a:ext cx="7672320" cy="13047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92640" y="1689298"/>
            <a:ext cx="3767040" cy="1529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597920" y="1689298"/>
            <a:ext cx="3767040" cy="1529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92640" y="3356993"/>
            <a:ext cx="3767040" cy="15308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597920" y="3356993"/>
            <a:ext cx="3767040" cy="15308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0"/>
          </p:nvPr>
        </p:nvSpPr>
        <p:spPr>
          <a:xfrm>
            <a:off x="0" y="6385631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idx="11"/>
          </p:nvPr>
        </p:nvSpPr>
        <p:spPr>
          <a:xfrm>
            <a:off x="2374561" y="6385631"/>
            <a:ext cx="4004640" cy="47093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idx="12"/>
          </p:nvPr>
        </p:nvSpPr>
        <p:spPr>
          <a:xfrm>
            <a:off x="7012800" y="6385631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4D9D328D-0590-4E8A-B57D-26ABEAF9C86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605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7" r:id="rId14"/>
    <p:sldLayoutId id="2147483678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2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0.png"/><Relationship Id="rId5" Type="http://schemas.openxmlformats.org/officeDocument/2006/relationships/image" Target="../media/image910.png"/><Relationship Id="rId4" Type="http://schemas.openxmlformats.org/officeDocument/2006/relationships/image" Target="../media/image900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emf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7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0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1.png"/><Relationship Id="rId5" Type="http://schemas.openxmlformats.org/officeDocument/2006/relationships/image" Target="../media/image10.emf"/><Relationship Id="rId10" Type="http://schemas.openxmlformats.org/officeDocument/2006/relationships/image" Target="../media/image38.e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4.emf"/><Relationship Id="rId5" Type="http://schemas.openxmlformats.org/officeDocument/2006/relationships/image" Target="../media/image10.emf"/><Relationship Id="rId10" Type="http://schemas.openxmlformats.org/officeDocument/2006/relationships/image" Target="../media/image43.e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4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55.e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56.emf"/><Relationship Id="rId10" Type="http://schemas.openxmlformats.org/officeDocument/2006/relationships/image" Target="../media/image54.emf"/><Relationship Id="rId4" Type="http://schemas.openxmlformats.org/officeDocument/2006/relationships/image" Target="../media/image57.png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9.emf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58.emf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60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6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9.emf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75.e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74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79.emf"/><Relationship Id="rId5" Type="http://schemas.openxmlformats.org/officeDocument/2006/relationships/image" Target="../media/image76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8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0.png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0.png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notesSlide" Target="../notesSlides/notesSlide65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0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66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10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2.e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104.emf"/><Relationship Id="rId4" Type="http://schemas.openxmlformats.org/officeDocument/2006/relationships/image" Target="../media/image107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106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10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108.emf"/><Relationship Id="rId4" Type="http://schemas.openxmlformats.org/officeDocument/2006/relationships/oleObject" Target="../embeddings/oleObject50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3.png"/><Relationship Id="rId5" Type="http://schemas.openxmlformats.org/officeDocument/2006/relationships/image" Target="../media/image112.emf"/><Relationship Id="rId4" Type="http://schemas.openxmlformats.org/officeDocument/2006/relationships/oleObject" Target="../embeddings/oleObject52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8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5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1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2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gi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438" y="3005561"/>
            <a:ext cx="81236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itchFamily="34" charset="0"/>
              </a:rPr>
              <a:t>Masao KURIKI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itchFamily="34" charset="0"/>
              </a:rPr>
              <a:t>Graduate School of Advanced Sciences of Matter,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itchFamily="34" charset="0"/>
              </a:rPr>
              <a:t>Hiroshima University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801088"/>
            <a:ext cx="81236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>
                <a:latin typeface="Rounded Mgen+ 2p heavy" panose="020B0802020203020207" pitchFamily="50" charset="-128"/>
                <a:ea typeface="Rounded Mgen+ 2p heavy" panose="020B0802020203020207" pitchFamily="50" charset="-128"/>
                <a:cs typeface="Rounded Mgen+ 2p heavy" panose="020B0802020203020207" pitchFamily="50" charset="-128"/>
              </a:rPr>
              <a:t>大阪市立大学</a:t>
            </a:r>
            <a:endParaRPr lang="en-US" altLang="ja-JP" sz="2000" dirty="0">
              <a:latin typeface="Rounded Mgen+ 2p heavy" panose="020B0802020203020207" pitchFamily="50" charset="-128"/>
              <a:ea typeface="Rounded Mgen+ 2p heavy" panose="020B0802020203020207" pitchFamily="50" charset="-128"/>
              <a:cs typeface="Rounded Mgen+ 2p heavy" panose="020B0802020203020207" pitchFamily="50" charset="-128"/>
            </a:endParaRPr>
          </a:p>
          <a:p>
            <a:r>
              <a:rPr lang="zh-TW" altLang="en-US" sz="2000" dirty="0">
                <a:latin typeface="Rounded Mgen+ 2p heavy" panose="020B0802020203020207" pitchFamily="50" charset="-128"/>
                <a:ea typeface="Rounded Mgen+ 2p heavy" panose="020B0802020203020207" pitchFamily="50" charset="-128"/>
                <a:cs typeface="Rounded Mgen+ 2p heavy" panose="020B0802020203020207" pitchFamily="50" charset="-128"/>
              </a:rPr>
              <a:t>粒子物理学特別講義</a:t>
            </a:r>
            <a:r>
              <a:rPr lang="en-US" altLang="zh-TW" sz="2000" dirty="0">
                <a:latin typeface="Rounded Mgen+ 2p heavy" panose="020B0802020203020207" pitchFamily="50" charset="-128"/>
                <a:ea typeface="Rounded Mgen+ 2p heavy" panose="020B0802020203020207" pitchFamily="50" charset="-128"/>
                <a:cs typeface="Rounded Mgen+ 2p heavy" panose="020B0802020203020207" pitchFamily="50" charset="-128"/>
              </a:rPr>
              <a:t>Ⅱ</a:t>
            </a:r>
          </a:p>
          <a:p>
            <a:r>
              <a:rPr lang="ja-JP" altLang="en-US" sz="2400">
                <a:solidFill>
                  <a:srgbClr val="F5009D"/>
                </a:solidFill>
                <a:latin typeface="Rounded Mgen+ 2p heavy" panose="020B0802020203020207" pitchFamily="50" charset="-128"/>
                <a:ea typeface="Rounded Mgen+ 2p heavy" panose="020B0802020203020207" pitchFamily="50" charset="-128"/>
                <a:cs typeface="Rounded Mgen+ 2p heavy" panose="020B0802020203020207" pitchFamily="50" charset="-128"/>
              </a:rPr>
              <a:t>加速器設計の原理と構成要素</a:t>
            </a:r>
            <a:endParaRPr lang="en-US" altLang="ja-JP" sz="2400" dirty="0">
              <a:solidFill>
                <a:srgbClr val="F5009D"/>
              </a:solidFill>
              <a:latin typeface="Rounded Mgen+ 2p heavy" panose="020B0802020203020207" pitchFamily="50" charset="-128"/>
              <a:ea typeface="Rounded Mgen+ 2p heavy" panose="020B0802020203020207" pitchFamily="50" charset="-128"/>
              <a:cs typeface="Rounded Mgen+ 2p heavy" panose="020B0802020203020207" pitchFamily="50" charset="-128"/>
            </a:endParaRPr>
          </a:p>
          <a:p>
            <a:endParaRPr lang="en-US" altLang="ja-JP" sz="2400" dirty="0">
              <a:solidFill>
                <a:srgbClr val="F5009D"/>
              </a:solidFill>
              <a:latin typeface="Rounded Mgen+ 2p heavy" panose="020B0802020203020207" pitchFamily="50" charset="-128"/>
              <a:ea typeface="Rounded Mgen+ 2p heavy" panose="020B0802020203020207" pitchFamily="50" charset="-128"/>
              <a:cs typeface="Rounded Mgen+ 2p heavy" panose="020B0802020203020207" pitchFamily="50" charset="-128"/>
            </a:endParaRPr>
          </a:p>
          <a:p>
            <a:r>
              <a:rPr lang="en-US" altLang="ja-JP" sz="3200" dirty="0">
                <a:solidFill>
                  <a:srgbClr val="F5009D"/>
                </a:solidFill>
                <a:latin typeface="Rounded Mgen+ 2p heavy" panose="020B0802020203020207" pitchFamily="50" charset="-128"/>
                <a:ea typeface="Rounded Mgen+ 2p heavy" panose="020B0802020203020207" pitchFamily="50" charset="-128"/>
                <a:cs typeface="Rounded Mgen+ 2p heavy" panose="020B0802020203020207" pitchFamily="50" charset="-128"/>
              </a:rPr>
              <a:t>3. Injector and Particle source</a:t>
            </a:r>
            <a:endParaRPr lang="en-US" altLang="ko-KR" sz="3200" b="1" dirty="0">
              <a:solidFill>
                <a:srgbClr val="F5009D"/>
              </a:solidFill>
              <a:latin typeface="Elephant" panose="02020904090505020303" pitchFamily="18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39552" y="6597932"/>
            <a:ext cx="8604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1438" y="6153909"/>
            <a:ext cx="1110013" cy="272795"/>
            <a:chOff x="3275856" y="1242391"/>
            <a:chExt cx="1656184" cy="407020"/>
          </a:xfrm>
        </p:grpSpPr>
        <p:sp>
          <p:nvSpPr>
            <p:cNvPr id="18" name="Rounded Rectangle 1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35041" y="164521"/>
            <a:ext cx="7673760" cy="130608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266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Bunch Compression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136521"/>
            <a:ext cx="8291264" cy="527904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In any RF accelerators,  the beam should be  concentrated  in a short period of longitudinal space for small energy spread;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E=E</a:t>
            </a:r>
            <a:r>
              <a:rPr lang="en-US" altLang="ja-JP" sz="2400" baseline="-1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0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cos(</a:t>
            </a:r>
            <a:r>
              <a:rPr lang="en-US" altLang="ja-JP" sz="2400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ωt-ks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), k</a:t>
            </a:r>
            <a:r>
              <a:rPr lang="en-US" altLang="ja-JP" sz="2400" dirty="0">
                <a:latin typeface="Symbol" panose="05050102010706020507" pitchFamily="18" charset="2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d</a:t>
            </a:r>
            <a:r>
              <a:rPr lang="en-US" altLang="ja-JP" sz="2400" baseline="-1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«1 for efficient acceleration.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Bunch compressor(</a:t>
            </a:r>
            <a:r>
              <a:rPr lang="en-US" altLang="ja-JP" sz="2400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buncher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) shorten the bunch length down to an adequate size for acceleration.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2121"/>
            <a:ext cx="4586400" cy="277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074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672" y="2780928"/>
            <a:ext cx="7524328" cy="1069514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F5009D"/>
                </a:solidFill>
                <a:latin typeface="Elephant" panose="02020904090505020303" pitchFamily="18" charset="0"/>
                <a:ea typeface="HG明朝E" panose="02020909000000000000" pitchFamily="17" charset="-128"/>
              </a:rPr>
              <a:t>Ion Source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65104"/>
            <a:ext cx="2492896" cy="249289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34242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74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5009D"/>
                </a:solidFill>
                <a:latin typeface="Britannic Bold" panose="020B0903060703020204" pitchFamily="34" charset="0"/>
              </a:rPr>
              <a:t>Ion state</a:t>
            </a:r>
            <a:endParaRPr kumimoji="1" lang="ja-JP" altLang="en-US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3635895" y="1813466"/>
            <a:ext cx="1" cy="26236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203848" y="122296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Energy State of Hydrogen</a:t>
            </a:r>
            <a:endParaRPr kumimoji="1" lang="ja-JP" altLang="en-US" sz="2400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635896" y="3334018"/>
            <a:ext cx="1800200" cy="0"/>
          </a:xfrm>
          <a:prstGeom prst="straightConnector1">
            <a:avLst/>
          </a:prstGeom>
          <a:ln w="317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619672" y="31313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Hydrogen atom H</a:t>
            </a:r>
            <a:r>
              <a:rPr kumimoji="1" lang="en-US" altLang="ja-JP" baseline="30000" dirty="0"/>
              <a:t>0</a:t>
            </a:r>
            <a:endParaRPr kumimoji="1" lang="ja-JP" altLang="en-US" baseline="300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635896" y="3789040"/>
            <a:ext cx="1800200" cy="0"/>
          </a:xfrm>
          <a:prstGeom prst="straightConnector1">
            <a:avLst/>
          </a:prstGeom>
          <a:ln w="317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835696" y="365553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Negative ion H</a:t>
            </a:r>
            <a:r>
              <a:rPr kumimoji="1" lang="en-US" altLang="ja-JP" baseline="30000" dirty="0"/>
              <a:t>-</a:t>
            </a:r>
            <a:endParaRPr kumimoji="1" lang="ja-JP" altLang="en-US" baseline="30000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3635896" y="2204864"/>
            <a:ext cx="1800200" cy="0"/>
          </a:xfrm>
          <a:prstGeom prst="straightConnector1">
            <a:avLst/>
          </a:prstGeom>
          <a:ln w="317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943707" y="19784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Positive ion H</a:t>
            </a:r>
            <a:r>
              <a:rPr kumimoji="1" lang="en-US" altLang="ja-JP" baseline="30000" dirty="0"/>
              <a:t>+</a:t>
            </a:r>
            <a:endParaRPr kumimoji="1" lang="ja-JP" altLang="en-US" baseline="30000" dirty="0"/>
          </a:p>
        </p:txBody>
      </p:sp>
      <p:sp>
        <p:nvSpPr>
          <p:cNvPr id="25" name="上下矢印 24"/>
          <p:cNvSpPr/>
          <p:nvPr/>
        </p:nvSpPr>
        <p:spPr>
          <a:xfrm>
            <a:off x="5724128" y="2204864"/>
            <a:ext cx="216024" cy="1129154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上下矢印 25"/>
          <p:cNvSpPr/>
          <p:nvPr/>
        </p:nvSpPr>
        <p:spPr>
          <a:xfrm>
            <a:off x="5724128" y="3338210"/>
            <a:ext cx="216024" cy="516039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84168" y="255217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Ionization energy 13.6 eV</a:t>
            </a:r>
            <a:endParaRPr kumimoji="1" lang="ja-JP" altLang="en-US" baseline="30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84168" y="338854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Electron Affinity 0.75 eV</a:t>
            </a:r>
            <a:endParaRPr kumimoji="1" lang="ja-JP" altLang="en-US" baseline="30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56185" y="4658360"/>
            <a:ext cx="7380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H</a:t>
            </a:r>
            <a:r>
              <a:rPr kumimoji="1" lang="en-US" altLang="ja-JP" sz="2400" baseline="30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-</a:t>
            </a: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is the most stable state.  No extra  </a:t>
            </a:r>
            <a:b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energy is required to generate H</a:t>
            </a:r>
            <a:r>
              <a:rPr kumimoji="1" lang="en-US" altLang="ja-JP" sz="2400" baseline="30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-</a:t>
            </a: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Ionization energy to create H</a:t>
            </a:r>
            <a:r>
              <a:rPr kumimoji="1" lang="en-US" altLang="ja-JP" sz="2400" baseline="30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+ </a:t>
            </a: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is more </a:t>
            </a:r>
            <a:b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than 10 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H</a:t>
            </a:r>
            <a:r>
              <a:rPr kumimoji="1" lang="en-US" altLang="ja-JP" sz="2400" baseline="30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-</a:t>
            </a: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and H</a:t>
            </a:r>
            <a:r>
              <a:rPr kumimoji="1" lang="en-US" altLang="ja-JP" sz="2400" baseline="30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+</a:t>
            </a: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are generated with different ways.  </a:t>
            </a:r>
          </a:p>
        </p:txBody>
      </p:sp>
    </p:spTree>
    <p:extLst>
      <p:ext uri="{BB962C8B-B14F-4D97-AF65-F5344CB8AC3E}">
        <p14:creationId xmlns:p14="http://schemas.microsoft.com/office/powerpoint/2010/main" val="130204527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524328" cy="1069514"/>
          </a:xfrm>
        </p:spPr>
        <p:txBody>
          <a:bodyPr>
            <a:noAutofit/>
          </a:bodyPr>
          <a:lstStyle/>
          <a:p>
            <a:r>
              <a:rPr kumimoji="1" lang="en-US" altLang="ja-JP" sz="4000" b="0" dirty="0">
                <a:solidFill>
                  <a:srgbClr val="F5009D"/>
                </a:solidFill>
                <a:latin typeface="Britannic Bold" panose="020B0903060703020204" pitchFamily="34" charset="0"/>
              </a:rPr>
              <a:t>Ionization energy </a:t>
            </a:r>
            <a:br>
              <a:rPr kumimoji="1" lang="en-US" altLang="ja-JP" sz="4000" b="0" dirty="0">
                <a:solidFill>
                  <a:srgbClr val="F5009D"/>
                </a:solidFill>
                <a:latin typeface="Britannic Bold" panose="020B0903060703020204" pitchFamily="34" charset="0"/>
              </a:rPr>
            </a:br>
            <a:r>
              <a:rPr kumimoji="1" lang="en-US" altLang="ja-JP" sz="4000" b="0" dirty="0">
                <a:solidFill>
                  <a:srgbClr val="F5009D"/>
                </a:solidFill>
                <a:latin typeface="Britannic Bold" panose="020B0903060703020204" pitchFamily="34" charset="0"/>
              </a:rPr>
              <a:t>and electron affinity</a:t>
            </a:r>
            <a:endParaRPr kumimoji="1" lang="ja-JP" altLang="en-US" sz="4000" b="0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257925211"/>
              </p:ext>
            </p:extLst>
          </p:nvPr>
        </p:nvGraphicFramePr>
        <p:xfrm>
          <a:off x="2133600" y="1844675"/>
          <a:ext cx="656431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328">
                  <a:extLst>
                    <a:ext uri="{9D8B030D-6E8A-4147-A177-3AD203B41FA5}">
                      <a16:colId xmlns:a16="http://schemas.microsoft.com/office/drawing/2014/main" val="396141492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36642404"/>
                    </a:ext>
                  </a:extLst>
                </a:gridCol>
                <a:gridCol w="2253704">
                  <a:extLst>
                    <a:ext uri="{9D8B030D-6E8A-4147-A177-3AD203B41FA5}">
                      <a16:colId xmlns:a16="http://schemas.microsoft.com/office/drawing/2014/main" val="4274325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Atom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1</a:t>
                      </a:r>
                      <a:r>
                        <a:rPr kumimoji="1" lang="en-US" altLang="ja-JP" baseline="30000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st</a:t>
                      </a:r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 Ionization</a:t>
                      </a:r>
                      <a:r>
                        <a:rPr kumimoji="1" lang="en-US" altLang="ja-JP" baseline="0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 Energy(eV)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Electron Affinity</a:t>
                      </a:r>
                      <a:r>
                        <a:rPr kumimoji="1" lang="en-US" altLang="ja-JP" baseline="0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 (eV)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198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H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13.6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0.75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6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He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24.5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&lt;0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465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Li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5.4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0.62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4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C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11.3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1.27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63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N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14.5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&lt;0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4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O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13.5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1.46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6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F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17.4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3.4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Ne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21.5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&lt;0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0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Na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5.1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Rounded Mgen+ 1c heavy" panose="020B0802020203020207" pitchFamily="50" charset="-128"/>
                          <a:ea typeface="Rounded Mgen+ 1c heavy" panose="020B0802020203020207" pitchFamily="50" charset="-128"/>
                          <a:cs typeface="Rounded Mgen+ 1c heavy" panose="020B0802020203020207" pitchFamily="50" charset="-128"/>
                        </a:rPr>
                        <a:t>0.55</a:t>
                      </a:r>
                      <a:endParaRPr kumimoji="1" lang="ja-JP" altLang="en-US" dirty="0">
                        <a:latin typeface="Rounded Mgen+ 1c heavy" panose="020B0802020203020207" pitchFamily="50" charset="-128"/>
                        <a:ea typeface="Rounded Mgen+ 1c heavy" panose="020B0802020203020207" pitchFamily="50" charset="-128"/>
                        <a:cs typeface="Rounded Mgen+ 1c heavy" panose="020B0802020203020207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413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05663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524328" cy="1069514"/>
          </a:xfrm>
        </p:spPr>
        <p:txBody>
          <a:bodyPr/>
          <a:lstStyle/>
          <a:p>
            <a:r>
              <a:rPr kumimoji="1" lang="en-US" altLang="ja-JP" b="0" dirty="0">
                <a:solidFill>
                  <a:srgbClr val="F5009D"/>
                </a:solidFill>
                <a:latin typeface="Britannic Bold" panose="020B0903060703020204" pitchFamily="34" charset="0"/>
              </a:rPr>
              <a:t>Positive ion generation</a:t>
            </a:r>
            <a:endParaRPr kumimoji="1" lang="ja-JP" altLang="en-US" b="0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5521385" y="1406815"/>
            <a:ext cx="3312368" cy="416092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rot="16200000">
            <a:off x="4901117" y="3099883"/>
            <a:ext cx="1583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Cross section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76168" y="5335162"/>
            <a:ext cx="182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Electron energy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69295" y="1689255"/>
            <a:ext cx="39388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H</a:t>
            </a:r>
            <a:r>
              <a:rPr kumimoji="1" lang="en-US" altLang="ja-JP" sz="2400" baseline="30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+</a:t>
            </a: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can be generated </a:t>
            </a:r>
            <a:b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by electron impact </a:t>
            </a:r>
            <a:b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with energy more </a:t>
            </a:r>
            <a:b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than the ionization </a:t>
            </a:r>
            <a:b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energy.</a:t>
            </a:r>
            <a:r>
              <a:rPr kumimoji="1" lang="ja-JP" altLang="en-US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</a:t>
            </a:r>
            <a:endParaRPr kumimoji="1" lang="en-US" altLang="ja-JP" sz="2400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To maximized the </a:t>
            </a:r>
            <a:b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yield, electron energy should be adjusted at the peak of the cross section.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84168" y="5085184"/>
            <a:ext cx="31683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10                       100                     1000 (eV)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4169970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672" y="268299"/>
            <a:ext cx="7524328" cy="1069514"/>
          </a:xfrm>
        </p:spPr>
        <p:txBody>
          <a:bodyPr>
            <a:normAutofit/>
          </a:bodyPr>
          <a:lstStyle/>
          <a:p>
            <a:r>
              <a:rPr kumimoji="1" lang="en-US" altLang="ja-JP" sz="4000" b="0" dirty="0">
                <a:solidFill>
                  <a:srgbClr val="F5009D"/>
                </a:solidFill>
                <a:latin typeface="Britannic Bold" panose="020B0903060703020204" pitchFamily="34" charset="0"/>
              </a:rPr>
              <a:t>PIG Ion Source</a:t>
            </a:r>
            <a:endParaRPr kumimoji="1" lang="ja-JP" altLang="en-US" sz="4000" b="0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335" y="1268760"/>
            <a:ext cx="7095001" cy="52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670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0" dirty="0">
                <a:solidFill>
                  <a:srgbClr val="F5009D"/>
                </a:solidFill>
                <a:latin typeface="Britannic Bold" panose="020B0903060703020204" pitchFamily="34" charset="0"/>
              </a:rPr>
              <a:t>ECR Ion Source</a:t>
            </a:r>
            <a:endParaRPr kumimoji="1" lang="ja-JP" altLang="en-US" b="0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340768"/>
            <a:ext cx="5835283" cy="35269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051720" y="5139009"/>
                <a:ext cx="1827744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𝐸𝐶𝑅</m:t>
                          </m:r>
                        </m:sub>
                      </m:sSub>
                      <m:r>
                        <a:rPr kumimoji="1" lang="en-US" altLang="ja-JP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l-GR" altLang="ja-JP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𝑒𝐵</m:t>
                          </m:r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139009"/>
                <a:ext cx="1827744" cy="516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211960" y="5139008"/>
                <a:ext cx="9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kumimoji="1" lang="en-US" altLang="ja-JP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139008"/>
                <a:ext cx="911019" cy="276999"/>
              </a:xfrm>
              <a:prstGeom prst="rect">
                <a:avLst/>
              </a:prstGeom>
              <a:blipFill>
                <a:blip r:embed="rId4"/>
                <a:stretch>
                  <a:fillRect l="-6040" r="-5369" b="-2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211959" y="5548760"/>
                <a:ext cx="1315552" cy="2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kumimoji="1" lang="en-US" altLang="ja-JP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ja-JP" alt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59" y="5548760"/>
                <a:ext cx="1315552" cy="282898"/>
              </a:xfrm>
              <a:prstGeom prst="rect">
                <a:avLst/>
              </a:prstGeom>
              <a:blipFill>
                <a:blip r:embed="rId5"/>
                <a:stretch>
                  <a:fillRect l="-4167" r="-3241" b="-255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444208" y="5290287"/>
                <a:ext cx="1302023" cy="2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290287"/>
                <a:ext cx="1302023" cy="282898"/>
              </a:xfrm>
              <a:prstGeom prst="rect">
                <a:avLst/>
              </a:prstGeom>
              <a:blipFill>
                <a:blip r:embed="rId6"/>
                <a:stretch>
                  <a:fillRect l="-3738" r="-1869" b="-26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右矢印 10"/>
          <p:cNvSpPr/>
          <p:nvPr/>
        </p:nvSpPr>
        <p:spPr>
          <a:xfrm>
            <a:off x="4211959" y="3573016"/>
            <a:ext cx="1333466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42747" y="3799318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B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266439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0" dirty="0">
                <a:solidFill>
                  <a:srgbClr val="F5009D"/>
                </a:solidFill>
                <a:latin typeface="Britannic Bold" panose="020B0903060703020204" pitchFamily="34" charset="0"/>
              </a:rPr>
              <a:t>Negative Ion Source</a:t>
            </a:r>
            <a:endParaRPr kumimoji="1" lang="ja-JP" altLang="en-US" b="0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chemeClr val="tx1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Because the negative ion is stable, impact energy is not necessary.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chemeClr val="tx1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To maximized the yield, electron intensity should be maximized.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0070C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Charge exchange production.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0070C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Volume production.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0070C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Surface production.</a:t>
            </a:r>
            <a:endParaRPr kumimoji="1" lang="ja-JP" altLang="en-US" sz="2400" dirty="0">
              <a:solidFill>
                <a:srgbClr val="0070C0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6587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b="0" dirty="0">
                <a:solidFill>
                  <a:srgbClr val="F5009D"/>
                </a:solidFill>
                <a:latin typeface="Britannic Bold" panose="020B0903060703020204" pitchFamily="34" charset="0"/>
              </a:rPr>
              <a:t>Charge Exchange Production</a:t>
            </a:r>
            <a:endParaRPr kumimoji="1" lang="ja-JP" altLang="en-US" sz="3600" b="0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下矢印 4"/>
          <p:cNvSpPr/>
          <p:nvPr/>
        </p:nvSpPr>
        <p:spPr>
          <a:xfrm rot="16200000">
            <a:off x="3351976" y="2947138"/>
            <a:ext cx="396204" cy="1395772"/>
          </a:xfrm>
          <a:prstGeom prst="downArrow">
            <a:avLst>
              <a:gd name="adj1" fmla="val 50000"/>
              <a:gd name="adj2" fmla="val 675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44208" y="293117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H</a:t>
            </a:r>
            <a:r>
              <a:rPr kumimoji="1" lang="en-US" altLang="ja-JP" sz="2400" baseline="30000" dirty="0"/>
              <a:t>-</a:t>
            </a:r>
            <a:r>
              <a:rPr kumimoji="1" lang="en-US" altLang="ja-JP" sz="2400" dirty="0"/>
              <a:t> ion 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4499992" y="2492896"/>
            <a:ext cx="1584176" cy="2304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Gas </a:t>
            </a:r>
          </a:p>
          <a:p>
            <a:pPr algn="ctr"/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or </a:t>
            </a:r>
          </a:p>
          <a:p>
            <a:pPr algn="ctr"/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Thin foil</a:t>
            </a:r>
            <a:endParaRPr kumimoji="1" lang="ja-JP" altLang="en-US" sz="2400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 rot="16200000">
            <a:off x="6732240" y="2996952"/>
            <a:ext cx="432048" cy="11521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2192" y="28613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H</a:t>
            </a:r>
            <a:r>
              <a:rPr kumimoji="1" lang="en-US" altLang="ja-JP" sz="2400" baseline="30000" dirty="0"/>
              <a:t>+</a:t>
            </a:r>
            <a:r>
              <a:rPr kumimoji="1" lang="en-US" altLang="ja-JP" sz="2400" dirty="0"/>
              <a:t> ion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622057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0" dirty="0">
                <a:solidFill>
                  <a:srgbClr val="F5009D"/>
                </a:solidFill>
                <a:latin typeface="Britannic Bold" panose="020B0903060703020204" pitchFamily="34" charset="0"/>
              </a:rPr>
              <a:t>Volume production</a:t>
            </a:r>
            <a:endParaRPr kumimoji="1" lang="ja-JP" altLang="en-US" b="0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39752" y="1725043"/>
            <a:ext cx="6563072" cy="460648"/>
          </a:xfrm>
        </p:spPr>
        <p:txBody>
          <a:bodyPr>
            <a:noAutofit/>
          </a:bodyPr>
          <a:lstStyle/>
          <a:p>
            <a:r>
              <a:rPr kumimoji="1" lang="en-US" altLang="ja-JP" sz="2400" dirty="0">
                <a:solidFill>
                  <a:schemeClr val="tx1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Disassociation of vibrational </a:t>
            </a:r>
          </a:p>
          <a:p>
            <a:r>
              <a:rPr kumimoji="1" lang="en-US" altLang="ja-JP" sz="2400" dirty="0">
                <a:solidFill>
                  <a:schemeClr val="tx1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excited molecule.</a:t>
            </a:r>
            <a:endParaRPr kumimoji="1" lang="ja-JP" altLang="en-US" sz="2400" dirty="0">
              <a:solidFill>
                <a:schemeClr val="tx1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796136" y="2852936"/>
                <a:ext cx="2640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852936"/>
                <a:ext cx="2640851" cy="369332"/>
              </a:xfrm>
              <a:prstGeom prst="rect">
                <a:avLst/>
              </a:prstGeom>
              <a:blipFill>
                <a:blip r:embed="rId2"/>
                <a:stretch>
                  <a:fillRect l="-2309" r="-1848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582670"/>
            <a:ext cx="3528392" cy="41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60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1924" y="145711"/>
            <a:ext cx="7524328" cy="1069514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Surface Production Source</a:t>
            </a:r>
            <a:endParaRPr kumimoji="1" lang="ja-JP" altLang="en-US" sz="4000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36" y="3429000"/>
            <a:ext cx="5410200" cy="303847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47664" y="1196752"/>
            <a:ext cx="7578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Due to the potential bend by mirror charge effect, the potential in near of the metal surface is </a:t>
            </a:r>
            <a:br>
              <a:rPr kumimoji="1"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r>
              <a:rPr kumimoji="1"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lowered.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Free electron is transferred to atom through the</a:t>
            </a:r>
            <a:br>
              <a:rPr kumimoji="1"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r>
              <a:rPr kumimoji="1"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tunneling effect.  </a:t>
            </a:r>
            <a:endParaRPr kumimoji="1" lang="ja-JP" altLang="en-US" sz="2000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sp>
        <p:nvSpPr>
          <p:cNvPr id="8" name="楕円 7"/>
          <p:cNvSpPr/>
          <p:nvPr/>
        </p:nvSpPr>
        <p:spPr>
          <a:xfrm>
            <a:off x="3779912" y="5589240"/>
            <a:ext cx="144016" cy="1440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1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29149 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18561" y="358921"/>
            <a:ext cx="7673760" cy="130608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266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Bunch Compression (2)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551241"/>
            <a:ext cx="8784976" cy="4543200"/>
          </a:xfrm>
          <a:ln/>
        </p:spPr>
        <p:txBody>
          <a:bodyPr vert="horz" lIns="91440" tIns="13715" rIns="91440" bIns="45720" rtlCol="0">
            <a:noAutofit/>
          </a:bodyPr>
          <a:lstStyle/>
          <a:p>
            <a:pPr marL="391686" indent="-293764">
              <a:spcBef>
                <a:spcPts val="261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There are two ways for bunch compression:</a:t>
            </a:r>
          </a:p>
          <a:p>
            <a:pPr marL="783372" lvl="1" indent="-293764">
              <a:spcBef>
                <a:spcPts val="261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Velocity Bunching </a:t>
            </a:r>
          </a:p>
          <a:p>
            <a:pPr marL="783372" lvl="1" indent="-293764">
              <a:spcBef>
                <a:spcPts val="261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Magnetic Bunching</a:t>
            </a:r>
          </a:p>
          <a:p>
            <a:pPr marL="391686" indent="-293764">
              <a:spcBef>
                <a:spcPts val="261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Velocity bunching is effective only for low energy;</a:t>
            </a:r>
          </a:p>
          <a:p>
            <a:pPr marL="783372" lvl="1" indent="-293764">
              <a:spcBef>
                <a:spcPts val="261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Some particle source can generate only long bunch or continuous beam. </a:t>
            </a:r>
          </a:p>
          <a:p>
            <a:pPr marL="783372" lvl="1" indent="-293764">
              <a:spcBef>
                <a:spcPts val="261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It should be bunched for RF acceleration.</a:t>
            </a:r>
          </a:p>
          <a:p>
            <a:pPr marL="391686" indent="-293764">
              <a:spcBef>
                <a:spcPts val="261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Magnetic bunching is effective for all energy region. </a:t>
            </a:r>
          </a:p>
          <a:p>
            <a:pPr marL="783372" lvl="1" indent="-293764">
              <a:spcBef>
                <a:spcPts val="261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It is employed sometimes to get extremely short </a:t>
            </a:r>
            <a:r>
              <a:rPr lang="en-US" altLang="ja-JP" sz="2400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buhc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after acceleration.</a:t>
            </a:r>
          </a:p>
          <a:p>
            <a:pPr marL="783372" lvl="1" indent="-293764">
              <a:spcBef>
                <a:spcPts val="261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It is also used to compensate the bunch </a:t>
            </a:r>
            <a:r>
              <a:rPr lang="en-US" altLang="ja-JP" sz="2400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lengthning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in DR for Linear colliders.</a:t>
            </a:r>
          </a:p>
        </p:txBody>
      </p:sp>
    </p:spTree>
    <p:extLst>
      <p:ext uri="{BB962C8B-B14F-4D97-AF65-F5344CB8AC3E}">
        <p14:creationId xmlns:p14="http://schemas.microsoft.com/office/powerpoint/2010/main" val="1090787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0" dirty="0" err="1">
                <a:solidFill>
                  <a:srgbClr val="F5009D"/>
                </a:solidFill>
                <a:latin typeface="Britannic Bold" panose="020B0903060703020204" pitchFamily="34" charset="0"/>
              </a:rPr>
              <a:t>Cesiation</a:t>
            </a:r>
            <a:endParaRPr kumimoji="1" lang="ja-JP" altLang="en-US" sz="4000" b="0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9672" y="162880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By adsorbing Cs on metal surface, the work </a:t>
            </a:r>
            <a:b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function can be lowered to 1.1 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The yield can be enhanced by this treatment.   </a:t>
            </a:r>
            <a:endParaRPr kumimoji="1" lang="ja-JP" altLang="en-US" sz="2400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924944"/>
            <a:ext cx="5344971" cy="36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3501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0" dirty="0">
                <a:solidFill>
                  <a:srgbClr val="F5009D"/>
                </a:solidFill>
                <a:latin typeface="Elephant" panose="02020904090505020303" pitchFamily="18" charset="0"/>
              </a:rPr>
              <a:t>H</a:t>
            </a:r>
            <a:r>
              <a:rPr kumimoji="1" lang="en-US" altLang="ja-JP" sz="4000" b="0" baseline="30000" dirty="0">
                <a:solidFill>
                  <a:srgbClr val="F5009D"/>
                </a:solidFill>
                <a:latin typeface="Elephant" panose="02020904090505020303" pitchFamily="18" charset="0"/>
              </a:rPr>
              <a:t>-</a:t>
            </a:r>
            <a:r>
              <a:rPr kumimoji="1" lang="en-US" altLang="ja-JP" sz="4000" b="0" dirty="0">
                <a:solidFill>
                  <a:srgbClr val="F5009D"/>
                </a:solidFill>
                <a:latin typeface="Elephant" panose="02020904090505020303" pitchFamily="18" charset="0"/>
              </a:rPr>
              <a:t> Ion Source</a:t>
            </a:r>
            <a:endParaRPr kumimoji="1" lang="ja-JP" altLang="en-US" sz="4000" b="0" dirty="0">
              <a:solidFill>
                <a:srgbClr val="F5009D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7504958" cy="38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4156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5009D"/>
                </a:solidFill>
                <a:latin typeface="Elephant" panose="02020904090505020303" pitchFamily="18" charset="0"/>
              </a:rPr>
              <a:t>Summary</a:t>
            </a:r>
            <a:endParaRPr kumimoji="1" lang="ja-JP" altLang="en-US" dirty="0">
              <a:solidFill>
                <a:srgbClr val="F5009D"/>
              </a:solidFill>
              <a:latin typeface="Elephant" panose="02020904090505020303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>
          <a:xfrm>
            <a:off x="2100300" y="1628800"/>
            <a:ext cx="6563072" cy="414786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chemeClr val="tx1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Principle of particle generation for electron, positron, and ion are briefly explained.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chemeClr val="tx1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Particle source determines the total performance of the accelerator.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chemeClr val="tx1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Electron is generated by thermionic, photon-electron, and field emission.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chemeClr val="tx1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Positron is generated by pair-creation.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chemeClr val="tx1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Positive and negative ions are generated with different principles.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chemeClr val="tx1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Injector is a subsystem forming the accelerate-able beam.  </a:t>
            </a:r>
            <a:endParaRPr kumimoji="1" lang="ja-JP" altLang="en-US" sz="2400" dirty="0">
              <a:solidFill>
                <a:schemeClr val="tx1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708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8561" y="163081"/>
            <a:ext cx="7673760" cy="130608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0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Velocity Bunching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2721" y="1257481"/>
            <a:ext cx="7574400" cy="527904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Bunch compression is performed by velocity modulation within a bunch;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Bunch head is decelerated.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Bunch tail is accelerated.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Velocity is modulated by energy modulation according to </a:t>
            </a:r>
          </a:p>
          <a:p>
            <a:pPr marL="1036815" indent="-205923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1036815" indent="-205923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Velocity is saturated to c at γ&gt;&gt;1. Then, it works only for low energy particle (β&lt;1).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067944" y="3593658"/>
                <a:ext cx="154279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593658"/>
                <a:ext cx="1542795" cy="818366"/>
              </a:xfrm>
              <a:prstGeom prst="rect">
                <a:avLst/>
              </a:prstGeom>
              <a:blipFill>
                <a:blip r:embed="rId3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12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2161" y="332656"/>
            <a:ext cx="7534080" cy="550224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Energy modulation by RF cavity,</a:t>
            </a: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</a:t>
            </a: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In linear approximation,  </a:t>
            </a:r>
          </a:p>
          <a:p>
            <a:pPr marL="0" indent="0">
              <a:spcBef>
                <a:spcPts val="386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Next higher order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61" y="2425320"/>
            <a:ext cx="4204800" cy="271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29956" y="1151553"/>
          <a:ext cx="3542400" cy="67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r:id="rId5" imgW="3863160" imgH="731880" progId="">
                  <p:embed/>
                </p:oleObj>
              </mc:Choice>
              <mc:Fallback>
                <p:oleObj r:id="rId5" imgW="3863160" imgH="731880" progId="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956" y="1151553"/>
                        <a:ext cx="3542400" cy="6753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077481" y="2640944"/>
          <a:ext cx="279216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r:id="rId7" imgW="3054600" imgH="821160" progId="">
                  <p:embed/>
                </p:oleObj>
              </mc:Choice>
              <mc:Fallback>
                <p:oleObj r:id="rId7" imgW="3054600" imgH="821160" progId="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481" y="2640944"/>
                        <a:ext cx="2792160" cy="7315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077481" y="5103376"/>
          <a:ext cx="333360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r:id="rId9" imgW="3652920" imgH="821160" progId="">
                  <p:embed/>
                </p:oleObj>
              </mc:Choice>
              <mc:Fallback>
                <p:oleObj r:id="rId9" imgW="3652920" imgH="821160" progId="">
                  <p:embed/>
                  <p:pic>
                    <p:nvPicPr>
                      <p:cNvPr id="15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481" y="5103376"/>
                        <a:ext cx="3333600" cy="7315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23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5227422" y="548680"/>
            <a:ext cx="3620160" cy="3024000"/>
          </a:xfrm>
          <a:prstGeom prst="roundRect">
            <a:avLst>
              <a:gd name="adj" fmla="val 5380"/>
            </a:avLst>
          </a:prstGeom>
          <a:solidFill>
            <a:srgbClr val="E6E6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6386" name="Oval 2"/>
          <p:cNvSpPr>
            <a:spLocks noChangeArrowheads="1"/>
          </p:cNvSpPr>
          <p:nvPr/>
        </p:nvSpPr>
        <p:spPr bwMode="auto">
          <a:xfrm rot="5400000">
            <a:off x="6199422" y="1992999"/>
            <a:ext cx="1889280" cy="334080"/>
          </a:xfrm>
          <a:prstGeom prst="ellipse">
            <a:avLst/>
          </a:prstGeom>
          <a:solidFill>
            <a:srgbClr val="00D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 rot="2160000">
            <a:off x="5675262" y="2010279"/>
            <a:ext cx="3087360" cy="403200"/>
          </a:xfrm>
          <a:prstGeom prst="ellipse">
            <a:avLst/>
          </a:prstGeom>
          <a:solidFill>
            <a:srgbClr val="00D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4"/>
              <p:cNvSpPr>
                <a:spLocks noGrp="1" noChangeArrowheads="1"/>
              </p:cNvSpPr>
              <p:nvPr>
                <p:ph type="body"/>
              </p:nvPr>
            </p:nvSpPr>
            <p:spPr>
              <a:xfrm>
                <a:off x="135117" y="123234"/>
                <a:ext cx="4933906" cy="6114077"/>
              </a:xfrm>
              <a:ln/>
            </p:spPr>
            <p:txBody>
              <a:bodyPr vert="horz" lIns="91440" tIns="13715" rIns="91440" bIns="45720" rtlCol="0" anchor="t">
                <a:noAutofit/>
              </a:bodyPr>
              <a:lstStyle/>
              <a:p>
                <a:pPr algn="l">
                  <a:spcBef>
                    <a:spcPts val="1200"/>
                  </a:spcBef>
                  <a:buClr>
                    <a:srgbClr val="355E00"/>
                  </a:buClr>
                  <a:buSzPct val="95000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400" dirty="0">
                    <a:solidFill>
                      <a:srgbClr val="00000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Time for drift is </a:t>
                </a:r>
              </a:p>
              <a:p>
                <a:pPr algn="l">
                  <a:spcBef>
                    <a:spcPts val="1200"/>
                  </a:spcBef>
                  <a:buClr>
                    <a:srgbClr val="355E00"/>
                  </a:buClr>
                  <a:buSzPct val="95000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GP明朝E" panose="02020900000000000000" pitchFamily="18" charset="-128"/>
                        </a:rPr>
                        <m:t>𝜏</m:t>
                      </m:r>
                      <m:r>
                        <a:rPr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GP明朝E" panose="02020900000000000000" pitchFamily="18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𝐿</m:t>
                          </m:r>
                        </m:num>
                        <m:den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𝑐</m:t>
                          </m:r>
                          <m:r>
                            <a:rPr lang="ja-JP" alt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altLang="ja-JP" sz="2400" dirty="0">
                  <a:solidFill>
                    <a:srgbClr val="000000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algn="l">
                  <a:spcBef>
                    <a:spcPts val="1200"/>
                  </a:spcBef>
                  <a:buClr>
                    <a:srgbClr val="355E00"/>
                  </a:buClr>
                  <a:buSzPct val="95000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400" dirty="0">
                    <a:solidFill>
                      <a:srgbClr val="00000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With the energy modulation, </a:t>
                </a:r>
              </a:p>
              <a:p>
                <a:pPr algn="l">
                  <a:spcBef>
                    <a:spcPts val="1200"/>
                  </a:spcBef>
                  <a:buClr>
                    <a:srgbClr val="355E00"/>
                  </a:buClr>
                  <a:buSzPct val="95000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ja-JP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altLang="ja-JP" sz="2400" b="0" dirty="0">
                  <a:solidFill>
                    <a:srgbClr val="000000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algn="l">
                  <a:spcBef>
                    <a:spcPts val="1200"/>
                  </a:spcBef>
                  <a:buClr>
                    <a:srgbClr val="355E00"/>
                  </a:buClr>
                  <a:buSzPct val="95000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400" dirty="0">
                    <a:solidFill>
                      <a:srgbClr val="00000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Energy modulation for particle with </a:t>
                </a:r>
                <a:r>
                  <a:rPr lang="en-US" altLang="ja-JP" sz="2400" i="1" dirty="0" err="1">
                    <a:solidFill>
                      <a:srgbClr val="00000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dt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from bunch center,</a:t>
                </a:r>
              </a:p>
              <a:p>
                <a:pPr>
                  <a:spcBef>
                    <a:spcPts val="1200"/>
                  </a:spcBef>
                  <a:buClr>
                    <a:srgbClr val="355E00"/>
                  </a:buClr>
                  <a:buSzPct val="95000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GP明朝E" panose="02020900000000000000" pitchFamily="18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GP明朝E" panose="02020900000000000000" pitchFamily="18" charset="-128"/>
                          </a:rPr>
                          <m:t>𝑑𝐸</m:t>
                        </m:r>
                      </m:num>
                      <m:den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GP明朝E" panose="02020900000000000000" pitchFamily="18" charset="-128"/>
                          </a:rPr>
                          <m:t>𝐸</m:t>
                        </m:r>
                      </m:den>
                    </m:f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HGP明朝E" panose="02020900000000000000" pitchFamily="18" charset="-128"/>
                      </a:rPr>
                      <m:t>~</m:t>
                    </m:r>
                    <m:f>
                      <m:fPr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GP明朝E" panose="02020900000000000000" pitchFamily="18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GP明朝E" panose="02020900000000000000" pitchFamily="18" charset="-128"/>
                          </a:rPr>
                          <m:t>𝑒𝑉</m:t>
                        </m:r>
                        <m:r>
                          <a:rPr lang="ja-JP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GP明朝E" panose="02020900000000000000" pitchFamily="18" charset="-128"/>
                          </a:rPr>
                          <m:t>𝜔</m:t>
                        </m:r>
                      </m:num>
                      <m:den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GP明朝E" panose="02020900000000000000" pitchFamily="18" charset="-128"/>
                          </a:rPr>
                          <m:t>𝐸</m:t>
                        </m:r>
                      </m:den>
                    </m:f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HGP明朝E" panose="02020900000000000000" pitchFamily="18" charset="-128"/>
                      </a:rPr>
                      <m:t>𝑑𝑡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</a:t>
                </a:r>
              </a:p>
              <a:p>
                <a:pPr>
                  <a:spcBef>
                    <a:spcPts val="1200"/>
                  </a:spcBef>
                  <a:buClr>
                    <a:srgbClr val="355E00"/>
                  </a:buClr>
                  <a:buSzPct val="95000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400" dirty="0">
                    <a:solidFill>
                      <a:srgbClr val="00000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If </a:t>
                </a:r>
                <a:r>
                  <a:rPr lang="en-US" altLang="ja-JP" sz="2400" i="1" dirty="0" err="1">
                    <a:solidFill>
                      <a:srgbClr val="00000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d</a:t>
                </a:r>
                <a:r>
                  <a:rPr lang="en-US" altLang="ja-JP" sz="2400" i="1" dirty="0" err="1">
                    <a:solidFill>
                      <a:srgbClr val="000000"/>
                    </a:solidFill>
                    <a:latin typeface="Symbol" panose="05050102010706020507" pitchFamily="18" charset="2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</a:t>
                </a:r>
                <a:r>
                  <a:rPr lang="en-US" altLang="ja-JP" sz="2400" i="1" dirty="0" err="1">
                    <a:solidFill>
                      <a:srgbClr val="00000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+dt</a:t>
                </a:r>
                <a:r>
                  <a:rPr lang="en-US" altLang="ja-JP" sz="2400" i="1" dirty="0">
                    <a:solidFill>
                      <a:srgbClr val="00000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=0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, the particles are gathered at the center,</a:t>
                </a:r>
              </a:p>
              <a:p>
                <a:pPr>
                  <a:spcBef>
                    <a:spcPts val="1200"/>
                  </a:spcBef>
                  <a:buClr>
                    <a:srgbClr val="355E00"/>
                  </a:buClr>
                  <a:buSzPct val="95000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𝑑</m:t>
                      </m:r>
                      <m:r>
                        <a:rPr lang="ja-JP" alt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𝜏</m:t>
                      </m:r>
                      <m:r>
                        <a:rPr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+</m:t>
                      </m:r>
                      <m:r>
                        <a:rPr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𝑑𝑡</m:t>
                      </m:r>
                      <m:r>
                        <a:rPr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HGP明朝E" panose="02020900000000000000" pitchFamily="18" charset="-128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HGP明朝E" panose="02020900000000000000" pitchFamily="18" charset="-128"/>
                                </a:rPr>
                                <m:t>𝑒𝑉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HGP明朝E" panose="02020900000000000000" pitchFamily="18" charset="-128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HGP明朝E" panose="02020900000000000000" pitchFamily="18" charset="-128"/>
                                </a:rPr>
                                <m:t>𝐸</m:t>
                              </m:r>
                            </m:den>
                          </m:f>
                          <m: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+1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ja-JP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dt</m:t>
                      </m:r>
                    </m:oMath>
                  </m:oMathPara>
                </a14:m>
                <a:endParaRPr lang="en-US" altLang="ja-JP" sz="2400" dirty="0">
                  <a:solidFill>
                    <a:srgbClr val="000000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1638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/>
              </p:nvPr>
            </p:nvSpPr>
            <p:spPr>
              <a:xfrm>
                <a:off x="135117" y="123234"/>
                <a:ext cx="4933906" cy="6114077"/>
              </a:xfrm>
              <a:blipFill>
                <a:blip r:embed="rId3"/>
                <a:stretch>
                  <a:fillRect l="-1852" t="-1296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5904221" y="1923879"/>
            <a:ext cx="2551680" cy="351360"/>
          </a:xfrm>
          <a:prstGeom prst="ellipse">
            <a:avLst/>
          </a:prstGeom>
          <a:solidFill>
            <a:srgbClr val="00D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7121022" y="2869960"/>
            <a:ext cx="1032480" cy="144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121022" y="2514350"/>
            <a:ext cx="1033920" cy="71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" tIns="41014" rIns="16328" bIns="16328" anchor="ctr" anchorCtr="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 dirty="0" err="1">
                <a:latin typeface="Luxi Serif" pitchFamily="16" charset="0"/>
              </a:rPr>
              <a:t>dt</a:t>
            </a:r>
            <a:endParaRPr lang="en-US" altLang="ja-JP" sz="2177" dirty="0">
              <a:latin typeface="Luxi Serif" pitchFamily="16" charset="0"/>
            </a:endParaRPr>
          </a:p>
          <a:p>
            <a:endParaRPr lang="en-US" altLang="ja-JP" sz="2177" dirty="0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7089342" y="3193960"/>
            <a:ext cx="1032480" cy="144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089342" y="2841683"/>
            <a:ext cx="1033920" cy="70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" tIns="41014" rIns="16328" bIns="16328" anchor="ctr" anchorCtr="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 dirty="0" err="1">
                <a:latin typeface="Luxi Serif" pitchFamily="16" charset="0"/>
              </a:rPr>
              <a:t>d</a:t>
            </a:r>
            <a:r>
              <a:rPr lang="en-US" altLang="ja-JP" sz="2177" dirty="0" err="1">
                <a:latin typeface="Symbol" panose="05050102010706020507" pitchFamily="18" charset="2"/>
              </a:rPr>
              <a:t>t</a:t>
            </a:r>
            <a:endParaRPr lang="en-US" altLang="ja-JP" sz="2177" dirty="0">
              <a:latin typeface="Standard Symbols L" charset="2"/>
            </a:endParaRPr>
          </a:p>
          <a:p>
            <a:pPr>
              <a:lnSpc>
                <a:spcPct val="98000"/>
              </a:lnSpc>
            </a:pPr>
            <a:endParaRPr lang="en-US" altLang="ja-JP" sz="2177" dirty="0">
              <a:latin typeface="Standard Symbols L" charset="2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7131102" y="620680"/>
            <a:ext cx="33120" cy="285840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5430462" y="2096680"/>
            <a:ext cx="3386880" cy="1584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8489022" y="2291080"/>
            <a:ext cx="62496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t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213822" y="697000"/>
            <a:ext cx="62496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 dirty="0" err="1"/>
              <a:t>dE</a:t>
            </a:r>
            <a:r>
              <a:rPr lang="en-US" altLang="ja-JP" sz="2177" dirty="0"/>
              <a:t>/E</a:t>
            </a:r>
          </a:p>
        </p:txBody>
      </p:sp>
    </p:spTree>
    <p:extLst>
      <p:ext uri="{BB962C8B-B14F-4D97-AF65-F5344CB8AC3E}">
        <p14:creationId xmlns:p14="http://schemas.microsoft.com/office/powerpoint/2010/main" val="3259131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body"/>
          </p:nvPr>
        </p:nvSpPr>
        <p:spPr>
          <a:xfrm>
            <a:off x="516961" y="1105012"/>
            <a:ext cx="8077417" cy="4682880"/>
          </a:xfrm>
          <a:ln/>
        </p:spPr>
        <p:txBody>
          <a:bodyPr vert="horz" lIns="91440" tIns="13715" rIns="91440" bIns="45720" rtlCol="0" anchor="t">
            <a:normAutofit/>
          </a:bodyPr>
          <a:lstStyle/>
          <a:p>
            <a:pPr marL="391686" indent="-293764" algn="l">
              <a:spcAft>
                <a:spcPts val="1282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Energy Modulation  : RF cavity.</a:t>
            </a:r>
          </a:p>
          <a:p>
            <a:pPr marL="391686" indent="-293764" algn="l">
              <a:spcAft>
                <a:spcPts val="1282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Dispersive section : different path for different energy. </a:t>
            </a:r>
          </a:p>
          <a:p>
            <a:pPr marL="391686" indent="-293764" algn="l">
              <a:spcAft>
                <a:spcPts val="1282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Bunch head (tail) travels longer (shorter) path and bunch length becomes shorter.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1" y="3754752"/>
            <a:ext cx="8164800" cy="248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048161" y="5969161"/>
            <a:ext cx="984960" cy="2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8287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1451"/>
              <a:t>By E.S. Kim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1"/>
          </p:nvPr>
        </p:nvSpPr>
        <p:spPr>
          <a:xfrm>
            <a:off x="804961" y="358921"/>
            <a:ext cx="7084800" cy="912960"/>
          </a:xfrm>
          <a:ln/>
        </p:spPr>
        <p:txBody>
          <a:bodyPr vert="horz" lIns="91440" tIns="0" rIns="91440" bIns="45720" rtlCol="0" anchor="ctr">
            <a:normAutofit/>
          </a:bodyPr>
          <a:lstStyle/>
          <a:p>
            <a:pPr marL="0" indent="0" algn="ctr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3266" b="1" dirty="0">
                <a:solidFill>
                  <a:srgbClr val="F500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Magnetic Bunching</a:t>
            </a:r>
          </a:p>
        </p:txBody>
      </p:sp>
    </p:spTree>
    <p:extLst>
      <p:ext uri="{BB962C8B-B14F-4D97-AF65-F5344CB8AC3E}">
        <p14:creationId xmlns:p14="http://schemas.microsoft.com/office/powerpoint/2010/main" val="2662420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3440" y="692696"/>
            <a:ext cx="7737120" cy="527904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555122" indent="-457200">
              <a:buClr>
                <a:srgbClr val="0084D1"/>
              </a:buClr>
              <a:buSzPct val="45000"/>
              <a:buFont typeface="Wingdings" panose="05000000000000000000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Bunch compression is performed by energy modulation with a momentum compaction.</a:t>
            </a:r>
          </a:p>
          <a:p>
            <a:pPr marL="946808" lvl="1" indent="-457200">
              <a:buClr>
                <a:srgbClr val="0084D1"/>
              </a:buClr>
              <a:buSzPct val="45000"/>
              <a:buFont typeface="Wingdings" panose="05000000000000000000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Chicane, Wiggler, Arc, etc. </a:t>
            </a:r>
          </a:p>
          <a:p>
            <a:pPr marL="555122" indent="-457200">
              <a:buClr>
                <a:srgbClr val="0084D1"/>
              </a:buClr>
              <a:buSzPct val="45000"/>
              <a:buFont typeface="Wingdings" panose="05000000000000000000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 path length difference with a momentum compaction,  ∆z is</a:t>
            </a:r>
          </a:p>
          <a:p>
            <a:pPr marL="144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                                                                                                                        </a:t>
            </a:r>
          </a:p>
          <a:p>
            <a:pPr marL="743765" indent="-457200">
              <a:buFont typeface="Wingdings" panose="05000000000000000000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743765" indent="-457200">
              <a:buFont typeface="Wingdings" panose="05000000000000000000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286565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286565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It works well for any energy particle.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011841" y="3783241"/>
          <a:ext cx="64800" cy="15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r:id="rId4" imgW="720000" imgH="360360" progId="">
                  <p:embed/>
                </p:oleObj>
              </mc:Choice>
              <mc:Fallback>
                <p:oleObj r:id="rId4" imgW="720000" imgH="360360" progId="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841" y="3783241"/>
                        <a:ext cx="64800" cy="1526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999653" y="3023856"/>
                <a:ext cx="1060547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l-G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kumimoji="1" lang="en-US" altLang="ja-JP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653" y="3023856"/>
                <a:ext cx="1060547" cy="5670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380573" y="3783241"/>
                <a:ext cx="2298706" cy="622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l-G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ja-JP" alt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kumimoji="1" lang="ja-JP" alt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kumimoji="1" lang="ja-JP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573" y="3783241"/>
                <a:ext cx="2298706" cy="622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026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19457" name="Oval 1"/>
          <p:cNvSpPr>
            <a:spLocks noChangeArrowheads="1"/>
          </p:cNvSpPr>
          <p:nvPr/>
        </p:nvSpPr>
        <p:spPr bwMode="auto">
          <a:xfrm rot="13500000">
            <a:off x="4782241" y="3454921"/>
            <a:ext cx="3542400" cy="253440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9458" name="Oval 2"/>
          <p:cNvSpPr>
            <a:spLocks noChangeArrowheads="1"/>
          </p:cNvSpPr>
          <p:nvPr/>
        </p:nvSpPr>
        <p:spPr bwMode="auto">
          <a:xfrm rot="16200000">
            <a:off x="5235120" y="3470041"/>
            <a:ext cx="2604960" cy="253440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239841" y="399241"/>
            <a:ext cx="7084800" cy="9129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3628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Matrix Formalism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5234401" y="3469321"/>
            <a:ext cx="2604960" cy="253440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6530401" y="1660681"/>
            <a:ext cx="5760" cy="356256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708801" y="3606121"/>
            <a:ext cx="3918240" cy="144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7878241" y="3673801"/>
            <a:ext cx="2880" cy="109296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5240161" y="2409481"/>
            <a:ext cx="1440" cy="10958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 rot="5400000">
            <a:off x="4294080" y="2785320"/>
            <a:ext cx="1244160" cy="2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0573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1633"/>
              <a:t>Acceleration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 rot="5400000">
            <a:off x="7505280" y="4150440"/>
            <a:ext cx="1244160" cy="2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0573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1633"/>
              <a:t>Deceleration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6612481" y="4848841"/>
            <a:ext cx="109584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420161" y="2272681"/>
            <a:ext cx="109296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744960" y="4915081"/>
            <a:ext cx="1036800" cy="2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0573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1633"/>
              <a:t>Drift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284800" y="1721161"/>
            <a:ext cx="1244160" cy="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2859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1814">
                <a:cs typeface="Arial" panose="020B0604020202020204" pitchFamily="34" charset="0"/>
              </a:rPr>
              <a:t>δ</a:t>
            </a:r>
            <a:r>
              <a:rPr lang="en-US" altLang="ja-JP" sz="1814"/>
              <a:t>(</a:t>
            </a:r>
            <a:r>
              <a:rPr lang="en-US" altLang="ja-JP" sz="1814">
                <a:cs typeface="Arial" panose="020B0604020202020204" pitchFamily="34" charset="0"/>
              </a:rPr>
              <a:t>Δ</a:t>
            </a:r>
            <a:r>
              <a:rPr lang="en-US" altLang="ja-JP" sz="1814"/>
              <a:t>E/E)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265600" y="3724201"/>
            <a:ext cx="138240" cy="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z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" y="1312201"/>
            <a:ext cx="4258920" cy="52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5000"/>
              </a:lnSpc>
              <a:spcAft>
                <a:spcPts val="1282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Bunching can be </a:t>
            </a:r>
            <a:b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formalized with transfer matrix in linear approximation. </a:t>
            </a:r>
          </a:p>
          <a:p>
            <a:pPr>
              <a:lnSpc>
                <a:spcPct val="95000"/>
              </a:lnSpc>
              <a:spcAft>
                <a:spcPts val="1282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Energy modulation is </a:t>
            </a:r>
            <a:b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made by RF (</a:t>
            </a:r>
            <a:r>
              <a:rPr lang="en-US" altLang="ja-JP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acc</a:t>
            </a: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- and deceleration).</a:t>
            </a:r>
          </a:p>
          <a:p>
            <a:pPr>
              <a:lnSpc>
                <a:spcPct val="95000"/>
              </a:lnSpc>
              <a:spcAft>
                <a:spcPts val="1282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Drift space (velocity bunching) or momentum compaction (magnetic bunching) rotates the beam in phase space with 90 deg.</a:t>
            </a:r>
          </a:p>
        </p:txBody>
      </p:sp>
    </p:spTree>
    <p:extLst>
      <p:ext uri="{BB962C8B-B14F-4D97-AF65-F5344CB8AC3E}">
        <p14:creationId xmlns:p14="http://schemas.microsoft.com/office/powerpoint/2010/main" val="761788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R-matrices</a:t>
            </a:r>
            <a:endParaRPr kumimoji="1" lang="ja-JP" altLang="en-US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0" y="1073983"/>
                <a:ext cx="8686799" cy="524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13715" rIns="0" bIns="0"/>
              <a:lstStyle>
                <a:lvl1pPr marL="431800" indent="-32385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9pPr>
              </a:lstStyle>
              <a:p>
                <a:pPr marL="107950" indent="0">
                  <a:lnSpc>
                    <a:spcPct val="95000"/>
                  </a:lnSpc>
                  <a:spcAft>
                    <a:spcPts val="1282"/>
                  </a:spcAft>
                  <a:buClr>
                    <a:srgbClr val="0084D1"/>
                  </a:buClr>
                  <a:buSzPct val="45000"/>
                </a:pP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Beam transfer in longitudinal phase space,</a:t>
                </a:r>
              </a:p>
              <a:p>
                <a:pPr marL="107950" indent="0">
                  <a:lnSpc>
                    <a:spcPct val="95000"/>
                  </a:lnSpc>
                  <a:spcAft>
                    <a:spcPts val="1282"/>
                  </a:spcAft>
                  <a:buClr>
                    <a:srgbClr val="0084D1"/>
                  </a:buClr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0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0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𝑧</m:t>
                                </m:r>
                                <m:r>
                                  <a:rPr lang="en-US" altLang="ja-JP" sz="20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unded Mgen+ 1c medium" panose="020B0602020203020207" pitchFamily="50" charset="-128"/>
                                  </a:rPr>
                                  <m:t>≡</m:t>
                                </m:r>
                                <m:r>
                                  <a:rPr lang="en-US" altLang="ja-JP" sz="20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unded Mgen+ 1c medium" panose="020B0602020203020207" pitchFamily="50" charset="-128"/>
                                  </a:rPr>
                                  <m:t>𝑠</m:t>
                                </m:r>
                                <m:r>
                                  <a:rPr lang="en-US" altLang="ja-JP" sz="20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unded Mgen+ 1c medium" panose="020B0602020203020207" pitchFamily="50" charset="-128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0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unded Mgen+ 1c medium" panose="020B0602020203020207" pitchFamily="50" charset="-128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sz="20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unded Mgen+ 1c medium" panose="020B0602020203020207" pitchFamily="50" charset="-128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ja-JP" altLang="en-US" sz="200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𝛿</m:t>
                                </m:r>
                                <m:r>
                                  <a:rPr lang="ja-JP" altLang="en-US" sz="200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≡</m:t>
                                </m:r>
                                <m:f>
                                  <m:fPr>
                                    <m:ctrlPr>
                                      <a:rPr lang="en-US" altLang="ja-JP" sz="200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0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𝐸</m:t>
                                    </m:r>
                                    <m:r>
                                      <a:rPr lang="en-US" altLang="ja-JP" sz="20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sz="2000" b="0" i="1" dirty="0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Rounded Mgen+ 1c medium" panose="020B0602020203020207" pitchFamily="50" charset="-128"/>
                                            <a:cs typeface="Rounded Mgen+ 1c medium" panose="020B0602020203020207" pitchFamily="50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b="0" i="1" dirty="0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Rounded Mgen+ 1c medium" panose="020B0602020203020207" pitchFamily="50" charset="-128"/>
                                            <a:cs typeface="Rounded Mgen+ 1c medium" panose="020B0602020203020207" pitchFamily="50" charset="-128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sz="2000" b="0" i="1" dirty="0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Rounded Mgen+ 1c medium" panose="020B0602020203020207" pitchFamily="50" charset="-128"/>
                                            <a:cs typeface="Rounded Mgen+ 1c medium" panose="020B0602020203020207" pitchFamily="50" charset="-128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sz="2000" i="1" dirty="0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Rounded Mgen+ 1c medium" panose="020B0602020203020207" pitchFamily="50" charset="-128"/>
                                            <a:cs typeface="Rounded Mgen+ 1c medium" panose="020B0602020203020207" pitchFamily="50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b="0" i="1" dirty="0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Rounded Mgen+ 1c medium" panose="020B0602020203020207" pitchFamily="50" charset="-128"/>
                                            <a:cs typeface="Rounded Mgen+ 1c medium" panose="020B0602020203020207" pitchFamily="50" charset="-128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sz="2000" b="0" i="1" dirty="0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Rounded Mgen+ 1c medium" panose="020B0602020203020207" pitchFamily="50" charset="-128"/>
                                            <a:cs typeface="Rounded Mgen+ 1c medium" panose="020B0602020203020207" pitchFamily="50" charset="-128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sz="20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107950" indent="0">
                  <a:lnSpc>
                    <a:spcPct val="95000"/>
                  </a:lnSpc>
                  <a:spcAft>
                    <a:spcPts val="1282"/>
                  </a:spcAft>
                  <a:buClr>
                    <a:srgbClr val="0084D1"/>
                  </a:buClr>
                  <a:buSzPct val="45000"/>
                </a:pP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Drift space</a:t>
                </a:r>
              </a:p>
              <a:p>
                <a:pPr marL="107950" indent="0" algn="ctr">
                  <a:lnSpc>
                    <a:spcPct val="95000"/>
                  </a:lnSpc>
                  <a:spcAft>
                    <a:spcPts val="1282"/>
                  </a:spcAft>
                  <a:buClr>
                    <a:srgbClr val="0084D1"/>
                  </a:buClr>
                  <a:buSzPct val="45000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𝑧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(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𝑠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+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𝐿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ja-JP" altLang="en-US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𝛿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(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𝑠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+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𝐿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altLang="ja-JP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=</m:t>
                    </m:r>
                    <m:d>
                      <m:dPr>
                        <m:ctrlP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56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𝑧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(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𝑠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ja-JP" alt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𝛿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(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𝑠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sz="2000" dirty="0">
                    <a:solidFill>
                      <a:srgbClr val="00B0F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𝑅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56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=−</m:t>
                    </m:r>
                    <m:f>
                      <m:fPr>
                        <m:ctrlP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</m:ctrlPr>
                          </m:sSupPr>
                          <m:e>
                            <m:r>
                              <a:rPr lang="ja-JP" alt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</m:ctrlPr>
                          </m:sSupPr>
                          <m:e>
                            <m:r>
                              <a:rPr lang="ja-JP" alt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ja-JP" sz="2000" dirty="0">
                  <a:solidFill>
                    <a:srgbClr val="00B0F0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107950" indent="0">
                  <a:lnSpc>
                    <a:spcPct val="95000"/>
                  </a:lnSpc>
                  <a:spcAft>
                    <a:spcPts val="1282"/>
                  </a:spcAft>
                  <a:buClr>
                    <a:srgbClr val="0084D1"/>
                  </a:buClr>
                  <a:buSzPct val="45000"/>
                </a:pPr>
                <a:r>
                  <a:rPr lang="en-US" altLang="ja-JP" dirty="0">
                    <a:solidFill>
                      <a:schemeClr val="tx1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Dispersion section</a:t>
                </a:r>
              </a:p>
              <a:p>
                <a:pPr marL="107950" indent="0">
                  <a:lnSpc>
                    <a:spcPct val="95000"/>
                  </a:lnSpc>
                  <a:spcAft>
                    <a:spcPts val="1282"/>
                  </a:spcAft>
                  <a:buClr>
                    <a:srgbClr val="0084D1"/>
                  </a:buClr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56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r>
                        <a:rPr lang="ja-JP" alt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𝛼</m:t>
                      </m:r>
                      <m:r>
                        <a:rPr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nary>
                        <m:naryPr>
                          <m:ctrlPr>
                            <a:rPr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𝑠</m:t>
                          </m:r>
                        </m:sub>
                        <m:sup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𝑠</m:t>
                          </m:r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+</m:t>
                          </m:r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fPr>
                            <m:num>
                              <m:r>
                                <a:rPr lang="ja-JP" altLang="en-US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ja-JP" altLang="en-US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altLang="ja-JP" sz="2000" dirty="0">
                  <a:solidFill>
                    <a:schemeClr val="tx1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107950" indent="0">
                  <a:lnSpc>
                    <a:spcPct val="95000"/>
                  </a:lnSpc>
                  <a:spcAft>
                    <a:spcPts val="1282"/>
                  </a:spcAft>
                  <a:buClr>
                    <a:srgbClr val="0084D1"/>
                  </a:buClr>
                  <a:buSzPct val="45000"/>
                </a:pPr>
                <a:r>
                  <a:rPr lang="en-US" altLang="ja-JP" dirty="0">
                    <a:solidFill>
                      <a:schemeClr val="tx1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RF Energy modulation</a:t>
                </a:r>
              </a:p>
              <a:p>
                <a:pPr marL="107950" indent="0" algn="ctr">
                  <a:lnSpc>
                    <a:spcPct val="95000"/>
                  </a:lnSpc>
                  <a:spcAft>
                    <a:spcPts val="1282"/>
                  </a:spcAft>
                  <a:buClr>
                    <a:srgbClr val="0084D1"/>
                  </a:buClr>
                  <a:buSzPct val="45000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ja-JP" sz="20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ja-JP" sz="20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0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altLang="ja-JP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=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20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65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ja-JP" alt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𝛿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sz="2000" dirty="0">
                    <a:solidFill>
                      <a:srgbClr val="00B0F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𝑅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65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=</m:t>
                    </m:r>
                    <m:f>
                      <m:fPr>
                        <m:ctrlPr>
                          <a:rPr lang="en-US" altLang="ja-JP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𝑒𝑉</m:t>
                        </m:r>
                        <m:r>
                          <a:rPr lang="ja-JP" alt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𝜔</m:t>
                        </m:r>
                      </m:num>
                      <m:den>
                        <m: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𝐸</m:t>
                        </m:r>
                        <m:r>
                          <a:rPr lang="ja-JP" alt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𝛽</m:t>
                        </m:r>
                        <m: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𝑐</m:t>
                        </m:r>
                      </m:den>
                    </m:f>
                  </m:oMath>
                </a14:m>
                <a:endParaRPr lang="en-US" altLang="ja-JP" sz="2000" dirty="0">
                  <a:solidFill>
                    <a:schemeClr val="tx1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107950" indent="0">
                  <a:lnSpc>
                    <a:spcPct val="95000"/>
                  </a:lnSpc>
                  <a:spcAft>
                    <a:spcPts val="1282"/>
                  </a:spcAft>
                  <a:buClr>
                    <a:srgbClr val="0084D1"/>
                  </a:buClr>
                  <a:buSzPct val="45000"/>
                </a:pPr>
                <a:endParaRPr lang="en-US" altLang="ja-JP" dirty="0">
                  <a:solidFill>
                    <a:schemeClr val="tx1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13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73983"/>
                <a:ext cx="8686799" cy="5248800"/>
              </a:xfrm>
              <a:prstGeom prst="rect">
                <a:avLst/>
              </a:prstGeom>
              <a:blipFill>
                <a:blip r:embed="rId3"/>
                <a:stretch>
                  <a:fillRect l="-842" t="-1858" b="-4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81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 rot="13500000">
            <a:off x="5240161" y="3488040"/>
            <a:ext cx="3542400" cy="253440"/>
          </a:xfrm>
          <a:prstGeom prst="ellipse">
            <a:avLst/>
          </a:prstGeom>
          <a:solidFill>
            <a:srgbClr val="6B4794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5692321" y="3502440"/>
            <a:ext cx="2604960" cy="253440"/>
          </a:xfrm>
          <a:prstGeom prst="ellipse">
            <a:avLst/>
          </a:prstGeom>
          <a:solidFill>
            <a:srgbClr val="FF3333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6995521" y="1693801"/>
            <a:ext cx="1440" cy="392112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114881" y="3639241"/>
            <a:ext cx="3918240" cy="144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742720" y="1752841"/>
            <a:ext cx="1244160" cy="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>
                <a:cs typeface="Arial" panose="020B0604020202020204" pitchFamily="34" charset="0"/>
              </a:rPr>
              <a:t>δ</a:t>
            </a:r>
            <a:r>
              <a:rPr lang="en-US" altLang="ja-JP" sz="2177"/>
              <a:t>(</a:t>
            </a:r>
            <a:r>
              <a:rPr lang="en-US" altLang="ja-JP" sz="2177">
                <a:cs typeface="Arial" panose="020B0604020202020204" pitchFamily="34" charset="0"/>
              </a:rPr>
              <a:t>Δ</a:t>
            </a:r>
            <a:r>
              <a:rPr lang="en-US" altLang="ja-JP" sz="2177"/>
              <a:t>E/E)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723520" y="3757321"/>
            <a:ext cx="138240" cy="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8912" y="193321"/>
                <a:ext cx="6052016" cy="5539935"/>
              </a:xfrm>
              <a:ln/>
            </p:spPr>
            <p:txBody>
              <a:bodyPr vert="horz" lIns="91440" tIns="13715" rIns="91440" bIns="45720" rtlCol="0">
                <a:noAutofit/>
              </a:bodyPr>
              <a:lstStyle/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Transfer of BC section is given as</a:t>
                </a: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sz="24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56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24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65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ja-JP" sz="240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=</m:t>
                    </m:r>
                    <m:d>
                      <m:dPr>
                        <m:ctrlPr>
                          <a:rPr lang="en-US" altLang="ja-JP" sz="24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40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4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</m:t>
                              </m:r>
                              <m:r>
                                <a:rPr lang="en-US" altLang="ja-JP" sz="24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56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65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sz="240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56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240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65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4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With bunching condition </a:t>
                </a: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1+</m:t>
                      </m:r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65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56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=0,</m:t>
                      </m:r>
                    </m:oMath>
                  </m:oMathPara>
                </a14:m>
                <a:endParaRPr lang="en-US" altLang="ja-JP" sz="2400" dirty="0">
                  <a:solidFill>
                    <a:srgbClr val="00B0F0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Velocity bunching:</a:t>
                </a: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1</m:t>
                      </m:r>
                      <m:r>
                        <a:rPr lang="en-US" altLang="ja-JP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ja-JP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𝑒𝑉</m:t>
                          </m:r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𝜔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𝐸</m:t>
                          </m:r>
                          <m:r>
                            <a:rPr lang="ja-JP" alt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𝛽</m:t>
                          </m:r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𝑐</m:t>
                          </m:r>
                        </m:den>
                      </m:f>
                      <m:r>
                        <a:rPr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HGP明朝E" panose="02020900000000000000" pitchFamily="18" charset="-128"/>
                        </a:rPr>
                        <m:t>=0</m:t>
                      </m:r>
                    </m:oMath>
                  </m:oMathPara>
                </a14:m>
                <a:endParaRPr lang="en-US" altLang="ja-JP" sz="2400" dirty="0">
                  <a:solidFill>
                    <a:srgbClr val="00B0F0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Magnetic bunching:</a:t>
                </a: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1</m:t>
                      </m:r>
                      <m:r>
                        <a:rPr lang="en-US" altLang="ja-JP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ja-JP" alt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𝑒𝑉</m:t>
                          </m:r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𝜔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𝐸</m:t>
                          </m:r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𝛽</m:t>
                          </m:r>
                          <m:r>
                            <a:rPr lang="en-US" altLang="ja-JP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HGP明朝E" panose="02020900000000000000" pitchFamily="18" charset="-128"/>
                            </a:rPr>
                            <m:t>𝑐</m:t>
                          </m:r>
                        </m:den>
                      </m:f>
                      <m:r>
                        <a:rPr lang="en-US" altLang="ja-JP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HGP明朝E" panose="02020900000000000000" pitchFamily="18" charset="-128"/>
                        </a:rPr>
                        <m:t>=0</m:t>
                      </m:r>
                    </m:oMath>
                  </m:oMathPara>
                </a14:m>
                <a:endParaRPr lang="en-US" altLang="ja-JP" sz="2400" dirty="0">
                  <a:solidFill>
                    <a:srgbClr val="00B0F0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22536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8912" y="193321"/>
                <a:ext cx="6052016" cy="5539935"/>
              </a:xfrm>
              <a:blipFill>
                <a:blip r:embed="rId3"/>
                <a:stretch>
                  <a:fillRect l="-1511" t="-1542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862401" y="3823561"/>
            <a:ext cx="354240" cy="77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R</a:t>
            </a:r>
            <a:r>
              <a:rPr lang="en-US" altLang="ja-JP" sz="2177" baseline="-1000"/>
              <a:t>65</a:t>
            </a:r>
          </a:p>
        </p:txBody>
      </p:sp>
      <p:sp>
        <p:nvSpPr>
          <p:cNvPr id="22539" name="Freeform 11"/>
          <p:cNvSpPr>
            <a:spLocks noChangeArrowheads="1"/>
          </p:cNvSpPr>
          <p:nvPr/>
        </p:nvSpPr>
        <p:spPr bwMode="auto">
          <a:xfrm>
            <a:off x="7547041" y="3652201"/>
            <a:ext cx="315360" cy="544320"/>
          </a:xfrm>
          <a:custGeom>
            <a:avLst/>
            <a:gdLst>
              <a:gd name="T0" fmla="*/ 0 w 965"/>
              <a:gd name="T1" fmla="*/ 1668 h 1669"/>
              <a:gd name="T2" fmla="*/ 93 w 965"/>
              <a:gd name="T3" fmla="*/ 1606 h 1669"/>
              <a:gd name="T4" fmla="*/ 183 w 965"/>
              <a:gd name="T5" fmla="*/ 1539 h 1669"/>
              <a:gd name="T6" fmla="*/ 269 w 965"/>
              <a:gd name="T7" fmla="*/ 1468 h 1669"/>
              <a:gd name="T8" fmla="*/ 351 w 965"/>
              <a:gd name="T9" fmla="*/ 1392 h 1669"/>
              <a:gd name="T10" fmla="*/ 429 w 965"/>
              <a:gd name="T11" fmla="*/ 1311 h 1669"/>
              <a:gd name="T12" fmla="*/ 502 w 965"/>
              <a:gd name="T13" fmla="*/ 1227 h 1669"/>
              <a:gd name="T14" fmla="*/ 570 w 965"/>
              <a:gd name="T15" fmla="*/ 1139 h 1669"/>
              <a:gd name="T16" fmla="*/ 634 w 965"/>
              <a:gd name="T17" fmla="*/ 1047 h 1669"/>
              <a:gd name="T18" fmla="*/ 692 w 965"/>
              <a:gd name="T19" fmla="*/ 953 h 1669"/>
              <a:gd name="T20" fmla="*/ 745 w 965"/>
              <a:gd name="T21" fmla="*/ 855 h 1669"/>
              <a:gd name="T22" fmla="*/ 793 w 965"/>
              <a:gd name="T23" fmla="*/ 754 h 1669"/>
              <a:gd name="T24" fmla="*/ 835 w 965"/>
              <a:gd name="T25" fmla="*/ 651 h 1669"/>
              <a:gd name="T26" fmla="*/ 871 w 965"/>
              <a:gd name="T27" fmla="*/ 546 h 1669"/>
              <a:gd name="T28" fmla="*/ 902 w 965"/>
              <a:gd name="T29" fmla="*/ 439 h 1669"/>
              <a:gd name="T30" fmla="*/ 926 w 965"/>
              <a:gd name="T31" fmla="*/ 331 h 1669"/>
              <a:gd name="T32" fmla="*/ 945 w 965"/>
              <a:gd name="T33" fmla="*/ 221 h 1669"/>
              <a:gd name="T34" fmla="*/ 958 w 965"/>
              <a:gd name="T35" fmla="*/ 111 h 1669"/>
              <a:gd name="T36" fmla="*/ 964 w 965"/>
              <a:gd name="T37" fmla="*/ 0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65" h="1669">
                <a:moveTo>
                  <a:pt x="0" y="1668"/>
                </a:moveTo>
                <a:lnTo>
                  <a:pt x="93" y="1606"/>
                </a:lnTo>
                <a:lnTo>
                  <a:pt x="183" y="1539"/>
                </a:lnTo>
                <a:lnTo>
                  <a:pt x="269" y="1468"/>
                </a:lnTo>
                <a:lnTo>
                  <a:pt x="351" y="1392"/>
                </a:lnTo>
                <a:lnTo>
                  <a:pt x="429" y="1311"/>
                </a:lnTo>
                <a:lnTo>
                  <a:pt x="502" y="1227"/>
                </a:lnTo>
                <a:lnTo>
                  <a:pt x="570" y="1139"/>
                </a:lnTo>
                <a:lnTo>
                  <a:pt x="634" y="1047"/>
                </a:lnTo>
                <a:lnTo>
                  <a:pt x="692" y="953"/>
                </a:lnTo>
                <a:lnTo>
                  <a:pt x="745" y="855"/>
                </a:lnTo>
                <a:lnTo>
                  <a:pt x="793" y="754"/>
                </a:lnTo>
                <a:lnTo>
                  <a:pt x="835" y="651"/>
                </a:lnTo>
                <a:lnTo>
                  <a:pt x="871" y="546"/>
                </a:lnTo>
                <a:lnTo>
                  <a:pt x="902" y="439"/>
                </a:lnTo>
                <a:lnTo>
                  <a:pt x="926" y="331"/>
                </a:lnTo>
                <a:lnTo>
                  <a:pt x="945" y="221"/>
                </a:lnTo>
                <a:lnTo>
                  <a:pt x="958" y="111"/>
                </a:lnTo>
                <a:lnTo>
                  <a:pt x="964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 rot="16200000">
            <a:off x="5691601" y="3503161"/>
            <a:ext cx="2604960" cy="253440"/>
          </a:xfrm>
          <a:prstGeom prst="ellipse">
            <a:avLst/>
          </a:prstGeom>
          <a:solidFill>
            <a:srgbClr val="2323DC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7027201" y="3632040"/>
            <a:ext cx="1477440" cy="148608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202881" y="4521961"/>
            <a:ext cx="354240" cy="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R</a:t>
            </a:r>
            <a:r>
              <a:rPr lang="en-US" altLang="ja-JP" sz="2177" baseline="-1000"/>
              <a:t>56</a:t>
            </a:r>
          </a:p>
        </p:txBody>
      </p:sp>
      <p:sp>
        <p:nvSpPr>
          <p:cNvPr id="22543" name="Freeform 15"/>
          <p:cNvSpPr>
            <a:spLocks noChangeArrowheads="1"/>
          </p:cNvSpPr>
          <p:nvPr/>
        </p:nvSpPr>
        <p:spPr bwMode="auto">
          <a:xfrm>
            <a:off x="6976801" y="4159081"/>
            <a:ext cx="607680" cy="180000"/>
          </a:xfrm>
          <a:custGeom>
            <a:avLst/>
            <a:gdLst>
              <a:gd name="T0" fmla="*/ 0 w 1862"/>
              <a:gd name="T1" fmla="*/ 498 h 552"/>
              <a:gd name="T2" fmla="*/ 110 w 1862"/>
              <a:gd name="T3" fmla="*/ 520 h 552"/>
              <a:gd name="T4" fmla="*/ 221 w 1862"/>
              <a:gd name="T5" fmla="*/ 536 h 552"/>
              <a:gd name="T6" fmla="*/ 332 w 1862"/>
              <a:gd name="T7" fmla="*/ 547 h 552"/>
              <a:gd name="T8" fmla="*/ 444 w 1862"/>
              <a:gd name="T9" fmla="*/ 551 h 552"/>
              <a:gd name="T10" fmla="*/ 556 w 1862"/>
              <a:gd name="T11" fmla="*/ 549 h 552"/>
              <a:gd name="T12" fmla="*/ 667 w 1862"/>
              <a:gd name="T13" fmla="*/ 541 h 552"/>
              <a:gd name="T14" fmla="*/ 777 w 1862"/>
              <a:gd name="T15" fmla="*/ 527 h 552"/>
              <a:gd name="T16" fmla="*/ 888 w 1862"/>
              <a:gd name="T17" fmla="*/ 507 h 552"/>
              <a:gd name="T18" fmla="*/ 995 w 1862"/>
              <a:gd name="T19" fmla="*/ 482 h 552"/>
              <a:gd name="T20" fmla="*/ 1102 w 1862"/>
              <a:gd name="T21" fmla="*/ 450 h 552"/>
              <a:gd name="T22" fmla="*/ 1207 w 1862"/>
              <a:gd name="T23" fmla="*/ 412 h 552"/>
              <a:gd name="T24" fmla="*/ 1310 w 1862"/>
              <a:gd name="T25" fmla="*/ 369 h 552"/>
              <a:gd name="T26" fmla="*/ 1410 w 1862"/>
              <a:gd name="T27" fmla="*/ 320 h 552"/>
              <a:gd name="T28" fmla="*/ 1507 w 1862"/>
              <a:gd name="T29" fmla="*/ 267 h 552"/>
              <a:gd name="T30" fmla="*/ 1601 w 1862"/>
              <a:gd name="T31" fmla="*/ 207 h 552"/>
              <a:gd name="T32" fmla="*/ 1692 w 1862"/>
              <a:gd name="T33" fmla="*/ 143 h 552"/>
              <a:gd name="T34" fmla="*/ 1779 w 1862"/>
              <a:gd name="T35" fmla="*/ 74 h 552"/>
              <a:gd name="T36" fmla="*/ 1861 w 1862"/>
              <a:gd name="T3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62" h="552">
                <a:moveTo>
                  <a:pt x="0" y="498"/>
                </a:moveTo>
                <a:lnTo>
                  <a:pt x="110" y="520"/>
                </a:lnTo>
                <a:lnTo>
                  <a:pt x="221" y="536"/>
                </a:lnTo>
                <a:lnTo>
                  <a:pt x="332" y="547"/>
                </a:lnTo>
                <a:lnTo>
                  <a:pt x="444" y="551"/>
                </a:lnTo>
                <a:lnTo>
                  <a:pt x="556" y="549"/>
                </a:lnTo>
                <a:lnTo>
                  <a:pt x="667" y="541"/>
                </a:lnTo>
                <a:lnTo>
                  <a:pt x="777" y="527"/>
                </a:lnTo>
                <a:lnTo>
                  <a:pt x="888" y="507"/>
                </a:lnTo>
                <a:lnTo>
                  <a:pt x="995" y="482"/>
                </a:lnTo>
                <a:lnTo>
                  <a:pt x="1102" y="450"/>
                </a:lnTo>
                <a:lnTo>
                  <a:pt x="1207" y="412"/>
                </a:lnTo>
                <a:lnTo>
                  <a:pt x="1310" y="369"/>
                </a:lnTo>
                <a:lnTo>
                  <a:pt x="1410" y="320"/>
                </a:lnTo>
                <a:lnTo>
                  <a:pt x="1507" y="267"/>
                </a:lnTo>
                <a:lnTo>
                  <a:pt x="1601" y="207"/>
                </a:lnTo>
                <a:lnTo>
                  <a:pt x="1692" y="143"/>
                </a:lnTo>
                <a:lnTo>
                  <a:pt x="1779" y="74"/>
                </a:lnTo>
                <a:lnTo>
                  <a:pt x="1861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1205684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524328" cy="1069514"/>
          </a:xfrm>
        </p:spPr>
        <p:txBody>
          <a:bodyPr>
            <a:normAutofit/>
          </a:bodyPr>
          <a:lstStyle/>
          <a:p>
            <a:pPr lvl="0" algn="ctr"/>
            <a:r>
              <a:rPr lang="en-US" altLang="ja-JP" sz="4800" b="0" dirty="0">
                <a:solidFill>
                  <a:srgbClr val="F5009D"/>
                </a:solidFill>
                <a:latin typeface="Britannic Bold" panose="020B0903060703020204" pitchFamily="34" charset="0"/>
                <a:ea typeface="Hiragino Kaku Gothic StdN W8" panose="020B0800000000000000" pitchFamily="34" charset="-128"/>
              </a:rPr>
              <a:t>Contents</a:t>
            </a:r>
            <a:endParaRPr lang="en-US" altLang="ko-KR" sz="4800" b="0" dirty="0">
              <a:solidFill>
                <a:srgbClr val="F5009D"/>
              </a:solidFill>
              <a:latin typeface="Britannic Bold" panose="020B0903060703020204" pitchFamily="34" charset="0"/>
              <a:ea typeface="Hiragino Kaku Gothic StdN W8" panose="020B0800000000000000" pitchFamily="34" charset="-128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E83A6C-9E01-7240-B7C4-3030457B1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8052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ja-JP" sz="3200" dirty="0">
                <a:solidFill>
                  <a:srgbClr val="002060"/>
                </a:solidFill>
                <a:latin typeface="Franklin Gothic Demi Cond" panose="020B0706030402020204" pitchFamily="34" charset="0"/>
                <a:ea typeface="HG創英角ｺﾞｼｯｸUB" panose="020B0909000000000000" pitchFamily="49" charset="-128"/>
              </a:rPr>
              <a:t>Injector,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3200" dirty="0">
                <a:solidFill>
                  <a:srgbClr val="002060"/>
                </a:solidFill>
                <a:latin typeface="Franklin Gothic Demi Cond" panose="020B0706030402020204" pitchFamily="34" charset="0"/>
                <a:ea typeface="HG創英角ｺﾞｼｯｸUB" panose="020B0909000000000000" pitchFamily="49" charset="-128"/>
              </a:rPr>
              <a:t>Electron Source,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3200" dirty="0">
                <a:solidFill>
                  <a:srgbClr val="002060"/>
                </a:solidFill>
                <a:latin typeface="Franklin Gothic Demi Cond" panose="020B0706030402020204" pitchFamily="34" charset="0"/>
                <a:ea typeface="HG創英角ｺﾞｼｯｸUB" panose="020B0909000000000000" pitchFamily="49" charset="-128"/>
              </a:rPr>
              <a:t>Positron Source,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3200" dirty="0">
                <a:solidFill>
                  <a:srgbClr val="002060"/>
                </a:solidFill>
                <a:latin typeface="Franklin Gothic Demi Cond" panose="020B0706030402020204" pitchFamily="34" charset="0"/>
                <a:ea typeface="HG創英角ｺﾞｼｯｸUB" panose="020B0909000000000000" pitchFamily="49" charset="-128"/>
              </a:rPr>
              <a:t>Ion Source,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3200" dirty="0">
                <a:solidFill>
                  <a:srgbClr val="002060"/>
                </a:solidFill>
                <a:latin typeface="Franklin Gothic Demi Cond" panose="020B0706030402020204" pitchFamily="34" charset="0"/>
                <a:ea typeface="HG創英角ｺﾞｼｯｸUB" panose="020B0909000000000000" pitchFamily="49" charset="-128"/>
              </a:rPr>
              <a:t>Summary</a:t>
            </a:r>
          </a:p>
          <a:p>
            <a:endParaRPr lang="ja-JP" altLang="en-US" sz="360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 rot="13500000">
            <a:off x="4554721" y="2801161"/>
            <a:ext cx="3542400" cy="253440"/>
          </a:xfrm>
          <a:prstGeom prst="ellipse">
            <a:avLst/>
          </a:prstGeom>
          <a:solidFill>
            <a:srgbClr val="FF3333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5300641" y="3502440"/>
            <a:ext cx="2604960" cy="253440"/>
          </a:xfrm>
          <a:prstGeom prst="ellipse">
            <a:avLst/>
          </a:prstGeom>
          <a:solidFill>
            <a:srgbClr val="FF3333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6995521" y="1693801"/>
            <a:ext cx="1440" cy="392112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5114881" y="3639241"/>
            <a:ext cx="3918240" cy="144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42720" y="1752841"/>
            <a:ext cx="1244160" cy="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 dirty="0">
                <a:cs typeface="Arial" panose="020B0604020202020204" pitchFamily="34" charset="0"/>
              </a:rPr>
              <a:t>δ</a:t>
            </a:r>
            <a:r>
              <a:rPr lang="en-US" altLang="ja-JP" sz="2177" dirty="0"/>
              <a:t>(</a:t>
            </a:r>
            <a:r>
              <a:rPr lang="en-US" altLang="ja-JP" sz="2177" dirty="0">
                <a:cs typeface="Arial" panose="020B0604020202020204" pitchFamily="34" charset="0"/>
              </a:rPr>
              <a:t>Δ</a:t>
            </a:r>
            <a:r>
              <a:rPr lang="en-US" altLang="ja-JP" sz="2177" dirty="0"/>
              <a:t>E/E)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8723520" y="3757321"/>
            <a:ext cx="138240" cy="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z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862401" y="3823561"/>
            <a:ext cx="354240" cy="77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R</a:t>
            </a:r>
            <a:r>
              <a:rPr lang="en-US" altLang="ja-JP" sz="2177" baseline="-1000"/>
              <a:t>65</a:t>
            </a:r>
          </a:p>
        </p:txBody>
      </p:sp>
      <p:sp>
        <p:nvSpPr>
          <p:cNvPr id="23562" name="Freeform 10"/>
          <p:cNvSpPr>
            <a:spLocks noChangeArrowheads="1"/>
          </p:cNvSpPr>
          <p:nvPr/>
        </p:nvSpPr>
        <p:spPr bwMode="auto">
          <a:xfrm>
            <a:off x="7547041" y="3652201"/>
            <a:ext cx="315360" cy="544320"/>
          </a:xfrm>
          <a:custGeom>
            <a:avLst/>
            <a:gdLst>
              <a:gd name="T0" fmla="*/ 0 w 965"/>
              <a:gd name="T1" fmla="*/ 1668 h 1669"/>
              <a:gd name="T2" fmla="*/ 93 w 965"/>
              <a:gd name="T3" fmla="*/ 1606 h 1669"/>
              <a:gd name="T4" fmla="*/ 183 w 965"/>
              <a:gd name="T5" fmla="*/ 1539 h 1669"/>
              <a:gd name="T6" fmla="*/ 269 w 965"/>
              <a:gd name="T7" fmla="*/ 1468 h 1669"/>
              <a:gd name="T8" fmla="*/ 351 w 965"/>
              <a:gd name="T9" fmla="*/ 1392 h 1669"/>
              <a:gd name="T10" fmla="*/ 429 w 965"/>
              <a:gd name="T11" fmla="*/ 1311 h 1669"/>
              <a:gd name="T12" fmla="*/ 502 w 965"/>
              <a:gd name="T13" fmla="*/ 1227 h 1669"/>
              <a:gd name="T14" fmla="*/ 570 w 965"/>
              <a:gd name="T15" fmla="*/ 1139 h 1669"/>
              <a:gd name="T16" fmla="*/ 634 w 965"/>
              <a:gd name="T17" fmla="*/ 1047 h 1669"/>
              <a:gd name="T18" fmla="*/ 692 w 965"/>
              <a:gd name="T19" fmla="*/ 953 h 1669"/>
              <a:gd name="T20" fmla="*/ 745 w 965"/>
              <a:gd name="T21" fmla="*/ 855 h 1669"/>
              <a:gd name="T22" fmla="*/ 793 w 965"/>
              <a:gd name="T23" fmla="*/ 754 h 1669"/>
              <a:gd name="T24" fmla="*/ 835 w 965"/>
              <a:gd name="T25" fmla="*/ 651 h 1669"/>
              <a:gd name="T26" fmla="*/ 871 w 965"/>
              <a:gd name="T27" fmla="*/ 546 h 1669"/>
              <a:gd name="T28" fmla="*/ 902 w 965"/>
              <a:gd name="T29" fmla="*/ 439 h 1669"/>
              <a:gd name="T30" fmla="*/ 926 w 965"/>
              <a:gd name="T31" fmla="*/ 331 h 1669"/>
              <a:gd name="T32" fmla="*/ 945 w 965"/>
              <a:gd name="T33" fmla="*/ 221 h 1669"/>
              <a:gd name="T34" fmla="*/ 958 w 965"/>
              <a:gd name="T35" fmla="*/ 111 h 1669"/>
              <a:gd name="T36" fmla="*/ 964 w 965"/>
              <a:gd name="T37" fmla="*/ 0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65" h="1669">
                <a:moveTo>
                  <a:pt x="0" y="1668"/>
                </a:moveTo>
                <a:lnTo>
                  <a:pt x="93" y="1606"/>
                </a:lnTo>
                <a:lnTo>
                  <a:pt x="183" y="1539"/>
                </a:lnTo>
                <a:lnTo>
                  <a:pt x="269" y="1468"/>
                </a:lnTo>
                <a:lnTo>
                  <a:pt x="351" y="1392"/>
                </a:lnTo>
                <a:lnTo>
                  <a:pt x="429" y="1311"/>
                </a:lnTo>
                <a:lnTo>
                  <a:pt x="502" y="1227"/>
                </a:lnTo>
                <a:lnTo>
                  <a:pt x="570" y="1139"/>
                </a:lnTo>
                <a:lnTo>
                  <a:pt x="634" y="1047"/>
                </a:lnTo>
                <a:lnTo>
                  <a:pt x="692" y="953"/>
                </a:lnTo>
                <a:lnTo>
                  <a:pt x="745" y="855"/>
                </a:lnTo>
                <a:lnTo>
                  <a:pt x="793" y="754"/>
                </a:lnTo>
                <a:lnTo>
                  <a:pt x="835" y="651"/>
                </a:lnTo>
                <a:lnTo>
                  <a:pt x="871" y="546"/>
                </a:lnTo>
                <a:lnTo>
                  <a:pt x="902" y="439"/>
                </a:lnTo>
                <a:lnTo>
                  <a:pt x="926" y="331"/>
                </a:lnTo>
                <a:lnTo>
                  <a:pt x="945" y="221"/>
                </a:lnTo>
                <a:lnTo>
                  <a:pt x="958" y="111"/>
                </a:lnTo>
                <a:lnTo>
                  <a:pt x="964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 rot="16200000">
            <a:off x="5691601" y="2915641"/>
            <a:ext cx="2604960" cy="253440"/>
          </a:xfrm>
          <a:prstGeom prst="ellipse">
            <a:avLst/>
          </a:prstGeom>
          <a:solidFill>
            <a:srgbClr val="FF3333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027201" y="3632040"/>
            <a:ext cx="1477440" cy="148608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202881" y="4521961"/>
            <a:ext cx="354240" cy="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R</a:t>
            </a:r>
            <a:r>
              <a:rPr lang="en-US" altLang="ja-JP" sz="2177" baseline="-1000"/>
              <a:t>56</a:t>
            </a:r>
          </a:p>
        </p:txBody>
      </p:sp>
      <p:sp>
        <p:nvSpPr>
          <p:cNvPr id="23566" name="Freeform 14"/>
          <p:cNvSpPr>
            <a:spLocks noChangeArrowheads="1"/>
          </p:cNvSpPr>
          <p:nvPr/>
        </p:nvSpPr>
        <p:spPr bwMode="auto">
          <a:xfrm>
            <a:off x="6976801" y="4159081"/>
            <a:ext cx="607680" cy="180000"/>
          </a:xfrm>
          <a:custGeom>
            <a:avLst/>
            <a:gdLst>
              <a:gd name="T0" fmla="*/ 0 w 1862"/>
              <a:gd name="T1" fmla="*/ 498 h 552"/>
              <a:gd name="T2" fmla="*/ 110 w 1862"/>
              <a:gd name="T3" fmla="*/ 520 h 552"/>
              <a:gd name="T4" fmla="*/ 221 w 1862"/>
              <a:gd name="T5" fmla="*/ 536 h 552"/>
              <a:gd name="T6" fmla="*/ 332 w 1862"/>
              <a:gd name="T7" fmla="*/ 547 h 552"/>
              <a:gd name="T8" fmla="*/ 444 w 1862"/>
              <a:gd name="T9" fmla="*/ 551 h 552"/>
              <a:gd name="T10" fmla="*/ 556 w 1862"/>
              <a:gd name="T11" fmla="*/ 549 h 552"/>
              <a:gd name="T12" fmla="*/ 667 w 1862"/>
              <a:gd name="T13" fmla="*/ 541 h 552"/>
              <a:gd name="T14" fmla="*/ 777 w 1862"/>
              <a:gd name="T15" fmla="*/ 527 h 552"/>
              <a:gd name="T16" fmla="*/ 888 w 1862"/>
              <a:gd name="T17" fmla="*/ 507 h 552"/>
              <a:gd name="T18" fmla="*/ 995 w 1862"/>
              <a:gd name="T19" fmla="*/ 482 h 552"/>
              <a:gd name="T20" fmla="*/ 1102 w 1862"/>
              <a:gd name="T21" fmla="*/ 450 h 552"/>
              <a:gd name="T22" fmla="*/ 1207 w 1862"/>
              <a:gd name="T23" fmla="*/ 412 h 552"/>
              <a:gd name="T24" fmla="*/ 1310 w 1862"/>
              <a:gd name="T25" fmla="*/ 369 h 552"/>
              <a:gd name="T26" fmla="*/ 1410 w 1862"/>
              <a:gd name="T27" fmla="*/ 320 h 552"/>
              <a:gd name="T28" fmla="*/ 1507 w 1862"/>
              <a:gd name="T29" fmla="*/ 267 h 552"/>
              <a:gd name="T30" fmla="*/ 1601 w 1862"/>
              <a:gd name="T31" fmla="*/ 207 h 552"/>
              <a:gd name="T32" fmla="*/ 1692 w 1862"/>
              <a:gd name="T33" fmla="*/ 143 h 552"/>
              <a:gd name="T34" fmla="*/ 1779 w 1862"/>
              <a:gd name="T35" fmla="*/ 74 h 552"/>
              <a:gd name="T36" fmla="*/ 1861 w 1862"/>
              <a:gd name="T3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62" h="552">
                <a:moveTo>
                  <a:pt x="0" y="498"/>
                </a:moveTo>
                <a:lnTo>
                  <a:pt x="110" y="520"/>
                </a:lnTo>
                <a:lnTo>
                  <a:pt x="221" y="536"/>
                </a:lnTo>
                <a:lnTo>
                  <a:pt x="332" y="547"/>
                </a:lnTo>
                <a:lnTo>
                  <a:pt x="444" y="551"/>
                </a:lnTo>
                <a:lnTo>
                  <a:pt x="556" y="549"/>
                </a:lnTo>
                <a:lnTo>
                  <a:pt x="667" y="541"/>
                </a:lnTo>
                <a:lnTo>
                  <a:pt x="777" y="527"/>
                </a:lnTo>
                <a:lnTo>
                  <a:pt x="888" y="507"/>
                </a:lnTo>
                <a:lnTo>
                  <a:pt x="995" y="482"/>
                </a:lnTo>
                <a:lnTo>
                  <a:pt x="1102" y="450"/>
                </a:lnTo>
                <a:lnTo>
                  <a:pt x="1207" y="412"/>
                </a:lnTo>
                <a:lnTo>
                  <a:pt x="1310" y="369"/>
                </a:lnTo>
                <a:lnTo>
                  <a:pt x="1410" y="320"/>
                </a:lnTo>
                <a:lnTo>
                  <a:pt x="1507" y="267"/>
                </a:lnTo>
                <a:lnTo>
                  <a:pt x="1601" y="207"/>
                </a:lnTo>
                <a:lnTo>
                  <a:pt x="1692" y="143"/>
                </a:lnTo>
                <a:lnTo>
                  <a:pt x="1779" y="74"/>
                </a:lnTo>
                <a:lnTo>
                  <a:pt x="1861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6215041" y="3502440"/>
            <a:ext cx="2604960" cy="253440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 rot="13500000">
            <a:off x="5860800" y="4107240"/>
            <a:ext cx="3542400" cy="253440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 rot="16200000">
            <a:off x="5691601" y="4057561"/>
            <a:ext cx="2604960" cy="253440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70" name="Text Box 18"/>
              <p:cNvSpPr txBox="1">
                <a:spLocks noChangeArrowheads="1"/>
              </p:cNvSpPr>
              <p:nvPr/>
            </p:nvSpPr>
            <p:spPr bwMode="auto">
              <a:xfrm>
                <a:off x="421897" y="300600"/>
                <a:ext cx="4502903" cy="5648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13715" rIns="0" bIns="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9pPr>
              </a:lstStyle>
              <a:p>
                <a:pPr>
                  <a:lnSpc>
                    <a:spcPct val="95000"/>
                  </a:lnSpc>
                  <a:spcBef>
                    <a:spcPts val="386"/>
                  </a:spcBef>
                </a:pP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When the bunching condition </a:t>
                </a:r>
                <a:b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</a:b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is satisfied, </a:t>
                </a:r>
              </a:p>
              <a:p>
                <a:pPr>
                  <a:lnSpc>
                    <a:spcPct val="95000"/>
                  </a:lnSpc>
                  <a:spcBef>
                    <a:spcPts val="386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d>
                        <m:dPr>
                          <m:ctrlPr>
                            <a:rPr lang="en-US" altLang="ja-JP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56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65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ja-JP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  <a:spcBef>
                    <a:spcPts val="386"/>
                  </a:spcBef>
                </a:pPr>
                <a:endParaRPr lang="en-US" altLang="ja-JP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  <a:spcBef>
                    <a:spcPts val="386"/>
                  </a:spcBef>
                </a:pP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The position </a:t>
                </a:r>
                <a:r>
                  <a:rPr lang="en-US" altLang="ja-JP" i="1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z</a:t>
                </a:r>
                <a:r>
                  <a:rPr lang="en-US" altLang="ja-JP" i="1" baseline="-250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2</a:t>
                </a: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does not </a:t>
                </a:r>
                <a:b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</a:b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depends on </a:t>
                </a:r>
                <a:r>
                  <a:rPr lang="en-US" altLang="ja-JP" i="1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z</a:t>
                </a:r>
                <a:r>
                  <a:rPr lang="en-US" altLang="ja-JP" i="1" baseline="-250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1</a:t>
                </a: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. The bunch </a:t>
                </a:r>
                <a:b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</a:b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center is determined by</a:t>
                </a:r>
                <a:b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</a:b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RF phase (zero cross).</a:t>
                </a:r>
              </a:p>
              <a:p>
                <a:pPr>
                  <a:lnSpc>
                    <a:spcPct val="95000"/>
                  </a:lnSpc>
                  <a:spcBef>
                    <a:spcPts val="386"/>
                  </a:spcBef>
                </a:pPr>
                <a:endParaRPr lang="en-US" altLang="ja-JP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  <a:spcBef>
                    <a:spcPts val="386"/>
                  </a:spcBef>
                </a:pP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In general, RF signal is a </a:t>
                </a:r>
                <a:b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</a:b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better reference to determine </a:t>
                </a:r>
                <a:b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</a:b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timing. It is suitable for </a:t>
                </a:r>
                <a:b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</a:b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stable operation.   </a:t>
                </a:r>
              </a:p>
            </p:txBody>
          </p:sp>
        </mc:Choice>
        <mc:Fallback xmlns="">
          <p:sp>
            <p:nvSpPr>
              <p:cNvPr id="23570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897" y="300600"/>
                <a:ext cx="4502903" cy="5648679"/>
              </a:xfrm>
              <a:prstGeom prst="rect">
                <a:avLst/>
              </a:prstGeom>
              <a:blipFill>
                <a:blip r:embed="rId3"/>
                <a:stretch>
                  <a:fillRect l="-4060" t="-1726" r="-39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79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7908481" y="2808361"/>
            <a:ext cx="1440" cy="228816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6240961" y="4271401"/>
            <a:ext cx="2869920" cy="144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419520" y="2552041"/>
            <a:ext cx="1244160" cy="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>
                <a:cs typeface="Arial" panose="020B0604020202020204" pitchFamily="34" charset="0"/>
              </a:rPr>
              <a:t>δ</a:t>
            </a:r>
            <a:r>
              <a:rPr lang="en-US" altLang="ja-JP" sz="2177"/>
              <a:t>(</a:t>
            </a:r>
            <a:r>
              <a:rPr lang="en-US" altLang="ja-JP" sz="2177">
                <a:cs typeface="Arial" panose="020B0604020202020204" pitchFamily="34" charset="0"/>
              </a:rPr>
              <a:t>Δ</a:t>
            </a:r>
            <a:r>
              <a:rPr lang="en-US" altLang="ja-JP" sz="2177"/>
              <a:t>E/E)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907840" y="4365001"/>
            <a:ext cx="138240" cy="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Text Box 7"/>
              <p:cNvSpPr txBox="1">
                <a:spLocks noChangeArrowheads="1"/>
              </p:cNvSpPr>
              <p:nvPr/>
            </p:nvSpPr>
            <p:spPr bwMode="auto">
              <a:xfrm>
                <a:off x="782810" y="793800"/>
                <a:ext cx="5157342" cy="4075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13715" rIns="0" bIns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9pPr>
              </a:lstStyle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Final bunch length after an optimized BC section is determined by the initial energy spread;</a:t>
                </a: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𝑧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2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𝑅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56</m:t>
                          </m:r>
                        </m:sub>
                      </m:sSub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𝛿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The actual bunch length is also</a:t>
                </a:r>
                <a:b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</a:b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limited by non-linearity as </a:t>
                </a: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𝑧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𝑅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56</m:t>
                          </m:r>
                        </m:sub>
                      </m:sSub>
                      <m:f>
                        <m:fPr>
                          <m:ctrlPr>
                            <a:rPr lang="en-US" altLang="ja-JP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𝑛𝑙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altLang="ja-JP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:endParaRPr lang="en-US" altLang="ja-JP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245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10" y="793800"/>
                <a:ext cx="5157342" cy="4075359"/>
              </a:xfrm>
              <a:prstGeom prst="rect">
                <a:avLst/>
              </a:prstGeom>
              <a:blipFill>
                <a:blip r:embed="rId3"/>
                <a:stretch>
                  <a:fillRect l="-3546" t="-2392" r="-10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4" name="Freeform 8"/>
          <p:cNvSpPr>
            <a:spLocks noChangeArrowheads="1"/>
          </p:cNvSpPr>
          <p:nvPr/>
        </p:nvSpPr>
        <p:spPr bwMode="auto">
          <a:xfrm>
            <a:off x="7303681" y="4275721"/>
            <a:ext cx="312480" cy="1326240"/>
          </a:xfrm>
          <a:custGeom>
            <a:avLst/>
            <a:gdLst>
              <a:gd name="T0" fmla="*/ 913 w 959"/>
              <a:gd name="T1" fmla="*/ 0 h 4061"/>
              <a:gd name="T2" fmla="*/ 0 w 959"/>
              <a:gd name="T3" fmla="*/ 4060 h 406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59" h="4061">
                <a:moveTo>
                  <a:pt x="913" y="0"/>
                </a:moveTo>
                <a:cubicBezTo>
                  <a:pt x="958" y="3786"/>
                  <a:pt x="0" y="4060"/>
                  <a:pt x="0" y="4060"/>
                </a:cubicBezTo>
              </a:path>
            </a:pathLst>
          </a:custGeom>
          <a:noFill/>
          <a:ln w="36000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4585" name="Freeform 9"/>
          <p:cNvSpPr>
            <a:spLocks noChangeArrowheads="1"/>
          </p:cNvSpPr>
          <p:nvPr/>
        </p:nvSpPr>
        <p:spPr bwMode="auto">
          <a:xfrm>
            <a:off x="7567201" y="2948041"/>
            <a:ext cx="312480" cy="1326240"/>
          </a:xfrm>
          <a:custGeom>
            <a:avLst/>
            <a:gdLst>
              <a:gd name="T0" fmla="*/ 45 w 958"/>
              <a:gd name="T1" fmla="*/ 4060 h 4061"/>
              <a:gd name="T2" fmla="*/ 957 w 958"/>
              <a:gd name="T3" fmla="*/ 0 h 406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58" h="4061">
                <a:moveTo>
                  <a:pt x="45" y="4060"/>
                </a:moveTo>
                <a:cubicBezTo>
                  <a:pt x="0" y="274"/>
                  <a:pt x="957" y="0"/>
                  <a:pt x="957" y="0"/>
                </a:cubicBezTo>
              </a:path>
            </a:pathLst>
          </a:custGeom>
          <a:noFill/>
          <a:ln w="36000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7001281" y="3872521"/>
            <a:ext cx="565920" cy="1728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7922881" y="3873961"/>
            <a:ext cx="521280" cy="720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 flipV="1">
            <a:off x="7580161" y="2673001"/>
            <a:ext cx="18720" cy="313776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2652662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ッター プレースホルダー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571041" y="1915561"/>
            <a:ext cx="2633760" cy="349920"/>
            <a:chOff x="1091" y="1330"/>
            <a:chExt cx="1829" cy="243"/>
          </a:xfrm>
        </p:grpSpPr>
        <p:sp>
          <p:nvSpPr>
            <p:cNvPr id="25603" name="AutoShape 3"/>
            <p:cNvSpPr>
              <a:spLocks noChangeArrowheads="1"/>
            </p:cNvSpPr>
            <p:nvPr/>
          </p:nvSpPr>
          <p:spPr bwMode="auto">
            <a:xfrm>
              <a:off x="1091" y="1330"/>
              <a:ext cx="1829" cy="243"/>
            </a:xfrm>
            <a:prstGeom prst="roundRect">
              <a:avLst>
                <a:gd name="adj" fmla="val 40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33"/>
            </a:p>
          </p:txBody>
        </p:sp>
        <p:sp>
          <p:nvSpPr>
            <p:cNvPr id="25604" name="AutoShape 4"/>
            <p:cNvSpPr>
              <a:spLocks noChangeArrowheads="1"/>
            </p:cNvSpPr>
            <p:nvPr/>
          </p:nvSpPr>
          <p:spPr bwMode="auto">
            <a:xfrm>
              <a:off x="1091" y="1330"/>
              <a:ext cx="1828" cy="242"/>
            </a:xfrm>
            <a:prstGeom prst="roundRect">
              <a:avLst>
                <a:gd name="adj" fmla="val 41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33"/>
            </a:p>
          </p:txBody>
        </p:sp>
      </p:grp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5875016" y="3150962"/>
            <a:ext cx="2443680" cy="308160"/>
            <a:chOff x="3742" y="1789"/>
            <a:chExt cx="1697" cy="214"/>
          </a:xfrm>
        </p:grpSpPr>
        <p:sp>
          <p:nvSpPr>
            <p:cNvPr id="25606" name="AutoShape 6"/>
            <p:cNvSpPr>
              <a:spLocks noChangeArrowheads="1"/>
            </p:cNvSpPr>
            <p:nvPr/>
          </p:nvSpPr>
          <p:spPr bwMode="auto">
            <a:xfrm>
              <a:off x="3742" y="1789"/>
              <a:ext cx="1697" cy="214"/>
            </a:xfrm>
            <a:prstGeom prst="roundRect">
              <a:avLst>
                <a:gd name="adj" fmla="val 463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33"/>
            </a:p>
          </p:txBody>
        </p:sp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>
              <a:off x="3743" y="1790"/>
              <a:ext cx="1696" cy="213"/>
            </a:xfrm>
            <a:prstGeom prst="roundRect">
              <a:avLst>
                <a:gd name="adj" fmla="val 463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33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274384" y="1389842"/>
                <a:ext cx="5515696" cy="383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13715" rIns="0" bIns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9pPr>
              </a:lstStyle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Energy compression is a reverse </a:t>
                </a:r>
                <a:b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</a:b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process of the bunch compression as,</a:t>
                </a: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65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ja-JP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56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d>
                        <m:dPr>
                          <m:ctrlPr>
                            <a:rPr lang="en-US" altLang="ja-JP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56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65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1</m:t>
                                </m:r>
                                <m:r>
                                  <a:rPr lang="en-US" altLang="ja-JP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56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65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d>
                        <m:dPr>
                          <m:ctrlPr>
                            <a:rPr lang="en-US" altLang="ja-JP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56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Rounded Mgen+ 1c medium" panose="020B0602020203020207" pitchFamily="50" charset="-128"/>
                                        <a:cs typeface="Rounded Mgen+ 1c medium" panose="020B0602020203020207" pitchFamily="50" charset="-128"/>
                                      </a:rPr>
                                      <m:t>65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3000"/>
                  </a:lnSpc>
                  <a:spcAft>
                    <a:spcPts val="1282"/>
                  </a:spcAft>
                </a:pP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The final energy spread is</a:t>
                </a:r>
              </a:p>
              <a:p>
                <a:pPr>
                  <a:lnSpc>
                    <a:spcPct val="93000"/>
                  </a:lnSpc>
                  <a:spcAft>
                    <a:spcPts val="1282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𝛿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2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𝑅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65</m:t>
                          </m:r>
                        </m:sub>
                      </m:sSub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𝑧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2560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84" y="1389842"/>
                <a:ext cx="5515696" cy="3830400"/>
              </a:xfrm>
              <a:prstGeom prst="rect">
                <a:avLst/>
              </a:prstGeom>
              <a:blipFill>
                <a:blip r:embed="rId3"/>
                <a:stretch>
                  <a:fillRect l="-3315" t="-2548" r="-1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9" name="Oval 9"/>
          <p:cNvSpPr>
            <a:spLocks noChangeArrowheads="1"/>
          </p:cNvSpPr>
          <p:nvPr/>
        </p:nvSpPr>
        <p:spPr bwMode="auto">
          <a:xfrm rot="13500000">
            <a:off x="5525096" y="3996241"/>
            <a:ext cx="3542400" cy="253440"/>
          </a:xfrm>
          <a:prstGeom prst="ellipse">
            <a:avLst/>
          </a:prstGeom>
          <a:solidFill>
            <a:srgbClr val="6B4794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5978696" y="4010641"/>
            <a:ext cx="2604960" cy="253440"/>
          </a:xfrm>
          <a:prstGeom prst="ellipse">
            <a:avLst/>
          </a:prstGeom>
          <a:solidFill>
            <a:srgbClr val="FF3333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7284776" y="2534642"/>
            <a:ext cx="1440" cy="336240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214855" y="2549042"/>
            <a:ext cx="1244160" cy="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>
                <a:cs typeface="Arial" panose="020B0604020202020204" pitchFamily="34" charset="0"/>
              </a:rPr>
              <a:t>δ</a:t>
            </a:r>
            <a:r>
              <a:rPr lang="en-US" altLang="ja-JP" sz="2177"/>
              <a:t>(</a:t>
            </a:r>
            <a:r>
              <a:rPr lang="en-US" altLang="ja-JP" sz="2177">
                <a:cs typeface="Arial" panose="020B0604020202020204" pitchFamily="34" charset="0"/>
              </a:rPr>
              <a:t>Δ</a:t>
            </a:r>
            <a:r>
              <a:rPr lang="en-US" altLang="ja-JP" sz="2177"/>
              <a:t>E/E)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8845736" y="4265522"/>
            <a:ext cx="138240" cy="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z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8148776" y="4331762"/>
            <a:ext cx="354240" cy="77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R</a:t>
            </a:r>
            <a:r>
              <a:rPr lang="en-US" altLang="ja-JP" sz="2177" baseline="-1000"/>
              <a:t>65</a:t>
            </a:r>
          </a:p>
        </p:txBody>
      </p:sp>
      <p:sp>
        <p:nvSpPr>
          <p:cNvPr id="25615" name="Freeform 15"/>
          <p:cNvSpPr>
            <a:spLocks noChangeArrowheads="1"/>
          </p:cNvSpPr>
          <p:nvPr/>
        </p:nvSpPr>
        <p:spPr bwMode="auto">
          <a:xfrm>
            <a:off x="7833416" y="4160402"/>
            <a:ext cx="315360" cy="544320"/>
          </a:xfrm>
          <a:custGeom>
            <a:avLst/>
            <a:gdLst>
              <a:gd name="T0" fmla="*/ 0 w 965"/>
              <a:gd name="T1" fmla="*/ 1668 h 1669"/>
              <a:gd name="T2" fmla="*/ 93 w 965"/>
              <a:gd name="T3" fmla="*/ 1606 h 1669"/>
              <a:gd name="T4" fmla="*/ 183 w 965"/>
              <a:gd name="T5" fmla="*/ 1539 h 1669"/>
              <a:gd name="T6" fmla="*/ 269 w 965"/>
              <a:gd name="T7" fmla="*/ 1468 h 1669"/>
              <a:gd name="T8" fmla="*/ 351 w 965"/>
              <a:gd name="T9" fmla="*/ 1392 h 1669"/>
              <a:gd name="T10" fmla="*/ 429 w 965"/>
              <a:gd name="T11" fmla="*/ 1311 h 1669"/>
              <a:gd name="T12" fmla="*/ 502 w 965"/>
              <a:gd name="T13" fmla="*/ 1227 h 1669"/>
              <a:gd name="T14" fmla="*/ 570 w 965"/>
              <a:gd name="T15" fmla="*/ 1139 h 1669"/>
              <a:gd name="T16" fmla="*/ 634 w 965"/>
              <a:gd name="T17" fmla="*/ 1047 h 1669"/>
              <a:gd name="T18" fmla="*/ 692 w 965"/>
              <a:gd name="T19" fmla="*/ 953 h 1669"/>
              <a:gd name="T20" fmla="*/ 745 w 965"/>
              <a:gd name="T21" fmla="*/ 855 h 1669"/>
              <a:gd name="T22" fmla="*/ 793 w 965"/>
              <a:gd name="T23" fmla="*/ 754 h 1669"/>
              <a:gd name="T24" fmla="*/ 835 w 965"/>
              <a:gd name="T25" fmla="*/ 651 h 1669"/>
              <a:gd name="T26" fmla="*/ 871 w 965"/>
              <a:gd name="T27" fmla="*/ 546 h 1669"/>
              <a:gd name="T28" fmla="*/ 902 w 965"/>
              <a:gd name="T29" fmla="*/ 439 h 1669"/>
              <a:gd name="T30" fmla="*/ 926 w 965"/>
              <a:gd name="T31" fmla="*/ 331 h 1669"/>
              <a:gd name="T32" fmla="*/ 945 w 965"/>
              <a:gd name="T33" fmla="*/ 221 h 1669"/>
              <a:gd name="T34" fmla="*/ 958 w 965"/>
              <a:gd name="T35" fmla="*/ 111 h 1669"/>
              <a:gd name="T36" fmla="*/ 964 w 965"/>
              <a:gd name="T37" fmla="*/ 0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65" h="1669">
                <a:moveTo>
                  <a:pt x="0" y="1668"/>
                </a:moveTo>
                <a:lnTo>
                  <a:pt x="93" y="1606"/>
                </a:lnTo>
                <a:lnTo>
                  <a:pt x="183" y="1539"/>
                </a:lnTo>
                <a:lnTo>
                  <a:pt x="269" y="1468"/>
                </a:lnTo>
                <a:lnTo>
                  <a:pt x="351" y="1392"/>
                </a:lnTo>
                <a:lnTo>
                  <a:pt x="429" y="1311"/>
                </a:lnTo>
                <a:lnTo>
                  <a:pt x="502" y="1227"/>
                </a:lnTo>
                <a:lnTo>
                  <a:pt x="570" y="1139"/>
                </a:lnTo>
                <a:lnTo>
                  <a:pt x="634" y="1047"/>
                </a:lnTo>
                <a:lnTo>
                  <a:pt x="692" y="953"/>
                </a:lnTo>
                <a:lnTo>
                  <a:pt x="745" y="855"/>
                </a:lnTo>
                <a:lnTo>
                  <a:pt x="793" y="754"/>
                </a:lnTo>
                <a:lnTo>
                  <a:pt x="835" y="651"/>
                </a:lnTo>
                <a:lnTo>
                  <a:pt x="871" y="546"/>
                </a:lnTo>
                <a:lnTo>
                  <a:pt x="902" y="439"/>
                </a:lnTo>
                <a:lnTo>
                  <a:pt x="926" y="331"/>
                </a:lnTo>
                <a:lnTo>
                  <a:pt x="945" y="221"/>
                </a:lnTo>
                <a:lnTo>
                  <a:pt x="958" y="111"/>
                </a:lnTo>
                <a:lnTo>
                  <a:pt x="964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 rot="16200000">
            <a:off x="5977975" y="4011362"/>
            <a:ext cx="2604960" cy="253440"/>
          </a:xfrm>
          <a:prstGeom prst="ellipse">
            <a:avLst/>
          </a:prstGeom>
          <a:solidFill>
            <a:srgbClr val="2323DC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313576" y="4140241"/>
            <a:ext cx="1477440" cy="148608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489256" y="5030162"/>
            <a:ext cx="354240" cy="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R</a:t>
            </a:r>
            <a:r>
              <a:rPr lang="en-US" altLang="ja-JP" sz="2177" baseline="-1000"/>
              <a:t>56</a:t>
            </a:r>
          </a:p>
        </p:txBody>
      </p:sp>
      <p:sp>
        <p:nvSpPr>
          <p:cNvPr id="25619" name="Freeform 19"/>
          <p:cNvSpPr>
            <a:spLocks noChangeArrowheads="1"/>
          </p:cNvSpPr>
          <p:nvPr/>
        </p:nvSpPr>
        <p:spPr bwMode="auto">
          <a:xfrm>
            <a:off x="7263176" y="4667282"/>
            <a:ext cx="607680" cy="180000"/>
          </a:xfrm>
          <a:custGeom>
            <a:avLst/>
            <a:gdLst>
              <a:gd name="T0" fmla="*/ 0 w 1862"/>
              <a:gd name="T1" fmla="*/ 498 h 552"/>
              <a:gd name="T2" fmla="*/ 110 w 1862"/>
              <a:gd name="T3" fmla="*/ 520 h 552"/>
              <a:gd name="T4" fmla="*/ 221 w 1862"/>
              <a:gd name="T5" fmla="*/ 536 h 552"/>
              <a:gd name="T6" fmla="*/ 332 w 1862"/>
              <a:gd name="T7" fmla="*/ 547 h 552"/>
              <a:gd name="T8" fmla="*/ 444 w 1862"/>
              <a:gd name="T9" fmla="*/ 551 h 552"/>
              <a:gd name="T10" fmla="*/ 556 w 1862"/>
              <a:gd name="T11" fmla="*/ 549 h 552"/>
              <a:gd name="T12" fmla="*/ 667 w 1862"/>
              <a:gd name="T13" fmla="*/ 541 h 552"/>
              <a:gd name="T14" fmla="*/ 777 w 1862"/>
              <a:gd name="T15" fmla="*/ 527 h 552"/>
              <a:gd name="T16" fmla="*/ 888 w 1862"/>
              <a:gd name="T17" fmla="*/ 507 h 552"/>
              <a:gd name="T18" fmla="*/ 995 w 1862"/>
              <a:gd name="T19" fmla="*/ 482 h 552"/>
              <a:gd name="T20" fmla="*/ 1102 w 1862"/>
              <a:gd name="T21" fmla="*/ 450 h 552"/>
              <a:gd name="T22" fmla="*/ 1207 w 1862"/>
              <a:gd name="T23" fmla="*/ 412 h 552"/>
              <a:gd name="T24" fmla="*/ 1310 w 1862"/>
              <a:gd name="T25" fmla="*/ 369 h 552"/>
              <a:gd name="T26" fmla="*/ 1410 w 1862"/>
              <a:gd name="T27" fmla="*/ 320 h 552"/>
              <a:gd name="T28" fmla="*/ 1507 w 1862"/>
              <a:gd name="T29" fmla="*/ 267 h 552"/>
              <a:gd name="T30" fmla="*/ 1601 w 1862"/>
              <a:gd name="T31" fmla="*/ 207 h 552"/>
              <a:gd name="T32" fmla="*/ 1692 w 1862"/>
              <a:gd name="T33" fmla="*/ 143 h 552"/>
              <a:gd name="T34" fmla="*/ 1779 w 1862"/>
              <a:gd name="T35" fmla="*/ 74 h 552"/>
              <a:gd name="T36" fmla="*/ 1861 w 1862"/>
              <a:gd name="T3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62" h="552">
                <a:moveTo>
                  <a:pt x="0" y="498"/>
                </a:moveTo>
                <a:lnTo>
                  <a:pt x="110" y="520"/>
                </a:lnTo>
                <a:lnTo>
                  <a:pt x="221" y="536"/>
                </a:lnTo>
                <a:lnTo>
                  <a:pt x="332" y="547"/>
                </a:lnTo>
                <a:lnTo>
                  <a:pt x="444" y="551"/>
                </a:lnTo>
                <a:lnTo>
                  <a:pt x="556" y="549"/>
                </a:lnTo>
                <a:lnTo>
                  <a:pt x="667" y="541"/>
                </a:lnTo>
                <a:lnTo>
                  <a:pt x="777" y="527"/>
                </a:lnTo>
                <a:lnTo>
                  <a:pt x="888" y="507"/>
                </a:lnTo>
                <a:lnTo>
                  <a:pt x="995" y="482"/>
                </a:lnTo>
                <a:lnTo>
                  <a:pt x="1102" y="450"/>
                </a:lnTo>
                <a:lnTo>
                  <a:pt x="1207" y="412"/>
                </a:lnTo>
                <a:lnTo>
                  <a:pt x="1310" y="369"/>
                </a:lnTo>
                <a:lnTo>
                  <a:pt x="1410" y="320"/>
                </a:lnTo>
                <a:lnTo>
                  <a:pt x="1507" y="267"/>
                </a:lnTo>
                <a:lnTo>
                  <a:pt x="1601" y="207"/>
                </a:lnTo>
                <a:lnTo>
                  <a:pt x="1692" y="143"/>
                </a:lnTo>
                <a:lnTo>
                  <a:pt x="1779" y="74"/>
                </a:lnTo>
                <a:lnTo>
                  <a:pt x="1861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5625896" y="4146002"/>
            <a:ext cx="3444480" cy="144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6" name="タイトル 1"/>
          <p:cNvSpPr>
            <a:spLocks noGrp="1"/>
          </p:cNvSpPr>
          <p:nvPr>
            <p:ph type="title"/>
          </p:nvPr>
        </p:nvSpPr>
        <p:spPr>
          <a:xfrm>
            <a:off x="735618" y="0"/>
            <a:ext cx="7524328" cy="10695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5009D"/>
                </a:solidFill>
                <a:latin typeface="Elephant" panose="02020904090505020303" pitchFamily="18" charset="0"/>
              </a:rPr>
              <a:t>Energy Compression</a:t>
            </a:r>
            <a:endParaRPr kumimoji="1" lang="ja-JP" altLang="en-US" dirty="0">
              <a:solidFill>
                <a:srgbClr val="F5009D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17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19672" y="220486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Particle Source</a:t>
            </a:r>
            <a:endParaRPr kumimoji="1" lang="ja-JP" altLang="en-US" sz="4000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683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74" y="2340326"/>
            <a:ext cx="3894559" cy="2916592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07504" y="274637"/>
            <a:ext cx="8928992" cy="141843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rgbClr val="F5009D"/>
                </a:solidFill>
                <a:latin typeface="Britannic Bold" panose="020B0903060703020204" pitchFamily="34" charset="0"/>
              </a:rPr>
              <a:t>Why is the particle source important?</a:t>
            </a:r>
            <a:endParaRPr kumimoji="1" lang="ja-JP" altLang="en-US" dirty="0">
              <a:latin typeface="Britannic Bold" panose="020B0903060703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4727" y="1916832"/>
            <a:ext cx="1556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Materials</a:t>
            </a:r>
            <a:endParaRPr kumimoji="1" lang="ja-JP" altLang="en-US" sz="2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718297"/>
            <a:ext cx="2458616" cy="246239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78442"/>
            <a:ext cx="3240360" cy="324036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340383" y="1877429"/>
            <a:ext cx="84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Chef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92629" y="1817106"/>
            <a:ext cx="912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Food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568" y="5219068"/>
            <a:ext cx="2348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Particle Source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17740" y="5257893"/>
            <a:ext cx="1851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Accelerator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74510" y="5257893"/>
            <a:ext cx="1859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Experiment</a:t>
            </a:r>
            <a:endParaRPr kumimoji="1" lang="ja-JP" altLang="en-US" sz="2800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2420888"/>
            <a:ext cx="6912768" cy="1008112"/>
          </a:xfrm>
        </p:spPr>
        <p:txBody>
          <a:bodyPr>
            <a:noAutofit/>
          </a:bodyPr>
          <a:lstStyle/>
          <a:p>
            <a:r>
              <a:rPr kumimoji="1" lang="en-US" altLang="ja-JP" dirty="0">
                <a:solidFill>
                  <a:srgbClr val="F5009D"/>
                </a:solidFill>
                <a:latin typeface="Britannic Bold" panose="020B0903060703020204" pitchFamily="34" charset="0"/>
              </a:rPr>
              <a:t>Electron Source</a:t>
            </a:r>
            <a:endParaRPr kumimoji="1" lang="ja-JP" altLang="en-US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89450"/>
            <a:ext cx="1260737" cy="177724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675152" cy="26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03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280888"/>
            <a:ext cx="7430400" cy="69984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Britannic Bold" panose="020B0903060703020204" pitchFamily="34" charset="0"/>
              </a:rPr>
              <a:t>Fundamental Process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1074600"/>
            <a:ext cx="10062720" cy="5616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739521" y="2616841"/>
            <a:ext cx="1951200" cy="446400"/>
          </a:xfrm>
          <a:prstGeom prst="roundRect">
            <a:avLst>
              <a:gd name="adj" fmla="val 319"/>
            </a:avLst>
          </a:prstGeom>
          <a:solidFill>
            <a:srgbClr val="6600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00" y="3089161"/>
            <a:ext cx="789120" cy="70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051720" y="1762768"/>
            <a:ext cx="2836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976481" y="1870921"/>
            <a:ext cx="2836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2230561" y="2076841"/>
            <a:ext cx="1440" cy="50976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 flipV="1">
            <a:off x="3094561" y="2213641"/>
            <a:ext cx="17280" cy="38880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5883841" y="3185641"/>
            <a:ext cx="1951200" cy="446400"/>
          </a:xfrm>
          <a:prstGeom prst="roundRect">
            <a:avLst>
              <a:gd name="adj" fmla="val 319"/>
            </a:avLst>
          </a:prstGeom>
          <a:solidFill>
            <a:srgbClr val="6600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2976481" y="1870921"/>
            <a:ext cx="2836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2230561" y="2076841"/>
            <a:ext cx="1440" cy="50976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 flipV="1">
            <a:off x="3094561" y="2213641"/>
            <a:ext cx="17280" cy="38880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2976481" y="1870921"/>
            <a:ext cx="2836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2230561" y="2076841"/>
            <a:ext cx="1440" cy="50976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 flipV="1">
            <a:off x="3094561" y="2213641"/>
            <a:ext cx="17280" cy="38880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5928481" y="2291401"/>
            <a:ext cx="2836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6786001" y="2404441"/>
            <a:ext cx="2836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6048001" y="2616841"/>
            <a:ext cx="1440" cy="50976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 flipV="1">
            <a:off x="6910561" y="2752201"/>
            <a:ext cx="17280" cy="38880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1527841" y="5547241"/>
            <a:ext cx="1951200" cy="446400"/>
          </a:xfrm>
          <a:prstGeom prst="roundRect">
            <a:avLst>
              <a:gd name="adj" fmla="val 319"/>
            </a:avLst>
          </a:prstGeom>
          <a:solidFill>
            <a:srgbClr val="6600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2651041" y="5024521"/>
            <a:ext cx="1440" cy="50976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2227681" y="4716361"/>
            <a:ext cx="2836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7433" name="Oval 25"/>
          <p:cNvSpPr>
            <a:spLocks noChangeArrowheads="1"/>
          </p:cNvSpPr>
          <p:nvPr/>
        </p:nvSpPr>
        <p:spPr bwMode="auto">
          <a:xfrm>
            <a:off x="2535841" y="4736521"/>
            <a:ext cx="2836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2345761" y="5008681"/>
            <a:ext cx="1440" cy="50976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6048001" y="5545801"/>
            <a:ext cx="1951200" cy="446400"/>
          </a:xfrm>
          <a:prstGeom prst="roundRect">
            <a:avLst>
              <a:gd name="adj" fmla="val 319"/>
            </a:avLst>
          </a:prstGeom>
          <a:solidFill>
            <a:srgbClr val="6600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6703201" y="4681801"/>
            <a:ext cx="2836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7165441" y="4576681"/>
            <a:ext cx="2836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H="1" flipV="1">
            <a:off x="6851520" y="4965481"/>
            <a:ext cx="92160" cy="55440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6986881" y="4831561"/>
            <a:ext cx="298080" cy="68832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1296001" y="1316521"/>
            <a:ext cx="211536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4686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 b="1">
                <a:effectLst>
                  <a:outerShdw blurRad="38100" dist="38100" dir="2700000" algn="tl">
                    <a:srgbClr val="C0C0C0"/>
                  </a:outerShdw>
                </a:effectLst>
                <a:latin typeface="Luxi Serif" pitchFamily="16" charset="0"/>
              </a:rPr>
              <a:t>Thermal emission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5496481" y="1293481"/>
            <a:ext cx="168624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4686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 b="1">
                <a:effectLst>
                  <a:outerShdw blurRad="38100" dist="38100" dir="2700000" algn="tl">
                    <a:srgbClr val="C0C0C0"/>
                  </a:outerShdw>
                </a:effectLst>
                <a:latin typeface="Luxi Serif" pitchFamily="16" charset="0"/>
              </a:rPr>
              <a:t>Field emission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296001" y="1316521"/>
            <a:ext cx="211536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4686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 b="1">
                <a:effectLst>
                  <a:outerShdw blurRad="38100" dist="38100" dir="2700000" algn="tl">
                    <a:srgbClr val="C0C0C0"/>
                  </a:outerShdw>
                </a:effectLst>
                <a:latin typeface="Luxi Serif" pitchFamily="16" charset="0"/>
              </a:rPr>
              <a:t>Thermal emission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058401" y="3997801"/>
            <a:ext cx="282384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4686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 b="1">
                <a:effectLst>
                  <a:outerShdw blurRad="38100" dist="38100" dir="2700000" algn="tl">
                    <a:srgbClr val="C0C0C0"/>
                  </a:outerShdw>
                </a:effectLst>
                <a:latin typeface="Luxi Serif" pitchFamily="16" charset="0"/>
              </a:rPr>
              <a:t>Photo-electron emission</a:t>
            </a:r>
          </a:p>
        </p:txBody>
      </p:sp>
      <p:sp>
        <p:nvSpPr>
          <p:cNvPr id="17444" name="AutoShape 36"/>
          <p:cNvSpPr>
            <a:spLocks noChangeArrowheads="1"/>
          </p:cNvSpPr>
          <p:nvPr/>
        </p:nvSpPr>
        <p:spPr bwMode="auto">
          <a:xfrm>
            <a:off x="7371360" y="2019961"/>
            <a:ext cx="829159" cy="1058400"/>
          </a:xfrm>
          <a:prstGeom prst="downArrow">
            <a:avLst>
              <a:gd name="adj1" fmla="val 50000"/>
              <a:gd name="adj2" fmla="val 28622"/>
            </a:avLst>
          </a:prstGeom>
          <a:solidFill>
            <a:srgbClr val="00B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 dirty="0">
                <a:solidFill>
                  <a:schemeClr val="tx1"/>
                </a:solidFill>
              </a:rPr>
              <a:t>Electric field</a:t>
            </a:r>
          </a:p>
          <a:p>
            <a:pPr algn="ctr"/>
            <a:endParaRPr lang="en-US" altLang="ja-JP" sz="2177" dirty="0">
              <a:solidFill>
                <a:srgbClr val="FF0000"/>
              </a:solidFill>
            </a:endParaRPr>
          </a:p>
          <a:p>
            <a:pPr algn="ctr"/>
            <a:endParaRPr lang="en-US" altLang="ja-JP" sz="2177" dirty="0">
              <a:solidFill>
                <a:srgbClr val="FF0000"/>
              </a:solidFill>
            </a:endParaRPr>
          </a:p>
        </p:txBody>
      </p:sp>
      <p:sp>
        <p:nvSpPr>
          <p:cNvPr id="17445" name="AutoShape 37"/>
          <p:cNvSpPr>
            <a:spLocks noChangeArrowheads="1"/>
          </p:cNvSpPr>
          <p:nvPr/>
        </p:nvSpPr>
        <p:spPr bwMode="auto">
          <a:xfrm rot="2700000">
            <a:off x="1447201" y="5049001"/>
            <a:ext cx="1028160" cy="192960"/>
          </a:xfrm>
          <a:prstGeom prst="rightArrow">
            <a:avLst>
              <a:gd name="adj1" fmla="val 50000"/>
              <a:gd name="adj2" fmla="val 133209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1042561" y="4896361"/>
            <a:ext cx="600480" cy="4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17447" name="Oval 39"/>
          <p:cNvSpPr>
            <a:spLocks noChangeArrowheads="1"/>
          </p:cNvSpPr>
          <p:nvPr/>
        </p:nvSpPr>
        <p:spPr bwMode="auto">
          <a:xfrm>
            <a:off x="5562721" y="4349161"/>
            <a:ext cx="2836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[e-</a:t>
            </a:r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5780161" y="4654441"/>
            <a:ext cx="1176480" cy="102816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5169601" y="3960361"/>
            <a:ext cx="319968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4686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 b="1">
                <a:effectLst>
                  <a:outerShdw blurRad="38100" dist="38100" dir="2700000" algn="tl">
                    <a:srgbClr val="C0C0C0"/>
                  </a:outerShdw>
                </a:effectLst>
                <a:latin typeface="Luxi Serif" pitchFamily="16" charset="0"/>
              </a:rPr>
              <a:t>Secondary electron emissio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01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4835520" y="1847881"/>
            <a:ext cx="3784320" cy="3486240"/>
          </a:xfrm>
          <a:prstGeom prst="roundRect">
            <a:avLst>
              <a:gd name="adj" fmla="val 37"/>
            </a:avLst>
          </a:prstGeom>
          <a:solidFill>
            <a:srgbClr val="CFE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grpSp>
        <p:nvGrpSpPr>
          <p:cNvPr id="2" name="グループ化 1"/>
          <p:cNvGrpSpPr/>
          <p:nvPr/>
        </p:nvGrpSpPr>
        <p:grpSpPr>
          <a:xfrm>
            <a:off x="6376321" y="3560041"/>
            <a:ext cx="923040" cy="573120"/>
            <a:chOff x="6376321" y="3560041"/>
            <a:chExt cx="923040" cy="573120"/>
          </a:xfrm>
        </p:grpSpPr>
        <p:sp>
          <p:nvSpPr>
            <p:cNvPr id="18435" name="Oval 3"/>
            <p:cNvSpPr>
              <a:spLocks noChangeArrowheads="1"/>
            </p:cNvSpPr>
            <p:nvPr/>
          </p:nvSpPr>
          <p:spPr bwMode="auto">
            <a:xfrm>
              <a:off x="7001281" y="3560041"/>
              <a:ext cx="298080" cy="298080"/>
            </a:xfrm>
            <a:prstGeom prst="ellipse">
              <a:avLst/>
            </a:prstGeom>
            <a:solidFill>
              <a:srgbClr val="000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27430" rIns="0" bIns="0" anchor="ctr" anchorCtr="1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>
                <a:lnSpc>
                  <a:spcPct val="93000"/>
                </a:lnSpc>
              </a:pPr>
              <a:endParaRPr lang="en-US" altLang="ja-JP" sz="2177" dirty="0">
                <a:solidFill>
                  <a:srgbClr val="FFFFFF"/>
                </a:solidFill>
              </a:endParaRPr>
            </a:p>
            <a:p>
              <a:pPr>
                <a:lnSpc>
                  <a:spcPct val="93000"/>
                </a:lnSpc>
              </a:pPr>
              <a:r>
                <a:rPr lang="en-US" altLang="ja-JP" sz="2177" dirty="0">
                  <a:solidFill>
                    <a:srgbClr val="FFFFFF"/>
                  </a:solidFill>
                </a:rPr>
                <a:t>e-</a:t>
              </a:r>
            </a:p>
          </p:txBody>
        </p:sp>
        <p:grpSp>
          <p:nvGrpSpPr>
            <p:cNvPr id="18440" name="Group 8"/>
            <p:cNvGrpSpPr>
              <a:grpSpLocks/>
            </p:cNvGrpSpPr>
            <p:nvPr/>
          </p:nvGrpSpPr>
          <p:grpSpPr bwMode="auto">
            <a:xfrm>
              <a:off x="6376321" y="3836521"/>
              <a:ext cx="917280" cy="296640"/>
              <a:chOff x="4428" y="2664"/>
              <a:chExt cx="637" cy="206"/>
            </a:xfrm>
          </p:grpSpPr>
          <p:sp>
            <p:nvSpPr>
              <p:cNvPr id="18441" name="Oval 9"/>
              <p:cNvSpPr>
                <a:spLocks noChangeArrowheads="1"/>
              </p:cNvSpPr>
              <p:nvPr/>
            </p:nvSpPr>
            <p:spPr bwMode="auto">
              <a:xfrm>
                <a:off x="4428" y="2664"/>
                <a:ext cx="206" cy="206"/>
              </a:xfrm>
              <a:prstGeom prst="ellipse">
                <a:avLst/>
              </a:prstGeom>
              <a:solidFill>
                <a:srgbClr val="000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7430" rIns="0" bIns="0" anchor="ctr" anchorCtr="1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9pPr>
              </a:lstStyle>
              <a:p>
                <a:pPr>
                  <a:lnSpc>
                    <a:spcPct val="93000"/>
                  </a:lnSpc>
                </a:pPr>
                <a:endParaRPr lang="en-US" altLang="ja-JP" sz="2177" dirty="0">
                  <a:solidFill>
                    <a:srgbClr val="FFFFFF"/>
                  </a:solidFill>
                </a:endParaRPr>
              </a:p>
              <a:p>
                <a:pPr>
                  <a:lnSpc>
                    <a:spcPct val="93000"/>
                  </a:lnSpc>
                </a:pPr>
                <a:r>
                  <a:rPr lang="en-US" altLang="ja-JP" sz="2177" dirty="0">
                    <a:solidFill>
                      <a:srgbClr val="FFFFFF"/>
                    </a:solidFill>
                  </a:rPr>
                  <a:t>e-</a:t>
                </a:r>
              </a:p>
            </p:txBody>
          </p:sp>
          <p:sp>
            <p:nvSpPr>
              <p:cNvPr id="18442" name="Oval 10"/>
              <p:cNvSpPr>
                <a:spLocks noChangeArrowheads="1"/>
              </p:cNvSpPr>
              <p:nvPr/>
            </p:nvSpPr>
            <p:spPr bwMode="auto">
              <a:xfrm>
                <a:off x="4655" y="2664"/>
                <a:ext cx="206" cy="206"/>
              </a:xfrm>
              <a:prstGeom prst="ellipse">
                <a:avLst/>
              </a:prstGeom>
              <a:solidFill>
                <a:srgbClr val="000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7430" rIns="0" bIns="0" anchor="ctr" anchorCtr="1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9pPr>
              </a:lstStyle>
              <a:p>
                <a:pPr>
                  <a:lnSpc>
                    <a:spcPct val="93000"/>
                  </a:lnSpc>
                </a:pPr>
                <a:endParaRPr lang="en-US" altLang="ja-JP" sz="2177" dirty="0">
                  <a:solidFill>
                    <a:srgbClr val="FFFFFF"/>
                  </a:solidFill>
                </a:endParaRPr>
              </a:p>
              <a:p>
                <a:pPr>
                  <a:lnSpc>
                    <a:spcPct val="93000"/>
                  </a:lnSpc>
                </a:pPr>
                <a:r>
                  <a:rPr lang="en-US" altLang="ja-JP" sz="2177" dirty="0">
                    <a:solidFill>
                      <a:srgbClr val="FFFFFF"/>
                    </a:solidFill>
                  </a:rPr>
                  <a:t>e-</a:t>
                </a:r>
              </a:p>
            </p:txBody>
          </p:sp>
          <p:sp>
            <p:nvSpPr>
              <p:cNvPr id="18443" name="Oval 11"/>
              <p:cNvSpPr>
                <a:spLocks noChangeArrowheads="1"/>
              </p:cNvSpPr>
              <p:nvPr/>
            </p:nvSpPr>
            <p:spPr bwMode="auto">
              <a:xfrm>
                <a:off x="4859" y="2664"/>
                <a:ext cx="206" cy="206"/>
              </a:xfrm>
              <a:prstGeom prst="ellipse">
                <a:avLst/>
              </a:prstGeom>
              <a:solidFill>
                <a:srgbClr val="000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7430" rIns="0" bIns="0" anchor="ctr" anchorCtr="1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pitchFamily="32" charset="0"/>
                  </a:defRPr>
                </a:lvl9pPr>
              </a:lstStyle>
              <a:p>
                <a:pPr>
                  <a:lnSpc>
                    <a:spcPct val="93000"/>
                  </a:lnSpc>
                </a:pPr>
                <a:endParaRPr lang="en-US" altLang="ja-JP" sz="2177" dirty="0">
                  <a:solidFill>
                    <a:srgbClr val="FFFFFF"/>
                  </a:solidFill>
                </a:endParaRPr>
              </a:p>
              <a:p>
                <a:pPr>
                  <a:lnSpc>
                    <a:spcPct val="93000"/>
                  </a:lnSpc>
                </a:pPr>
                <a:r>
                  <a:rPr lang="en-US" altLang="ja-JP" sz="2177" dirty="0">
                    <a:solidFill>
                      <a:srgbClr val="FFFFFF"/>
                    </a:solidFill>
                  </a:rPr>
                  <a:t>e-</a:t>
                </a:r>
              </a:p>
            </p:txBody>
          </p:sp>
        </p:grpSp>
      </p:grpSp>
      <p:sp>
        <p:nvSpPr>
          <p:cNvPr id="1844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92641" y="219933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Britannic Bold" panose="020B0903060703020204" pitchFamily="34" charset="0"/>
              </a:rPr>
              <a:t>Electronic States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692641" y="1689481"/>
            <a:ext cx="3925440" cy="319968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177" dirty="0">
                <a:latin typeface="Franklin Gothic Book" panose="020B0503020102020204" pitchFamily="34" charset="0"/>
              </a:rPr>
              <a:t>Electrons are confined in a well potential.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177" dirty="0">
                <a:latin typeface="Franklin Gothic Book" panose="020B0503020102020204" pitchFamily="34" charset="0"/>
              </a:rPr>
              <a:t>At T=0, electrons are in ground states.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177" dirty="0">
                <a:latin typeface="Franklin Gothic Book" panose="020B0503020102020204" pitchFamily="34" charset="0"/>
              </a:rPr>
              <a:t>At T&gt;0, some electrons are excited by thermal energy.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7299361" y="2979721"/>
            <a:ext cx="1340640" cy="2338560"/>
          </a:xfrm>
          <a:prstGeom prst="roundRect">
            <a:avLst>
              <a:gd name="adj" fmla="val 106"/>
            </a:avLst>
          </a:prstGeom>
          <a:solidFill>
            <a:srgbClr val="00B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090561" y="2085480"/>
            <a:ext cx="1477440" cy="6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Vacuum</a:t>
            </a:r>
          </a:p>
          <a:p>
            <a:r>
              <a:rPr lang="en-US" altLang="ja-JP" sz="2177"/>
              <a:t>(free space)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207522" y="3009327"/>
            <a:ext cx="16603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Well potential</a:t>
            </a:r>
          </a:p>
        </p:txBody>
      </p:sp>
      <p:sp>
        <p:nvSpPr>
          <p:cNvPr id="18482" name="Oval 50"/>
          <p:cNvSpPr>
            <a:spLocks noChangeArrowheads="1"/>
          </p:cNvSpPr>
          <p:nvPr/>
        </p:nvSpPr>
        <p:spPr bwMode="auto">
          <a:xfrm>
            <a:off x="5788801" y="413028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483" name="Oval 51"/>
          <p:cNvSpPr>
            <a:spLocks noChangeArrowheads="1"/>
          </p:cNvSpPr>
          <p:nvPr/>
        </p:nvSpPr>
        <p:spPr bwMode="auto">
          <a:xfrm>
            <a:off x="6082561" y="413028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484" name="Oval 52"/>
          <p:cNvSpPr>
            <a:spLocks noChangeArrowheads="1"/>
          </p:cNvSpPr>
          <p:nvPr/>
        </p:nvSpPr>
        <p:spPr bwMode="auto">
          <a:xfrm>
            <a:off x="6409441" y="413028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485" name="Oval 53"/>
          <p:cNvSpPr>
            <a:spLocks noChangeArrowheads="1"/>
          </p:cNvSpPr>
          <p:nvPr/>
        </p:nvSpPr>
        <p:spPr bwMode="auto">
          <a:xfrm>
            <a:off x="6670081" y="413028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486" name="Oval 54"/>
          <p:cNvSpPr>
            <a:spLocks noChangeArrowheads="1"/>
          </p:cNvSpPr>
          <p:nvPr/>
        </p:nvSpPr>
        <p:spPr bwMode="auto">
          <a:xfrm>
            <a:off x="6996961" y="413028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grpSp>
        <p:nvGrpSpPr>
          <p:cNvPr id="18487" name="Group 55"/>
          <p:cNvGrpSpPr>
            <a:grpSpLocks/>
          </p:cNvGrpSpPr>
          <p:nvPr/>
        </p:nvGrpSpPr>
        <p:grpSpPr bwMode="auto">
          <a:xfrm>
            <a:off x="4865761" y="4127401"/>
            <a:ext cx="917280" cy="590400"/>
            <a:chOff x="3362" y="2868"/>
            <a:chExt cx="637" cy="410"/>
          </a:xfrm>
        </p:grpSpPr>
        <p:sp>
          <p:nvSpPr>
            <p:cNvPr id="18488" name="Oval 56"/>
            <p:cNvSpPr>
              <a:spLocks noChangeArrowheads="1"/>
            </p:cNvSpPr>
            <p:nvPr/>
          </p:nvSpPr>
          <p:spPr bwMode="auto">
            <a:xfrm>
              <a:off x="3369" y="2868"/>
              <a:ext cx="206" cy="206"/>
            </a:xfrm>
            <a:prstGeom prst="ellipse">
              <a:avLst/>
            </a:prstGeom>
            <a:solidFill>
              <a:srgbClr val="000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27430" rIns="0" bIns="0" anchor="ctr" anchorCtr="1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>
                <a:lnSpc>
                  <a:spcPct val="93000"/>
                </a:lnSpc>
              </a:pPr>
              <a:endParaRPr lang="en-US" altLang="ja-JP" sz="2177" dirty="0">
                <a:solidFill>
                  <a:srgbClr val="FFFFFF"/>
                </a:solidFill>
              </a:endParaRPr>
            </a:p>
            <a:p>
              <a:pPr>
                <a:lnSpc>
                  <a:spcPct val="93000"/>
                </a:lnSpc>
              </a:pPr>
              <a:r>
                <a:rPr lang="en-US" altLang="ja-JP" sz="2177" dirty="0">
                  <a:solidFill>
                    <a:srgbClr val="FFFFFF"/>
                  </a:solidFill>
                </a:rPr>
                <a:t>e-</a:t>
              </a:r>
            </a:p>
          </p:txBody>
        </p:sp>
        <p:sp>
          <p:nvSpPr>
            <p:cNvPr id="18489" name="Oval 57"/>
            <p:cNvSpPr>
              <a:spLocks noChangeArrowheads="1"/>
            </p:cNvSpPr>
            <p:nvPr/>
          </p:nvSpPr>
          <p:spPr bwMode="auto">
            <a:xfrm>
              <a:off x="3575" y="2868"/>
              <a:ext cx="206" cy="206"/>
            </a:xfrm>
            <a:prstGeom prst="ellipse">
              <a:avLst/>
            </a:prstGeom>
            <a:solidFill>
              <a:srgbClr val="000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27430" rIns="0" bIns="0" anchor="ctr" anchorCtr="1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>
                <a:lnSpc>
                  <a:spcPct val="93000"/>
                </a:lnSpc>
              </a:pPr>
              <a:endParaRPr lang="en-US" altLang="ja-JP" sz="2177" dirty="0">
                <a:solidFill>
                  <a:srgbClr val="FFFFFF"/>
                </a:solidFill>
              </a:endParaRPr>
            </a:p>
            <a:p>
              <a:pPr>
                <a:lnSpc>
                  <a:spcPct val="93000"/>
                </a:lnSpc>
              </a:pPr>
              <a:r>
                <a:rPr lang="en-US" altLang="ja-JP" sz="2177" dirty="0">
                  <a:solidFill>
                    <a:srgbClr val="FFFFFF"/>
                  </a:solidFill>
                </a:rPr>
                <a:t>e-</a:t>
              </a:r>
            </a:p>
          </p:txBody>
        </p:sp>
        <p:sp>
          <p:nvSpPr>
            <p:cNvPr id="18490" name="Oval 58"/>
            <p:cNvSpPr>
              <a:spLocks noChangeArrowheads="1"/>
            </p:cNvSpPr>
            <p:nvPr/>
          </p:nvSpPr>
          <p:spPr bwMode="auto">
            <a:xfrm>
              <a:off x="3793" y="2868"/>
              <a:ext cx="206" cy="206"/>
            </a:xfrm>
            <a:prstGeom prst="ellipse">
              <a:avLst/>
            </a:prstGeom>
            <a:solidFill>
              <a:srgbClr val="000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27430" rIns="0" bIns="0" anchor="ctr" anchorCtr="1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>
                <a:lnSpc>
                  <a:spcPct val="93000"/>
                </a:lnSpc>
              </a:pPr>
              <a:endParaRPr lang="en-US" altLang="ja-JP" sz="2177" dirty="0">
                <a:solidFill>
                  <a:srgbClr val="FFFFFF"/>
                </a:solidFill>
              </a:endParaRPr>
            </a:p>
            <a:p>
              <a:pPr>
                <a:lnSpc>
                  <a:spcPct val="93000"/>
                </a:lnSpc>
              </a:pPr>
              <a:r>
                <a:rPr lang="en-US" altLang="ja-JP" sz="2177" dirty="0">
                  <a:solidFill>
                    <a:srgbClr val="FFFFFF"/>
                  </a:solidFill>
                </a:rPr>
                <a:t>e-</a:t>
              </a:r>
            </a:p>
          </p:txBody>
        </p:sp>
        <p:sp>
          <p:nvSpPr>
            <p:cNvPr id="18491" name="Oval 59"/>
            <p:cNvSpPr>
              <a:spLocks noChangeArrowheads="1"/>
            </p:cNvSpPr>
            <p:nvPr/>
          </p:nvSpPr>
          <p:spPr bwMode="auto">
            <a:xfrm>
              <a:off x="3362" y="3072"/>
              <a:ext cx="206" cy="206"/>
            </a:xfrm>
            <a:prstGeom prst="ellipse">
              <a:avLst/>
            </a:prstGeom>
            <a:solidFill>
              <a:srgbClr val="000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27430" rIns="0" bIns="0" anchor="ctr" anchorCtr="1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>
                <a:lnSpc>
                  <a:spcPct val="93000"/>
                </a:lnSpc>
              </a:pPr>
              <a:endParaRPr lang="en-US" altLang="ja-JP" sz="2177" dirty="0">
                <a:solidFill>
                  <a:srgbClr val="FFFFFF"/>
                </a:solidFill>
              </a:endParaRPr>
            </a:p>
            <a:p>
              <a:pPr>
                <a:lnSpc>
                  <a:spcPct val="93000"/>
                </a:lnSpc>
              </a:pPr>
              <a:r>
                <a:rPr lang="en-US" altLang="ja-JP" sz="2177" dirty="0">
                  <a:solidFill>
                    <a:srgbClr val="FFFFFF"/>
                  </a:solidFill>
                </a:rPr>
                <a:t>e-</a:t>
              </a:r>
            </a:p>
          </p:txBody>
        </p:sp>
      </p:grpSp>
      <p:sp>
        <p:nvSpPr>
          <p:cNvPr id="18492" name="Oval 60"/>
          <p:cNvSpPr>
            <a:spLocks noChangeArrowheads="1"/>
          </p:cNvSpPr>
          <p:nvPr/>
        </p:nvSpPr>
        <p:spPr bwMode="auto">
          <a:xfrm>
            <a:off x="5148064" y="442404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493" name="Oval 61"/>
          <p:cNvSpPr>
            <a:spLocks noChangeArrowheads="1"/>
          </p:cNvSpPr>
          <p:nvPr/>
        </p:nvSpPr>
        <p:spPr bwMode="auto">
          <a:xfrm>
            <a:off x="5461921" y="442404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494" name="Oval 62"/>
          <p:cNvSpPr>
            <a:spLocks noChangeArrowheads="1"/>
          </p:cNvSpPr>
          <p:nvPr/>
        </p:nvSpPr>
        <p:spPr bwMode="auto">
          <a:xfrm>
            <a:off x="5788801" y="442404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495" name="Oval 63"/>
          <p:cNvSpPr>
            <a:spLocks noChangeArrowheads="1"/>
          </p:cNvSpPr>
          <p:nvPr/>
        </p:nvSpPr>
        <p:spPr bwMode="auto">
          <a:xfrm>
            <a:off x="6082561" y="442404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496" name="Oval 64"/>
          <p:cNvSpPr>
            <a:spLocks noChangeArrowheads="1"/>
          </p:cNvSpPr>
          <p:nvPr/>
        </p:nvSpPr>
        <p:spPr bwMode="auto">
          <a:xfrm>
            <a:off x="6409441" y="442404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497" name="Oval 65"/>
          <p:cNvSpPr>
            <a:spLocks noChangeArrowheads="1"/>
          </p:cNvSpPr>
          <p:nvPr/>
        </p:nvSpPr>
        <p:spPr bwMode="auto">
          <a:xfrm>
            <a:off x="6670081" y="442404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</a:t>
            </a: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8498" name="Oval 66"/>
          <p:cNvSpPr>
            <a:spLocks noChangeArrowheads="1"/>
          </p:cNvSpPr>
          <p:nvPr/>
        </p:nvSpPr>
        <p:spPr bwMode="auto">
          <a:xfrm>
            <a:off x="6996961" y="442404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499" name="Oval 67"/>
          <p:cNvSpPr>
            <a:spLocks noChangeArrowheads="1"/>
          </p:cNvSpPr>
          <p:nvPr/>
        </p:nvSpPr>
        <p:spPr bwMode="auto">
          <a:xfrm>
            <a:off x="4841281" y="471780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00" name="Oval 68"/>
          <p:cNvSpPr>
            <a:spLocks noChangeArrowheads="1"/>
          </p:cNvSpPr>
          <p:nvPr/>
        </p:nvSpPr>
        <p:spPr bwMode="auto">
          <a:xfrm>
            <a:off x="5168161" y="471780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01" name="Oval 69"/>
          <p:cNvSpPr>
            <a:spLocks noChangeArrowheads="1"/>
          </p:cNvSpPr>
          <p:nvPr/>
        </p:nvSpPr>
        <p:spPr bwMode="auto">
          <a:xfrm>
            <a:off x="5461921" y="471780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02" name="Oval 70"/>
          <p:cNvSpPr>
            <a:spLocks noChangeArrowheads="1"/>
          </p:cNvSpPr>
          <p:nvPr/>
        </p:nvSpPr>
        <p:spPr bwMode="auto">
          <a:xfrm>
            <a:off x="5788801" y="471780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03" name="Oval 71"/>
          <p:cNvSpPr>
            <a:spLocks noChangeArrowheads="1"/>
          </p:cNvSpPr>
          <p:nvPr/>
        </p:nvSpPr>
        <p:spPr bwMode="auto">
          <a:xfrm>
            <a:off x="6082561" y="471780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04" name="Oval 72"/>
          <p:cNvSpPr>
            <a:spLocks noChangeArrowheads="1"/>
          </p:cNvSpPr>
          <p:nvPr/>
        </p:nvSpPr>
        <p:spPr bwMode="auto">
          <a:xfrm>
            <a:off x="6409441" y="471780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05" name="Oval 73"/>
          <p:cNvSpPr>
            <a:spLocks noChangeArrowheads="1"/>
          </p:cNvSpPr>
          <p:nvPr/>
        </p:nvSpPr>
        <p:spPr bwMode="auto">
          <a:xfrm>
            <a:off x="6670081" y="471780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06" name="Oval 74"/>
          <p:cNvSpPr>
            <a:spLocks noChangeArrowheads="1"/>
          </p:cNvSpPr>
          <p:nvPr/>
        </p:nvSpPr>
        <p:spPr bwMode="auto">
          <a:xfrm>
            <a:off x="6996961" y="471780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07" name="Oval 75"/>
          <p:cNvSpPr>
            <a:spLocks noChangeArrowheads="1"/>
          </p:cNvSpPr>
          <p:nvPr/>
        </p:nvSpPr>
        <p:spPr bwMode="auto">
          <a:xfrm>
            <a:off x="4841281" y="501156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08" name="Oval 76"/>
          <p:cNvSpPr>
            <a:spLocks noChangeArrowheads="1"/>
          </p:cNvSpPr>
          <p:nvPr/>
        </p:nvSpPr>
        <p:spPr bwMode="auto">
          <a:xfrm>
            <a:off x="5168161" y="501156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09" name="Oval 77"/>
          <p:cNvSpPr>
            <a:spLocks noChangeArrowheads="1"/>
          </p:cNvSpPr>
          <p:nvPr/>
        </p:nvSpPr>
        <p:spPr bwMode="auto">
          <a:xfrm>
            <a:off x="5461921" y="501156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10" name="Oval 78"/>
          <p:cNvSpPr>
            <a:spLocks noChangeArrowheads="1"/>
          </p:cNvSpPr>
          <p:nvPr/>
        </p:nvSpPr>
        <p:spPr bwMode="auto">
          <a:xfrm>
            <a:off x="5788801" y="501156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11" name="Oval 79"/>
          <p:cNvSpPr>
            <a:spLocks noChangeArrowheads="1"/>
          </p:cNvSpPr>
          <p:nvPr/>
        </p:nvSpPr>
        <p:spPr bwMode="auto">
          <a:xfrm>
            <a:off x="6082561" y="501156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12" name="Oval 80"/>
          <p:cNvSpPr>
            <a:spLocks noChangeArrowheads="1"/>
          </p:cNvSpPr>
          <p:nvPr/>
        </p:nvSpPr>
        <p:spPr bwMode="auto">
          <a:xfrm>
            <a:off x="6409441" y="501156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13" name="Oval 81"/>
          <p:cNvSpPr>
            <a:spLocks noChangeArrowheads="1"/>
          </p:cNvSpPr>
          <p:nvPr/>
        </p:nvSpPr>
        <p:spPr bwMode="auto">
          <a:xfrm>
            <a:off x="6670081" y="501156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18514" name="Oval 82"/>
          <p:cNvSpPr>
            <a:spLocks noChangeArrowheads="1"/>
          </p:cNvSpPr>
          <p:nvPr/>
        </p:nvSpPr>
        <p:spPr bwMode="auto">
          <a:xfrm>
            <a:off x="6996961" y="5011561"/>
            <a:ext cx="298080" cy="298080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endParaRPr lang="en-US" altLang="ja-JP" sz="2177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e-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99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6800" y="322920"/>
            <a:ext cx="7430400" cy="106416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Electronic States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37441" y="1892520"/>
            <a:ext cx="4167360" cy="464256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177"/>
              <a:t>Electrons are distributed  according to Fermi-Dirac Distribution.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177"/>
              <a:t>Fermi energy : the maximum electron energy state at T=0.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177"/>
              <a:t>Work-function : height of the vacuum cliff from the Fermi energy.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61" y="1529641"/>
            <a:ext cx="3198240" cy="400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93568" y="1300680"/>
            <a:ext cx="4167360" cy="52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91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2" b="9955"/>
          <a:stretch>
            <a:fillRect/>
          </a:stretch>
        </p:blipFill>
        <p:spPr bwMode="auto">
          <a:xfrm>
            <a:off x="2164321" y="1011241"/>
            <a:ext cx="5319360" cy="53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862" b="99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68641" y="1460520"/>
            <a:ext cx="2099520" cy="36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2002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540" b="1">
                <a:solidFill>
                  <a:srgbClr val="FF0000"/>
                </a:solidFill>
              </a:rPr>
              <a:t>Vacuum state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81761" y="4334760"/>
            <a:ext cx="1794240" cy="36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2002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540" b="1">
                <a:solidFill>
                  <a:srgbClr val="FF0000"/>
                </a:solidFill>
              </a:rPr>
              <a:t>Fermi Level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63041" y="5362920"/>
            <a:ext cx="3873600" cy="36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2002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540" b="1">
                <a:solidFill>
                  <a:srgbClr val="FF0000"/>
                </a:solidFill>
              </a:rPr>
              <a:t>Electrons in grond states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86252" y="353159"/>
            <a:ext cx="5971495" cy="51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5717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4000" b="1" dirty="0">
                <a:solidFill>
                  <a:srgbClr val="F500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anose="020B0903060703020204" pitchFamily="34" charset="0"/>
              </a:rPr>
              <a:t>Peaceful Cliff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31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19672" y="220486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Injector</a:t>
            </a:r>
            <a:endParaRPr kumimoji="1" lang="ja-JP" altLang="en-US" sz="4000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647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1" y="297001"/>
            <a:ext cx="7904160" cy="605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72801" y="3515401"/>
            <a:ext cx="1794240" cy="36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2002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540" b="1">
                <a:solidFill>
                  <a:srgbClr val="FF0000"/>
                </a:solidFill>
              </a:rPr>
              <a:t>Fermi Level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561121" y="4127400"/>
            <a:ext cx="2098080" cy="36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2002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540" b="1">
                <a:solidFill>
                  <a:srgbClr val="FF0000"/>
                </a:solidFill>
              </a:rPr>
              <a:t>Hot Electrons</a:t>
            </a:r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3843361" y="1535401"/>
            <a:ext cx="1504800" cy="1995840"/>
          </a:xfrm>
          <a:custGeom>
            <a:avLst/>
            <a:gdLst>
              <a:gd name="T0" fmla="*/ 0 w 4609"/>
              <a:gd name="T1" fmla="*/ 6113 h 6114"/>
              <a:gd name="T2" fmla="*/ 4608 w 4609"/>
              <a:gd name="T3" fmla="*/ 684 h 61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609" h="6114">
                <a:moveTo>
                  <a:pt x="0" y="6113"/>
                </a:moveTo>
                <a:cubicBezTo>
                  <a:pt x="365" y="0"/>
                  <a:pt x="4608" y="684"/>
                  <a:pt x="4608" y="684"/>
                </a:cubicBezTo>
              </a:path>
            </a:pathLst>
          </a:custGeom>
          <a:noFill/>
          <a:ln w="72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372321" y="1207080"/>
            <a:ext cx="6530400" cy="36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2002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540" b="1">
                <a:solidFill>
                  <a:srgbClr val="FF0000"/>
                </a:solidFill>
              </a:rPr>
              <a:t>Some extreme guys are extracted as beam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92641" y="547561"/>
            <a:ext cx="6020640" cy="51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5717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3628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Once they are excited....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3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6800" y="181801"/>
            <a:ext cx="7430400" cy="10641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266" dirty="0">
                <a:solidFill>
                  <a:srgbClr val="F5009D"/>
                </a:solidFill>
                <a:latin typeface="Britannic Bold" panose="020B0903060703020204" pitchFamily="34" charset="0"/>
              </a:rPr>
              <a:t>Thermal Electron Emission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20161" y="1484783"/>
            <a:ext cx="4350240" cy="4861657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09605" indent="-309605">
              <a:buClr>
                <a:srgbClr val="008000"/>
              </a:buClr>
              <a:buFont typeface="Andale Mono" pitchFamily="1" charset="0"/>
              <a:buChar char="►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177" dirty="0"/>
              <a:t>If the temperature is sufficiently high, so that electrons are distributed up to more than the vacuum level (</a:t>
            </a:r>
            <a:r>
              <a:rPr lang="en-US" altLang="ja-JP" sz="2177" i="1" dirty="0"/>
              <a:t>E</a:t>
            </a:r>
            <a:r>
              <a:rPr lang="en-US" altLang="ja-JP" sz="2177" i="1" baseline="-33000" dirty="0"/>
              <a:t>0</a:t>
            </a:r>
            <a:r>
              <a:rPr lang="en-US" altLang="ja-JP" sz="2177" dirty="0"/>
              <a:t>), the electrons escape out to the outside. </a:t>
            </a:r>
          </a:p>
          <a:p>
            <a:pPr marL="309605" indent="-309605">
              <a:buClr>
                <a:srgbClr val="008000"/>
              </a:buClr>
              <a:buFont typeface="Andale Mono" pitchFamily="1" charset="0"/>
              <a:buChar char="►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177" dirty="0"/>
              <a:t>The gap between the vacuum level and the Fermi energy is Work function,</a:t>
            </a:r>
            <a:r>
              <a:rPr lang="en-US" altLang="ja-JP" sz="2177" i="1" dirty="0"/>
              <a:t> </a:t>
            </a:r>
            <a:r>
              <a:rPr lang="en-US" altLang="ja-JP" sz="2177" i="1" dirty="0" err="1">
                <a:latin typeface="Arial" panose="020B0604020202020204" pitchFamily="34" charset="0"/>
              </a:rPr>
              <a:t>φ</a:t>
            </a:r>
            <a:r>
              <a:rPr lang="en-US" altLang="ja-JP" sz="2177" dirty="0"/>
              <a:t>, which characterize the thermal emission.  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503460"/>
              </p:ext>
            </p:extLst>
          </p:nvPr>
        </p:nvGraphicFramePr>
        <p:xfrm>
          <a:off x="1979712" y="4990680"/>
          <a:ext cx="1787040" cy="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r:id="rId4" imgW="1926360" imgH="388080" progId="">
                  <p:embed/>
                </p:oleObj>
              </mc:Choice>
              <mc:Fallback>
                <p:oleObj r:id="rId4" imgW="1926360" imgH="388080" progId="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990680"/>
                        <a:ext cx="1787040" cy="352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58" y="1430256"/>
            <a:ext cx="3208320" cy="47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4272481" y="3285001"/>
          <a:ext cx="64800" cy="15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r:id="rId7" imgW="720000" imgH="360360" progId="">
                  <p:embed/>
                </p:oleObj>
              </mc:Choice>
              <mc:Fallback>
                <p:oleObj r:id="rId7" imgW="720000" imgH="360360" progId="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481" y="3285001"/>
                        <a:ext cx="64800" cy="1526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29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320168"/>
            <a:ext cx="7673760" cy="573120"/>
          </a:xfrm>
          <a:ln/>
        </p:spPr>
        <p:txBody>
          <a:bodyPr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00" dirty="0">
                <a:solidFill>
                  <a:srgbClr val="F5009D"/>
                </a:solidFill>
                <a:latin typeface="Britannic Bold" panose="020B0903060703020204" pitchFamily="34" charset="0"/>
              </a:rPr>
              <a:t>Emission Density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37921" y="1161001"/>
            <a:ext cx="5018400" cy="49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 dirty="0">
                <a:latin typeface="Luxi Serif" pitchFamily="16" charset="0"/>
              </a:rPr>
              <a:t>Number of emitted electron:</a:t>
            </a:r>
          </a:p>
          <a:p>
            <a:pPr>
              <a:lnSpc>
                <a:spcPct val="95000"/>
              </a:lnSpc>
            </a:pPr>
            <a:r>
              <a:rPr lang="en-US" altLang="ja-JP" sz="1814" dirty="0">
                <a:latin typeface="Luxi Serif" pitchFamily="16" charset="0"/>
                <a:cs typeface="Luxi Serif" pitchFamily="16" charset="0"/>
              </a:rPr>
              <a:t>In depth (z-direction)</a:t>
            </a:r>
          </a:p>
          <a:p>
            <a:pPr>
              <a:lnSpc>
                <a:spcPct val="95000"/>
              </a:lnSpc>
            </a:pPr>
            <a:r>
              <a:rPr lang="en-US" altLang="ja-JP" sz="2177" dirty="0">
                <a:latin typeface="Luxi Serif" pitchFamily="16" charset="0"/>
                <a:cs typeface="Luxi Serif" pitchFamily="16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altLang="ja-JP" sz="1814" dirty="0">
                <a:latin typeface="Luxi Serif" pitchFamily="16" charset="0"/>
                <a:cs typeface="Luxi Serif" pitchFamily="16" charset="0"/>
              </a:rPr>
              <a:t>Kinetic energy for z-direction must be more than vacuum potential energy,</a:t>
            </a:r>
            <a:r>
              <a:rPr lang="en-US" altLang="ja-JP" sz="1814" i="1" dirty="0">
                <a:solidFill>
                  <a:srgbClr val="006600"/>
                </a:solidFill>
                <a:latin typeface="Luxi Serif" pitchFamily="16" charset="0"/>
                <a:cs typeface="Luxi Serif" pitchFamily="16" charset="0"/>
              </a:rPr>
              <a:t> </a:t>
            </a:r>
            <a:r>
              <a:rPr lang="en-US" altLang="ja-JP" sz="1814" i="1" dirty="0" err="1">
                <a:solidFill>
                  <a:srgbClr val="006600"/>
                </a:solidFill>
                <a:cs typeface="Arial" panose="020B0604020202020204" pitchFamily="34" charset="0"/>
              </a:rPr>
              <a:t>μ+Φ</a:t>
            </a:r>
            <a:endParaRPr lang="en-US" altLang="ja-JP" sz="1814" i="1" dirty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</a:pPr>
            <a:r>
              <a:rPr lang="en-US" altLang="ja-JP" sz="2177" dirty="0"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3000"/>
              </a:lnSpc>
            </a:pPr>
            <a:r>
              <a:rPr lang="en-US" altLang="ja-JP" sz="2177" dirty="0"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3000"/>
              </a:lnSpc>
            </a:pPr>
            <a:r>
              <a:rPr lang="en-US" altLang="ja-JP" sz="2177" dirty="0"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altLang="ja-JP" sz="1814" dirty="0">
                <a:latin typeface="Luxi Serif" pitchFamily="16" charset="0"/>
                <a:cs typeface="Arial" panose="020B0604020202020204" pitchFamily="34" charset="0"/>
              </a:rPr>
              <a:t>Number of electron emitted from the cathode is given by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1" y="1146601"/>
            <a:ext cx="2642400" cy="242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A34EB77-358C-214F-8F3D-37527A9EB4D2}"/>
                  </a:ext>
                </a:extLst>
              </p:cNvPr>
              <p:cNvSpPr txBox="1"/>
              <p:nvPr/>
            </p:nvSpPr>
            <p:spPr>
              <a:xfrm>
                <a:off x="2554072" y="2675658"/>
                <a:ext cx="234961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ja-JP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𝑣𝑎𝑐</m:t>
                          </m:r>
                        </m:sub>
                      </m:sSub>
                      <m:r>
                        <a:rPr kumimoji="1" lang="en-US" altLang="ja-JP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kumimoji="1" lang="en-US" altLang="ja-JP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ja-JP" alt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A34EB77-358C-214F-8F3D-37527A9EB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072" y="2675658"/>
                <a:ext cx="2349618" cy="818366"/>
              </a:xfrm>
              <a:prstGeom prst="rect">
                <a:avLst/>
              </a:prstGeom>
              <a:blipFill>
                <a:blip r:embed="rId4"/>
                <a:stretch>
                  <a:fillRect l="-538" r="-26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30E77C4-C2C8-7C40-AB0F-D71D2FD2C99C}"/>
                  </a:ext>
                </a:extLst>
              </p:cNvPr>
              <p:cNvSpPr txBox="1"/>
              <p:nvPr/>
            </p:nvSpPr>
            <p:spPr>
              <a:xfrm>
                <a:off x="3419872" y="1696427"/>
                <a:ext cx="9198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kumimoji="1"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30E77C4-C2C8-7C40-AB0F-D71D2FD2C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696427"/>
                <a:ext cx="919867" cy="276999"/>
              </a:xfrm>
              <a:prstGeom prst="rect">
                <a:avLst/>
              </a:prstGeom>
              <a:blipFill>
                <a:blip r:embed="rId5"/>
                <a:stretch>
                  <a:fillRect l="-1351" r="-2703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DDB4939-83B6-A642-8919-79D2DD17E68B}"/>
                  </a:ext>
                </a:extLst>
              </p:cNvPr>
              <p:cNvSpPr txBox="1"/>
              <p:nvPr/>
            </p:nvSpPr>
            <p:spPr>
              <a:xfrm>
                <a:off x="899592" y="5695971"/>
                <a:ext cx="5228996" cy="746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nary>
                                <m:naryPr>
                                  <m:ctrlP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𝑣𝑎𝑐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1" lang="ja-JP" alt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DDB4939-83B6-A642-8919-79D2DD17E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695971"/>
                <a:ext cx="5228996" cy="746230"/>
              </a:xfrm>
              <a:prstGeom prst="rect">
                <a:avLst/>
              </a:prstGeom>
              <a:blipFill>
                <a:blip r:embed="rId6"/>
                <a:stretch>
                  <a:fillRect t="-150847" b="-2118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465C53E-7954-D541-923E-A6928AEE0A9E}"/>
                  </a:ext>
                </a:extLst>
              </p:cNvPr>
              <p:cNvSpPr txBox="1"/>
              <p:nvPr/>
            </p:nvSpPr>
            <p:spPr>
              <a:xfrm>
                <a:off x="810354" y="4341788"/>
                <a:ext cx="5614486" cy="731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  <m:nary>
                            <m:naryPr>
                              <m:ctrlP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nary>
                                <m:naryPr>
                                  <m:ctrlP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𝑣𝑎𝑐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kumimoji="1"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kumimoji="1" lang="ja-JP" alt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465C53E-7954-D541-923E-A6928AEE0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54" y="4341788"/>
                <a:ext cx="5614486" cy="731803"/>
              </a:xfrm>
              <a:prstGeom prst="rect">
                <a:avLst/>
              </a:prstGeom>
              <a:blipFill>
                <a:blip r:embed="rId7"/>
                <a:stretch>
                  <a:fillRect l="-6546" t="-153448" b="-218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95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0321" y="46943"/>
            <a:ext cx="7807680" cy="10641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28" dirty="0">
                <a:solidFill>
                  <a:srgbClr val="F5009D"/>
                </a:solidFill>
                <a:latin typeface="Britannic Bold" panose="020B0903060703020204" pitchFamily="34" charset="0"/>
              </a:rPr>
              <a:t>Richardson-</a:t>
            </a:r>
            <a:r>
              <a:rPr lang="en-US" altLang="ja-JP" sz="3628" dirty="0" err="1">
                <a:solidFill>
                  <a:srgbClr val="F5009D"/>
                </a:solidFill>
                <a:latin typeface="Britannic Bold" panose="020B0903060703020204" pitchFamily="34" charset="0"/>
              </a:rPr>
              <a:t>Dushman</a:t>
            </a:r>
            <a:r>
              <a:rPr lang="en-US" altLang="ja-JP" sz="3628" dirty="0">
                <a:solidFill>
                  <a:srgbClr val="F5009D"/>
                </a:solidFill>
                <a:latin typeface="Britannic Bold" panose="020B0903060703020204" pitchFamily="34" charset="0"/>
              </a:rPr>
              <a:t> Equation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73904"/>
              </p:ext>
            </p:extLst>
          </p:nvPr>
        </p:nvGraphicFramePr>
        <p:xfrm>
          <a:off x="683568" y="2085680"/>
          <a:ext cx="3327840" cy="62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r:id="rId4" imgW="3655800" imgH="675360" progId="">
                  <p:embed/>
                </p:oleObj>
              </mc:Choice>
              <mc:Fallback>
                <p:oleObj r:id="rId4" imgW="3655800" imgH="675360" progId="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085680"/>
                        <a:ext cx="3327840" cy="6292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3568" y="2841927"/>
            <a:ext cx="3303225" cy="18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marL="309605" indent="-308165"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r>
              <a:rPr lang="en-US" altLang="ja-JP" sz="1800" i="1" dirty="0">
                <a:latin typeface="Georgia" panose="02040502050405020303" pitchFamily="18" charset="0"/>
              </a:rPr>
              <a:t>T</a:t>
            </a:r>
            <a:r>
              <a:rPr lang="en-US" altLang="ja-JP" sz="1800" dirty="0">
                <a:latin typeface="Georgia" panose="02040502050405020303" pitchFamily="18" charset="0"/>
              </a:rPr>
              <a:t>: Temperature (K)</a:t>
            </a:r>
          </a:p>
          <a:p>
            <a:pPr marL="309605" indent="-308165"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r>
              <a:rPr lang="en-US" altLang="ja-JP" sz="1800" i="1" dirty="0">
                <a:latin typeface="Georgia" panose="02040502050405020303" pitchFamily="18" charset="0"/>
              </a:rPr>
              <a:t>k</a:t>
            </a:r>
            <a:r>
              <a:rPr lang="en-US" altLang="ja-JP" sz="1800" dirty="0">
                <a:latin typeface="Georgia" panose="02040502050405020303" pitchFamily="18" charset="0"/>
              </a:rPr>
              <a:t> : Boltzmann constant (J/K)</a:t>
            </a:r>
          </a:p>
          <a:p>
            <a:pPr marL="309605" indent="-308165"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r>
              <a:rPr lang="en-US" altLang="ja-JP" sz="1800" i="1" dirty="0">
                <a:latin typeface="Georgia" panose="02040502050405020303" pitchFamily="18" charset="0"/>
              </a:rPr>
              <a:t>e</a:t>
            </a:r>
            <a:r>
              <a:rPr lang="en-US" altLang="ja-JP" sz="1800" dirty="0">
                <a:latin typeface="Georgia" panose="02040502050405020303" pitchFamily="18" charset="0"/>
              </a:rPr>
              <a:t>  : electronic charge(C)</a:t>
            </a:r>
          </a:p>
          <a:p>
            <a:pPr marL="309605" indent="-308165"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r>
              <a:rPr lang="en-US" altLang="ja-JP" sz="1800" i="1" dirty="0">
                <a:latin typeface="Georgia" panose="02040502050405020303" pitchFamily="18" charset="0"/>
              </a:rPr>
              <a:t>m</a:t>
            </a:r>
            <a:r>
              <a:rPr lang="en-US" altLang="ja-JP" sz="1800" dirty="0">
                <a:latin typeface="Georgia" panose="02040502050405020303" pitchFamily="18" charset="0"/>
              </a:rPr>
              <a:t> : electron mass(kg)</a:t>
            </a:r>
          </a:p>
          <a:p>
            <a:pPr marL="309605" indent="-308165"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r>
              <a:rPr lang="en-US" altLang="ja-JP" sz="1800" i="1" dirty="0">
                <a:latin typeface="Georgia" panose="02040502050405020303" pitchFamily="18" charset="0"/>
              </a:rPr>
              <a:t>h</a:t>
            </a:r>
            <a:r>
              <a:rPr lang="en-US" altLang="ja-JP" sz="1800" dirty="0">
                <a:latin typeface="Georgia" panose="02040502050405020303" pitchFamily="18" charset="0"/>
              </a:rPr>
              <a:t> : Plank constant (</a:t>
            </a:r>
            <a:r>
              <a:rPr lang="en-US" altLang="ja-JP" sz="1800" dirty="0" err="1">
                <a:latin typeface="Georgia" panose="02040502050405020303" pitchFamily="18" charset="0"/>
              </a:rPr>
              <a:t>Js</a:t>
            </a:r>
            <a:r>
              <a:rPr lang="en-US" altLang="ja-JP" sz="1800" dirty="0">
                <a:latin typeface="Georgia" panose="02040502050405020303" pitchFamily="18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187624" y="1336160"/>
                <a:ext cx="1758495" cy="554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kumimoji="1" lang="en-US" altLang="ja-JP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altLang="ja-JP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336160"/>
                <a:ext cx="1758495" cy="554447"/>
              </a:xfrm>
              <a:prstGeom prst="rect">
                <a:avLst/>
              </a:prstGeom>
              <a:blipFill>
                <a:blip r:embed="rId6"/>
                <a:stretch>
                  <a:fillRect l="-5755" t="-2222" r="-719" b="-1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1503" y="1421896"/>
            <a:ext cx="4925146" cy="34472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321" y="4905828"/>
            <a:ext cx="7344816" cy="1815647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02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136525"/>
            <a:ext cx="7673760" cy="130608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28" dirty="0">
                <a:solidFill>
                  <a:srgbClr val="F5009D"/>
                </a:solidFill>
                <a:latin typeface="Britannic Bold" panose="020B0903060703020204" pitchFamily="34" charset="0"/>
              </a:rPr>
              <a:t>Field Emission (1)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65001"/>
            <a:ext cx="3741184" cy="392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4045" y="1804192"/>
            <a:ext cx="4609440" cy="473472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FE is electron emission observed when a high electric field is applied. 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Large surface field makes  the potential barrier very thin.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The tunnel current becomes significant with &gt;1E+8 V/m.</a:t>
            </a:r>
          </a:p>
          <a:p>
            <a:pPr marL="391686" indent="-293764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2400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63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1"/>
          <p:cNvSpPr>
            <a:spLocks noChangeArrowheads="1"/>
          </p:cNvSpPr>
          <p:nvPr/>
        </p:nvSpPr>
        <p:spPr bwMode="auto">
          <a:xfrm>
            <a:off x="534241" y="3711947"/>
            <a:ext cx="8081280" cy="1245532"/>
          </a:xfrm>
          <a:prstGeom prst="roundRect">
            <a:avLst>
              <a:gd name="adj" fmla="val 16667"/>
            </a:avLst>
          </a:prstGeom>
          <a:solidFill>
            <a:srgbClr val="CFE7F5">
              <a:alpha val="7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-12417"/>
            <a:ext cx="7673760" cy="1306080"/>
          </a:xfrm>
          <a:ln/>
        </p:spPr>
        <p:txBody>
          <a:bodyPr vert="horz" lIns="91440" tIns="22859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28" dirty="0">
                <a:solidFill>
                  <a:srgbClr val="F5009D"/>
                </a:solidFill>
                <a:latin typeface="Britannic Bold" panose="020B0903060703020204" pitchFamily="34" charset="0"/>
              </a:rPr>
              <a:t>Field Emission 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2481" y="2186281"/>
            <a:ext cx="4852800" cy="5279040"/>
          </a:xfrm>
          <a:ln/>
        </p:spPr>
        <p:txBody>
          <a:bodyPr vert="horz" lIns="91440" tIns="19201" rIns="91440" bIns="45720" rtlCol="0">
            <a:normAutofit/>
          </a:bodyPr>
          <a:lstStyle/>
          <a:p>
            <a:pPr marL="0" indent="0"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2177" dirty="0">
              <a:latin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2177" dirty="0">
              <a:latin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2177" dirty="0">
              <a:latin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2177" dirty="0">
              <a:latin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2177" dirty="0">
              <a:latin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2177" dirty="0">
              <a:latin typeface="Arial" panose="020B0604020202020204" pitchFamily="34" charset="0"/>
            </a:endParaRP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44" y="1027865"/>
            <a:ext cx="2851200" cy="26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1346257" y="2335307"/>
            <a:ext cx="2067840" cy="627840"/>
          </a:xfrm>
          <a:prstGeom prst="wedgeRectCallout">
            <a:avLst>
              <a:gd name="adj1" fmla="val 37922"/>
              <a:gd name="adj2" fmla="val -98752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000" dirty="0">
                <a:solidFill>
                  <a:srgbClr val="FFFFFF"/>
                </a:solidFill>
              </a:rPr>
              <a:t>Electron </a:t>
            </a:r>
          </a:p>
          <a:p>
            <a:pPr algn="ctr"/>
            <a:r>
              <a:rPr lang="en-US" altLang="ja-JP" sz="2000" dirty="0">
                <a:solidFill>
                  <a:srgbClr val="FFFFFF"/>
                </a:solidFill>
              </a:rPr>
              <a:t>density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3713463" y="2335307"/>
            <a:ext cx="2067840" cy="627840"/>
          </a:xfrm>
          <a:prstGeom prst="wedgeRectCallout">
            <a:avLst>
              <a:gd name="adj1" fmla="val -39382"/>
              <a:gd name="adj2" fmla="val -101557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000" dirty="0">
                <a:solidFill>
                  <a:srgbClr val="FFFFFF"/>
                </a:solidFill>
              </a:rPr>
              <a:t>Tunneling</a:t>
            </a:r>
          </a:p>
          <a:p>
            <a:pPr algn="ctr"/>
            <a:r>
              <a:rPr lang="en-US" altLang="ja-JP" sz="2000" dirty="0">
                <a:solidFill>
                  <a:srgbClr val="FFFFFF"/>
                </a:solidFill>
              </a:rPr>
              <a:t>probability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740160" y="3827302"/>
            <a:ext cx="556992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4686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 b="1" dirty="0">
                <a:latin typeface="Luxi Serif" pitchFamily="16" charset="0"/>
              </a:rPr>
              <a:t>WKB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6543776" y="3843525"/>
                <a:ext cx="15579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𝑒𝐹𝑧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776" y="3843525"/>
                <a:ext cx="1557926" cy="307777"/>
              </a:xfrm>
              <a:prstGeom prst="rect">
                <a:avLst/>
              </a:prstGeom>
              <a:blipFill>
                <a:blip r:embed="rId4"/>
                <a:stretch>
                  <a:fillRect l="-3125" r="-3516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304889" y="4289557"/>
                <a:ext cx="1934503" cy="5762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𝑒𝐹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889" y="4289557"/>
                <a:ext cx="1934503" cy="576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utoShape 1"/>
          <p:cNvSpPr>
            <a:spLocks noChangeArrowheads="1"/>
          </p:cNvSpPr>
          <p:nvPr/>
        </p:nvSpPr>
        <p:spPr bwMode="auto">
          <a:xfrm>
            <a:off x="534241" y="5158775"/>
            <a:ext cx="8081280" cy="1530172"/>
          </a:xfrm>
          <a:prstGeom prst="roundRect">
            <a:avLst>
              <a:gd name="adj" fmla="val 16667"/>
            </a:avLst>
          </a:prstGeom>
          <a:solidFill>
            <a:srgbClr val="CFE7F5">
              <a:alpha val="7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827584" y="5281415"/>
            <a:ext cx="556992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4686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 b="1" dirty="0">
                <a:latin typeface="Luxi Serif" pitchFamily="16" charset="0"/>
              </a:rPr>
              <a:t>Fowler </a:t>
            </a:r>
            <a:r>
              <a:rPr lang="en-US" altLang="ja-JP" sz="2177" b="1" dirty="0" err="1">
                <a:latin typeface="Luxi Serif" pitchFamily="16" charset="0"/>
              </a:rPr>
              <a:t>Nordheim</a:t>
            </a:r>
            <a:r>
              <a:rPr lang="en-US" altLang="ja-JP" sz="2177" b="1" dirty="0">
                <a:latin typeface="Luxi Serif" pitchFamily="16" charset="0"/>
              </a:rPr>
              <a:t>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3296368" y="5806711"/>
                <a:ext cx="2978717" cy="805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kumimoji="1" lang="ja-JP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𝜋𝜙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kumimoji="1" lang="ja-JP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ja-JP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rad>
                            </m:num>
                            <m:den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h𝑒𝐹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368" y="5806711"/>
                <a:ext cx="2978717" cy="805092"/>
              </a:xfrm>
              <a:prstGeom prst="rect">
                <a:avLst/>
              </a:prstGeom>
              <a:blipFill>
                <a:blip r:embed="rId6"/>
                <a:stretch>
                  <a:fillRect l="-2979" b="-1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843843" y="4099874"/>
                <a:ext cx="5654302" cy="665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  <m:e>
                              <m:rad>
                                <m:radPr>
                                  <m:degHide m:val="on"/>
                                  <m:ctrlP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kumimoji="1" lang="en-US" altLang="ja-JP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kumimoji="1" lang="en-US" altLang="ja-JP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kumimoji="1" lang="en-US" altLang="ja-JP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kumimoji="1" lang="en-US" altLang="ja-JP" sz="24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ja-JP" sz="24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kumimoji="1" lang="ja-JP" altLang="en-US" sz="24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kumimoji="1" lang="en-US" altLang="ja-JP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kumimoji="1" lang="en-US" altLang="ja-JP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ja-JP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ja-JP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r>
                                        <a:rPr kumimoji="1" lang="en-US" altLang="ja-JP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rad>
                            </m:e>
                          </m:nary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43" y="4099874"/>
                <a:ext cx="5654302" cy="665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233322" y="1219831"/>
                <a:ext cx="3831917" cy="7991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nary>
                        <m:nary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22" y="1219831"/>
                <a:ext cx="3831917" cy="7991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7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1"/>
          <p:cNvSpPr>
            <a:spLocks noChangeArrowheads="1"/>
          </p:cNvSpPr>
          <p:nvPr/>
        </p:nvSpPr>
        <p:spPr bwMode="auto">
          <a:xfrm>
            <a:off x="6623056" y="4268808"/>
            <a:ext cx="2413440" cy="1713600"/>
          </a:xfrm>
          <a:prstGeom prst="roundRect">
            <a:avLst>
              <a:gd name="adj" fmla="val 8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6001" y="13322"/>
            <a:ext cx="7430400" cy="80928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00" dirty="0">
                <a:solidFill>
                  <a:srgbClr val="F5009D"/>
                </a:solidFill>
                <a:latin typeface="Britannic Bold" panose="020B0903060703020204" pitchFamily="34" charset="0"/>
              </a:rPr>
              <a:t>Fowler-</a:t>
            </a:r>
            <a:r>
              <a:rPr lang="en-US" altLang="ja-JP" sz="3600" dirty="0" err="1">
                <a:solidFill>
                  <a:srgbClr val="F5009D"/>
                </a:solidFill>
                <a:latin typeface="Britannic Bold" panose="020B0903060703020204" pitchFamily="34" charset="0"/>
              </a:rPr>
              <a:t>Nordheim</a:t>
            </a:r>
            <a:r>
              <a:rPr lang="en-US" altLang="ja-JP" sz="3600" dirty="0">
                <a:solidFill>
                  <a:srgbClr val="F5009D"/>
                </a:solidFill>
                <a:latin typeface="Britannic Bold" panose="020B0903060703020204" pitchFamily="34" charset="0"/>
              </a:rPr>
              <a:t> Plot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1437" y="2653961"/>
            <a:ext cx="6230880" cy="2963520"/>
          </a:xfrm>
          <a:ln/>
        </p:spPr>
        <p:txBody>
          <a:bodyPr vert="horz" lIns="91440" tIns="0" rIns="91440" bIns="45720" rtlCol="0">
            <a:normAutofit/>
          </a:bodyPr>
          <a:lstStyle/>
          <a:p>
            <a:pPr marL="0" indent="0">
              <a:lnSpc>
                <a:spcPct val="102000"/>
              </a:lnSpc>
              <a:spcBef>
                <a:spcPts val="522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altLang="ja-JP" sz="2400" dirty="0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ja-JP" sz="2400" dirty="0"/>
              <a:t> local field enhancement by surface condition,</a:t>
            </a:r>
          </a:p>
          <a:p>
            <a:pPr marL="0" indent="0">
              <a:spcBef>
                <a:spcPts val="522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altLang="ja-JP" sz="2400" dirty="0"/>
              <a:t>Taking ln(J/F</a:t>
            </a:r>
            <a:r>
              <a:rPr lang="en-US" altLang="ja-JP" sz="2400" baseline="33000" dirty="0"/>
              <a:t>2</a:t>
            </a:r>
            <a:r>
              <a:rPr lang="en-US" altLang="ja-JP" sz="2400" dirty="0"/>
              <a:t>) and plotting as a function of 1/F, </a:t>
            </a:r>
            <a:endParaRPr lang="en-US" altLang="ja-JP" sz="1814" dirty="0"/>
          </a:p>
          <a:p>
            <a:pPr marL="0" indent="0">
              <a:spcBef>
                <a:spcPts val="522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altLang="ja-JP" sz="2400" dirty="0"/>
              <a:t>The gradient gives information on the surface </a:t>
            </a:r>
            <a:br>
              <a:rPr lang="en-US" altLang="ja-JP" sz="2400" dirty="0"/>
            </a:br>
            <a:r>
              <a:rPr lang="en-US" altLang="ja-JP" sz="2400" dirty="0"/>
              <a:t>condition, </a:t>
            </a:r>
            <a:r>
              <a:rPr lang="en-US" altLang="ja-JP" sz="2400" dirty="0">
                <a:latin typeface="Symbol" panose="05050102010706020507" pitchFamily="18" charset="2"/>
              </a:rPr>
              <a:t>k</a:t>
            </a:r>
            <a:r>
              <a:rPr lang="en-US" altLang="ja-JP" sz="2400" dirty="0"/>
              <a:t>.  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5289121" y="3092041"/>
          <a:ext cx="64800" cy="1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" r:id="rId4" imgW="720000" imgH="360360" progId="">
                  <p:embed/>
                </p:oleObj>
              </mc:Choice>
              <mc:Fallback>
                <p:oleObj r:id="rId4" imgW="720000" imgH="360360" progId="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121" y="3092041"/>
                        <a:ext cx="64800" cy="151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51983" y="1020601"/>
            <a:ext cx="6572160" cy="31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26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996" b="1" dirty="0">
                <a:latin typeface="Rounded Mgen+ 2cp heavy" panose="020B0502020203020207" pitchFamily="34" charset="-128"/>
                <a:ea typeface="Rounded Mgen+ 2cp heavy" panose="020B0502020203020207" pitchFamily="34" charset="-128"/>
                <a:cs typeface="Rounded Mgen+ 2cp heavy" panose="020B0502020203020207" pitchFamily="34" charset="-128"/>
              </a:rPr>
              <a:t>Fowler-</a:t>
            </a:r>
            <a:r>
              <a:rPr lang="en-US" altLang="ja-JP" sz="1996" b="1" dirty="0" err="1">
                <a:latin typeface="Rounded Mgen+ 2cp heavy" panose="020B0502020203020207" pitchFamily="34" charset="-128"/>
                <a:ea typeface="Rounded Mgen+ 2cp heavy" panose="020B0502020203020207" pitchFamily="34" charset="-128"/>
                <a:cs typeface="Rounded Mgen+ 2cp heavy" panose="020B0502020203020207" pitchFamily="34" charset="-128"/>
              </a:rPr>
              <a:t>Nordheim</a:t>
            </a:r>
            <a:r>
              <a:rPr lang="en-US" altLang="ja-JP" sz="1996" b="1" dirty="0">
                <a:latin typeface="Rounded Mgen+ 2cp heavy" panose="020B0502020203020207" pitchFamily="34" charset="-128"/>
                <a:ea typeface="Rounded Mgen+ 2cp heavy" panose="020B0502020203020207" pitchFamily="34" charset="-128"/>
                <a:cs typeface="Rounded Mgen+ 2cp heavy" panose="020B0502020203020207" pitchFamily="34" charset="-128"/>
              </a:rPr>
              <a:t> formula with field enhancement factor </a:t>
            </a:r>
            <a:r>
              <a:rPr lang="en-US" altLang="ja-JP" sz="1996" b="1" dirty="0" err="1">
                <a:solidFill>
                  <a:srgbClr val="006600"/>
                </a:solidFill>
                <a:latin typeface="Rounded Mgen+ 2cp heavy" panose="020B0502020203020207" pitchFamily="34" charset="-128"/>
                <a:ea typeface="Rounded Mgen+ 2cp heavy" panose="020B0502020203020207" pitchFamily="34" charset="-128"/>
                <a:cs typeface="Rounded Mgen+ 2cp heavy" panose="020B0502020203020207" pitchFamily="34" charset="-128"/>
              </a:rPr>
              <a:t>κ</a:t>
            </a:r>
            <a:endParaRPr lang="en-US" altLang="ja-JP" sz="1996" b="1" dirty="0">
              <a:solidFill>
                <a:srgbClr val="006600"/>
              </a:solidFill>
              <a:latin typeface="Rounded Mgen+ 2cp heavy" panose="020B0502020203020207" pitchFamily="34" charset="-128"/>
              <a:ea typeface="Rounded Mgen+ 2cp heavy" panose="020B0502020203020207" pitchFamily="34" charset="-128"/>
              <a:cs typeface="Rounded Mgen+ 2cp heavy" panose="020B0502020203020207" pitchFamily="34" charset="-128"/>
            </a:endParaRP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93" y="1580207"/>
            <a:ext cx="2481030" cy="179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7164497" y="5669928"/>
            <a:ext cx="1640160" cy="864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 flipV="1">
            <a:off x="7168817" y="4385448"/>
            <a:ext cx="11520" cy="127728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7348816" y="4648968"/>
            <a:ext cx="1169280" cy="838080"/>
          </a:xfrm>
          <a:prstGeom prst="line">
            <a:avLst/>
          </a:prstGeom>
          <a:noFill/>
          <a:ln w="36000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 rot="16200000">
            <a:off x="6436577" y="4901688"/>
            <a:ext cx="86832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ln(J/F</a:t>
            </a:r>
            <a:r>
              <a:rPr lang="en-US" altLang="ja-JP" sz="2177" baseline="50000"/>
              <a:t>2</a:t>
            </a:r>
            <a:r>
              <a:rPr lang="en-US" altLang="ja-JP" sz="2177"/>
              <a:t>)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7662737" y="5713128"/>
            <a:ext cx="74160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1/F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C5AA1B2-CC88-C844-8BE0-77F5A8BD45EF}"/>
                  </a:ext>
                </a:extLst>
              </p:cNvPr>
              <p:cNvSpPr txBox="1"/>
              <p:nvPr/>
            </p:nvSpPr>
            <p:spPr>
              <a:xfrm>
                <a:off x="1648393" y="1384666"/>
                <a:ext cx="4015008" cy="8561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kumimoji="1" lang="ja-JP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𝜋𝜙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kumimoji="1" lang="ja-JP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ja-JP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rad>
                            </m:num>
                            <m:den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h𝑒</m:t>
                              </m:r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C5AA1B2-CC88-C844-8BE0-77F5A8BD4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93" y="1384666"/>
                <a:ext cx="4015008" cy="856132"/>
              </a:xfrm>
              <a:prstGeom prst="rect">
                <a:avLst/>
              </a:prstGeom>
              <a:blipFill>
                <a:blip r:embed="rId7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791BD95-5E49-224A-A18D-773EF2C962C8}"/>
                  </a:ext>
                </a:extLst>
              </p:cNvPr>
              <p:cNvSpPr txBox="1"/>
              <p:nvPr/>
            </p:nvSpPr>
            <p:spPr>
              <a:xfrm>
                <a:off x="180953" y="4729134"/>
                <a:ext cx="6405122" cy="873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kumimoji="1" lang="en-US" altLang="ja-JP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kumimoji="1"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ja-JP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  <m:r>
                                            <a:rPr kumimoji="1" lang="en-US" altLang="ja-JP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kumimoji="1"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kumimoji="1"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𝜋𝜙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kumimoji="1" lang="en-US" altLang="ja-JP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kumimoji="1"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num>
                        <m:den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h𝑒</m:t>
                          </m:r>
                          <m:r>
                            <a:rPr kumimoji="1" lang="en-US" altLang="ja-JP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f>
                        <m:fPr>
                          <m:ctrlPr>
                            <a:rPr kumimoji="1" lang="en-US" altLang="ja-JP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791BD95-5E49-224A-A18D-773EF2C96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53" y="4729134"/>
                <a:ext cx="6405122" cy="873188"/>
              </a:xfrm>
              <a:prstGeom prst="rect">
                <a:avLst/>
              </a:prstGeom>
              <a:blipFill>
                <a:blip r:embed="rId8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73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6641" y="164521"/>
            <a:ext cx="7430400" cy="1064160"/>
          </a:xfrm>
          <a:ln/>
        </p:spPr>
        <p:txBody>
          <a:bodyPr vert="horz" lIns="91440" tIns="22859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28" dirty="0">
                <a:solidFill>
                  <a:srgbClr val="F5009D"/>
                </a:solidFill>
                <a:latin typeface="Britannic Bold" panose="020B0903060703020204" pitchFamily="34" charset="0"/>
              </a:rPr>
              <a:t>Photo-electron Emission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227241"/>
            <a:ext cx="4824536" cy="4379040"/>
          </a:xfrm>
          <a:ln/>
        </p:spPr>
        <p:txBody>
          <a:bodyPr>
            <a:noAutofit/>
          </a:bodyPr>
          <a:lstStyle/>
          <a:p>
            <a:pPr marL="383322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8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Photons excite electrons into higher energy states.</a:t>
            </a:r>
          </a:p>
          <a:p>
            <a:pPr marL="383322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8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If the states are higher than the vacuum level, the electrons goes to vacuum.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53" y="1227241"/>
            <a:ext cx="3552480" cy="413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938475" y="4149080"/>
                <a:ext cx="193450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ja-JP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ja-JP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475" y="4149080"/>
                <a:ext cx="1934503" cy="369332"/>
              </a:xfrm>
              <a:prstGeom prst="rect">
                <a:avLst/>
              </a:prstGeom>
              <a:blipFill>
                <a:blip r:embed="rId4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47638" y="5606281"/>
                <a:ext cx="6363922" cy="876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ja-JP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𝑒𝑚𝑘𝑇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nary>
                        <m:nary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kumimoji="1" lang="ja-JP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1" lang="en-US" altLang="ja-JP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kumimoji="1" lang="en-US" altLang="ja-JP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ja-JP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ja-JP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38" y="5606281"/>
                <a:ext cx="6363922" cy="876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54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2480" y="131401"/>
            <a:ext cx="7430400" cy="109152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266" dirty="0">
                <a:solidFill>
                  <a:srgbClr val="F5009D"/>
                </a:solidFill>
                <a:latin typeface="Britannic Bold" panose="020B0903060703020204" pitchFamily="34" charset="0"/>
              </a:rPr>
              <a:t>Fowler Equation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0881" y="3231720"/>
            <a:ext cx="3405600" cy="207936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177">
                <a:cs typeface="Arial" panose="020B0604020202020204" pitchFamily="34" charset="0"/>
              </a:rPr>
              <a:t>Fowler equation gives photo-current spectrum.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177">
                <a:cs typeface="Arial" panose="020B0604020202020204" pitchFamily="34" charset="0"/>
              </a:rPr>
              <a:t>Still some current in </a:t>
            </a:r>
            <a:r>
              <a:rPr lang="en-US" altLang="ja-JP" sz="2177" i="1">
                <a:solidFill>
                  <a:srgbClr val="006600"/>
                </a:solidFill>
                <a:cs typeface="Arial" panose="020B0604020202020204" pitchFamily="34" charset="0"/>
              </a:rPr>
              <a:t>δ&lt;0 </a:t>
            </a:r>
            <a:r>
              <a:rPr lang="en-US" altLang="ja-JP" sz="2177">
                <a:cs typeface="Arial" panose="020B0604020202020204" pitchFamily="34" charset="0"/>
              </a:rPr>
              <a:t>due to the thermal energy. 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580641" y="2552041"/>
          <a:ext cx="64800" cy="1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8" r:id="rId4" imgW="720000" imgH="360360" progId="">
                  <p:embed/>
                </p:oleObj>
              </mc:Choice>
              <mc:Fallback>
                <p:oleObj r:id="rId4" imgW="720000" imgH="360360" progId="">
                  <p:embed/>
                  <p:pic>
                    <p:nvPicPr>
                      <p:cNvPr id="389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641" y="2552041"/>
                        <a:ext cx="64800" cy="151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841152"/>
              </p:ext>
            </p:extLst>
          </p:nvPr>
        </p:nvGraphicFramePr>
        <p:xfrm>
          <a:off x="7034401" y="2173566"/>
          <a:ext cx="1385280" cy="66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9" r:id="rId6" imgW="1502640" imgH="706320" progId="">
                  <p:embed/>
                </p:oleObj>
              </mc:Choice>
              <mc:Fallback>
                <p:oleObj r:id="rId6" imgW="1502640" imgH="706320" progId="">
                  <p:embed/>
                  <p:pic>
                    <p:nvPicPr>
                      <p:cNvPr id="38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401" y="2173566"/>
                        <a:ext cx="1385280" cy="6609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4314241" y="2482921"/>
          <a:ext cx="64800" cy="15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0" r:id="rId8" imgW="720000" imgH="360360" progId="">
                  <p:embed/>
                </p:oleObj>
              </mc:Choice>
              <mc:Fallback>
                <p:oleObj r:id="rId8" imgW="720000" imgH="360360" progId="">
                  <p:embed/>
                  <p:pic>
                    <p:nvPicPr>
                      <p:cNvPr id="38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241" y="2482921"/>
                        <a:ext cx="64800" cy="1526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116001" y="1001161"/>
          <a:ext cx="5918400" cy="1725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1" r:id="rId9" imgW="6333480" imgH="1841040" progId="">
                  <p:embed/>
                </p:oleObj>
              </mc:Choice>
              <mc:Fallback>
                <p:oleObj r:id="rId9" imgW="6333480" imgH="1841040" progId="">
                  <p:embed/>
                  <p:pic>
                    <p:nvPicPr>
                      <p:cNvPr id="38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01" y="1001161"/>
                        <a:ext cx="5918400" cy="17251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41" y="2988361"/>
            <a:ext cx="4292640" cy="29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034401" y="1109406"/>
            <a:ext cx="1699699" cy="63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5000"/>
              </a:lnSpc>
              <a:spcAft>
                <a:spcPts val="1282"/>
              </a:spcAft>
            </a:pPr>
            <a:r>
              <a:rPr lang="en-US" altLang="ja-JP" sz="2177" i="1" dirty="0">
                <a:solidFill>
                  <a:srgbClr val="006600"/>
                </a:solidFill>
                <a:latin typeface="Luxi Serif" pitchFamily="16" charset="0"/>
                <a:cs typeface="Arial" panose="020B0604020202020204" pitchFamily="34" charset="0"/>
              </a:rPr>
              <a:t>δ</a:t>
            </a:r>
            <a:r>
              <a:rPr lang="en-US" altLang="ja-JP" sz="2177" i="1" dirty="0">
                <a:solidFill>
                  <a:srgbClr val="006600"/>
                </a:solidFill>
                <a:latin typeface="Luxi Serif" pitchFamily="16" charset="0"/>
                <a:ea typeface="HGP明朝E" panose="02020900000000000000" pitchFamily="18" charset="-128"/>
              </a:rPr>
              <a:t>=h(</a:t>
            </a:r>
            <a:r>
              <a:rPr lang="en-US" altLang="ja-JP" sz="2177" i="1" dirty="0">
                <a:solidFill>
                  <a:srgbClr val="006600"/>
                </a:solidFill>
                <a:latin typeface="Luxi Serif" pitchFamily="16" charset="0"/>
                <a:cs typeface="Arial" panose="020B0604020202020204" pitchFamily="34" charset="0"/>
              </a:rPr>
              <a:t>ν</a:t>
            </a:r>
            <a:r>
              <a:rPr lang="en-US" altLang="ja-JP" sz="2177" i="1" dirty="0">
                <a:solidFill>
                  <a:srgbClr val="006600"/>
                </a:solidFill>
                <a:latin typeface="Luxi Serif" pitchFamily="16" charset="0"/>
                <a:ea typeface="HGP明朝E" panose="02020900000000000000" pitchFamily="18" charset="-128"/>
              </a:rPr>
              <a:t>-</a:t>
            </a:r>
            <a:r>
              <a:rPr lang="en-US" altLang="ja-JP" sz="2177" i="1" dirty="0">
                <a:solidFill>
                  <a:srgbClr val="006600"/>
                </a:solidFill>
                <a:latin typeface="Luxi Serif" pitchFamily="16" charset="0"/>
                <a:cs typeface="Arial" panose="020B0604020202020204" pitchFamily="34" charset="0"/>
              </a:rPr>
              <a:t>ν</a:t>
            </a:r>
            <a:r>
              <a:rPr lang="en-US" altLang="ja-JP" sz="2177" i="1" baseline="-1000" dirty="0">
                <a:solidFill>
                  <a:srgbClr val="006600"/>
                </a:solidFill>
                <a:latin typeface="Luxi Serif" pitchFamily="16" charset="0"/>
                <a:cs typeface="Arial" panose="020B0604020202020204" pitchFamily="34" charset="0"/>
              </a:rPr>
              <a:t>0</a:t>
            </a:r>
            <a:r>
              <a:rPr lang="en-US" altLang="ja-JP" sz="2177" i="1" dirty="0">
                <a:solidFill>
                  <a:srgbClr val="006600"/>
                </a:solidFill>
                <a:latin typeface="Luxi Serif" pitchFamily="16" charset="0"/>
                <a:ea typeface="HGP明朝E" panose="02020900000000000000" pitchFamily="18" charset="-128"/>
              </a:rPr>
              <a:t>)/</a:t>
            </a:r>
            <a:r>
              <a:rPr lang="en-US" altLang="ja-JP" sz="2177" i="1" dirty="0" err="1">
                <a:solidFill>
                  <a:srgbClr val="006600"/>
                </a:solidFill>
                <a:latin typeface="Luxi Serif" pitchFamily="16" charset="0"/>
                <a:ea typeface="HGP明朝E" panose="02020900000000000000" pitchFamily="18" charset="-128"/>
              </a:rPr>
              <a:t>kT</a:t>
            </a:r>
            <a:endParaRPr lang="en-US" altLang="ja-JP" sz="2177" i="1" dirty="0">
              <a:solidFill>
                <a:srgbClr val="006600"/>
              </a:solidFill>
              <a:latin typeface="Luxi Serif" pitchFamily="16" charset="0"/>
              <a:ea typeface="HGP明朝E" panose="02020900000000000000" pitchFamily="18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9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2480" y="229321"/>
            <a:ext cx="7430400" cy="1091520"/>
          </a:xfrm>
          <a:ln/>
        </p:spPr>
        <p:txBody>
          <a:bodyPr vert="horz" lIns="91440" tIns="22859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Quantum Efficiency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0481" y="1328040"/>
            <a:ext cx="7679520" cy="274752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cs typeface="Luxi Serif" pitchFamily="16" charset="0"/>
              </a:rPr>
              <a:t>Quantum Efficiency, η,  is practically used to quantify the photo-electron emission</a:t>
            </a:r>
          </a:p>
          <a:p>
            <a:pPr marL="144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cs typeface="Luxi Serif" pitchFamily="16" charset="0"/>
              </a:rPr>
              <a:t>  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580641" y="2552041"/>
          <a:ext cx="64800" cy="1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8" r:id="rId4" imgW="720000" imgH="360360" progId="">
                  <p:embed/>
                </p:oleObj>
              </mc:Choice>
              <mc:Fallback>
                <p:oleObj r:id="rId4" imgW="720000" imgH="360360" progId="">
                  <p:embed/>
                  <p:pic>
                    <p:nvPicPr>
                      <p:cNvPr id="39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641" y="2552041"/>
                        <a:ext cx="64800" cy="151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314241" y="2482921"/>
          <a:ext cx="64800" cy="15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9" r:id="rId6" imgW="720000" imgH="360360" progId="">
                  <p:embed/>
                </p:oleObj>
              </mc:Choice>
              <mc:Fallback>
                <p:oleObj r:id="rId6" imgW="720000" imgH="360360" progId="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241" y="2482921"/>
                        <a:ext cx="64800" cy="1526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70814"/>
              </p:ext>
            </p:extLst>
          </p:nvPr>
        </p:nvGraphicFramePr>
        <p:xfrm>
          <a:off x="2699792" y="2131286"/>
          <a:ext cx="4847040" cy="65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0" r:id="rId7" imgW="5405040" imgH="722520" progId="">
                  <p:embed/>
                </p:oleObj>
              </mc:Choice>
              <mc:Fallback>
                <p:oleObj r:id="rId7" imgW="5405040" imgH="722520" progId="">
                  <p:embed/>
                  <p:pic>
                    <p:nvPicPr>
                      <p:cNvPr id="39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131286"/>
                        <a:ext cx="4847040" cy="6508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172662"/>
              </p:ext>
            </p:extLst>
          </p:nvPr>
        </p:nvGraphicFramePr>
        <p:xfrm>
          <a:off x="2719791" y="2814977"/>
          <a:ext cx="4279680" cy="69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1" r:id="rId9" imgW="4688640" imgH="736920" progId="">
                  <p:embed/>
                </p:oleObj>
              </mc:Choice>
              <mc:Fallback>
                <p:oleObj r:id="rId9" imgW="4688640" imgH="736920" progId="">
                  <p:embed/>
                  <p:pic>
                    <p:nvPicPr>
                      <p:cNvPr id="39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791" y="2814977"/>
                        <a:ext cx="4279680" cy="6998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9350" y="4427195"/>
            <a:ext cx="5880562" cy="2091182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6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400320" y="4696201"/>
            <a:ext cx="8265600" cy="1702080"/>
          </a:xfrm>
          <a:prstGeom prst="roundRect">
            <a:avLst>
              <a:gd name="adj" fmla="val 16667"/>
            </a:avLst>
          </a:prstGeom>
          <a:solidFill>
            <a:srgbClr val="CFE7F5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41" y="132841"/>
            <a:ext cx="7673760" cy="130608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Injector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040" y="1153801"/>
            <a:ext cx="7699391" cy="4790880"/>
          </a:xfrm>
          <a:ln/>
        </p:spPr>
        <p:txBody>
          <a:bodyPr/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What is the injector?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Generate accelerate-able particle beams;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What is the accelerate-able beams?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Right amount : Charge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Right shape : Beam size, emittance, bunch length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Right direction:  along beam line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Right time : timing, phase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5400000">
            <a:off x="856801" y="5154121"/>
            <a:ext cx="767520" cy="813600"/>
          </a:xfrm>
          <a:prstGeom prst="can">
            <a:avLst>
              <a:gd name="adj" fmla="val 33033"/>
            </a:avLst>
          </a:prstGeom>
          <a:gradFill rotWithShape="0">
            <a:gsLst>
              <a:gs pos="0">
                <a:srgbClr val="800000"/>
              </a:gs>
              <a:gs pos="50000">
                <a:srgbClr val="CFE7F5"/>
              </a:gs>
              <a:gs pos="100000">
                <a:srgbClr val="800000"/>
              </a:gs>
            </a:gsLst>
            <a:lin ang="5400000" scaled="1"/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rot="5400000">
            <a:off x="2705761" y="4094281"/>
            <a:ext cx="767520" cy="2950560"/>
          </a:xfrm>
          <a:prstGeom prst="can">
            <a:avLst>
              <a:gd name="adj" fmla="val 33904"/>
            </a:avLst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rot="5400000">
            <a:off x="5575681" y="4104361"/>
            <a:ext cx="767520" cy="2950560"/>
          </a:xfrm>
          <a:prstGeom prst="can">
            <a:avLst>
              <a:gd name="adj" fmla="val 37464"/>
            </a:avLst>
          </a:prstGeom>
          <a:solidFill>
            <a:srgbClr val="0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80481" y="4794121"/>
            <a:ext cx="90864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Injector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481121" y="4785481"/>
            <a:ext cx="139968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Accelerator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202721" y="4795561"/>
            <a:ext cx="169056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Transport line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rot="5400000">
            <a:off x="7368481" y="5191561"/>
            <a:ext cx="767520" cy="813600"/>
          </a:xfrm>
          <a:prstGeom prst="can">
            <a:avLst>
              <a:gd name="adj" fmla="val 33033"/>
            </a:avLst>
          </a:prstGeom>
          <a:gradFill rotWithShape="0">
            <a:gsLst>
              <a:gs pos="0">
                <a:srgbClr val="800000"/>
              </a:gs>
              <a:gs pos="50000">
                <a:srgbClr val="CFE7F5"/>
              </a:gs>
              <a:gs pos="100000">
                <a:srgbClr val="800000"/>
              </a:gs>
            </a:gsLst>
            <a:lin ang="5400000" scaled="1"/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655041" y="4858921"/>
            <a:ext cx="26208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IP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 rot="5400000">
            <a:off x="8434081" y="4860361"/>
            <a:ext cx="767520" cy="1452960"/>
          </a:xfrm>
          <a:prstGeom prst="can">
            <a:avLst>
              <a:gd name="adj" fmla="val 30228"/>
            </a:avLst>
          </a:prstGeom>
          <a:solidFill>
            <a:srgbClr val="0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2068447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2DCA6D7C-2821-BD48-8BC8-3A3D76B03328}"/>
              </a:ext>
            </a:extLst>
          </p:cNvPr>
          <p:cNvSpPr/>
          <p:nvPr/>
        </p:nvSpPr>
        <p:spPr>
          <a:xfrm>
            <a:off x="4868552" y="1462656"/>
            <a:ext cx="2982391" cy="13571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D32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82E7118-C7DF-E648-B4EC-EE4A03CDE886}"/>
              </a:ext>
            </a:extLst>
          </p:cNvPr>
          <p:cNvSpPr/>
          <p:nvPr/>
        </p:nvSpPr>
        <p:spPr>
          <a:xfrm>
            <a:off x="4858756" y="2819802"/>
            <a:ext cx="2982391" cy="7246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3172E76-F0A0-954C-99D5-CB0E3B30CDC7}"/>
              </a:ext>
            </a:extLst>
          </p:cNvPr>
          <p:cNvSpPr/>
          <p:nvPr/>
        </p:nvSpPr>
        <p:spPr>
          <a:xfrm>
            <a:off x="4859736" y="3544094"/>
            <a:ext cx="2982391" cy="15142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7DA647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2D233D1-3BB7-D746-BFBC-0C4A939708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5023" y="237491"/>
            <a:ext cx="7673953" cy="707886"/>
          </a:xfrm>
        </p:spPr>
        <p:txBody>
          <a:bodyPr>
            <a:spAutoFit/>
          </a:bodyPr>
          <a:lstStyle/>
          <a:p>
            <a:pPr lvl="0"/>
            <a:r>
              <a:rPr lang="en-US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Polarized electron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1D9E7CD-5703-6448-9962-93B0B13480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6493" y="1462656"/>
            <a:ext cx="4642669" cy="4739564"/>
          </a:xfrm>
        </p:spPr>
        <p:txBody>
          <a:bodyPr>
            <a:noAutofit/>
          </a:bodyPr>
          <a:lstStyle/>
          <a:p>
            <a:pPr lvl="0"/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Polarized Electron is generated by photo-emission with GaAs semiconductor cathode.</a:t>
            </a:r>
          </a:p>
          <a:p>
            <a:pPr lvl="0"/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For polarization, the direct transition is essential.</a:t>
            </a:r>
          </a:p>
          <a:p>
            <a:pPr lvl="0"/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Transition from the valence band (VB) to conduction band (CB) by circularly polarized photon is spin dependent.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FBADCC7-33BF-CA40-82DA-9AC1F1AF3670}"/>
              </a:ext>
            </a:extLst>
          </p:cNvPr>
          <p:cNvGrpSpPr/>
          <p:nvPr/>
        </p:nvGrpSpPr>
        <p:grpSpPr>
          <a:xfrm>
            <a:off x="6621804" y="3681245"/>
            <a:ext cx="489827" cy="1306205"/>
            <a:chOff x="7300079" y="4057920"/>
            <a:chExt cx="540000" cy="1440000"/>
          </a:xfrm>
        </p:grpSpPr>
        <p:sp>
          <p:nvSpPr>
            <p:cNvPr id="8" name="直線コネクタ 7">
              <a:extLst>
                <a:ext uri="{FF2B5EF4-FFF2-40B4-BE49-F238E27FC236}">
                  <a16:creationId xmlns:a16="http://schemas.microsoft.com/office/drawing/2014/main" id="{3DDB388C-D748-3149-9F9A-92E9BA949CED}"/>
                </a:ext>
              </a:extLst>
            </p:cNvPr>
            <p:cNvSpPr/>
            <p:nvPr/>
          </p:nvSpPr>
          <p:spPr>
            <a:xfrm>
              <a:off x="7570079" y="4057920"/>
              <a:ext cx="0" cy="144000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prstDash val="solid"/>
              <a:tailEnd type="arrow"/>
            </a:ln>
          </p:spPr>
          <p:txBody>
            <a:bodyPr vert="horz" wrap="none" lIns="97965" tIns="57146" rIns="97965" bIns="57146" anchor="ctr" anchorCtr="1" compatLnSpc="0"/>
            <a:lstStyle/>
            <a:p>
              <a:pPr hangingPunct="0">
                <a:lnSpc>
                  <a:spcPct val="96000"/>
                </a:lnSpc>
                <a:tabLst>
                  <a:tab pos="0" algn="l"/>
                  <a:tab pos="407214" algn="l"/>
                  <a:tab pos="814756" algn="l"/>
                  <a:tab pos="1222299" algn="l"/>
                  <a:tab pos="1629841" algn="l"/>
                  <a:tab pos="2037383" algn="l"/>
                  <a:tab pos="2444925" algn="l"/>
                  <a:tab pos="2852467" algn="l"/>
                  <a:tab pos="3260009" algn="l"/>
                  <a:tab pos="3667550" algn="l"/>
                  <a:tab pos="4075092" algn="l"/>
                  <a:tab pos="4482633" algn="l"/>
                  <a:tab pos="4890176" algn="l"/>
                  <a:tab pos="5297718" algn="l"/>
                  <a:tab pos="5705260" algn="l"/>
                  <a:tab pos="6112802" algn="l"/>
                  <a:tab pos="6520344" algn="l"/>
                  <a:tab pos="6927886" algn="l"/>
                  <a:tab pos="7335427" algn="l"/>
                  <a:tab pos="7742969" algn="l"/>
                  <a:tab pos="8150511" algn="l"/>
                </a:tabLst>
              </a:pPr>
              <a:endParaRPr lang="en-US" sz="2177">
                <a:solidFill>
                  <a:srgbClr val="000000"/>
                </a:solidFill>
                <a:latin typeface="Arial" pitchFamily="34"/>
                <a:ea typeface="Arial Unicode MS" pitchFamily="34"/>
                <a:cs typeface="Arial Unicode MS" pitchFamily="34"/>
              </a:endParaRPr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18F00979-3310-2E45-A79F-9DA65161BFCD}"/>
                </a:ext>
              </a:extLst>
            </p:cNvPr>
            <p:cNvSpPr/>
            <p:nvPr/>
          </p:nvSpPr>
          <p:spPr>
            <a:xfrm>
              <a:off x="7300079" y="4507920"/>
              <a:ext cx="540000" cy="54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>
                <a:lnSpc>
                  <a:spcPct val="96000"/>
                </a:lnSpc>
                <a:tabLst>
                  <a:tab pos="0" algn="l"/>
                  <a:tab pos="407214" algn="l"/>
                  <a:tab pos="814756" algn="l"/>
                  <a:tab pos="1222299" algn="l"/>
                  <a:tab pos="1629841" algn="l"/>
                  <a:tab pos="2037383" algn="l"/>
                  <a:tab pos="2444925" algn="l"/>
                  <a:tab pos="2852467" algn="l"/>
                  <a:tab pos="3260009" algn="l"/>
                  <a:tab pos="3667550" algn="l"/>
                  <a:tab pos="4075092" algn="l"/>
                  <a:tab pos="4482633" algn="l"/>
                  <a:tab pos="4890176" algn="l"/>
                  <a:tab pos="5297718" algn="l"/>
                  <a:tab pos="5705260" algn="l"/>
                  <a:tab pos="6112802" algn="l"/>
                  <a:tab pos="6520344" algn="l"/>
                  <a:tab pos="6927886" algn="l"/>
                  <a:tab pos="7335427" algn="l"/>
                  <a:tab pos="7742969" algn="l"/>
                  <a:tab pos="8150511" algn="l"/>
                </a:tabLst>
              </a:pPr>
              <a:endParaRPr lang="en-US" sz="2177">
                <a:solidFill>
                  <a:srgbClr val="000000"/>
                </a:solidFill>
                <a:latin typeface="Arial" pitchFamily="34"/>
                <a:ea typeface="Arial Unicode MS" pitchFamily="34"/>
                <a:cs typeface="Arial Unicode MS" pitchFamily="34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33A69AA-7933-ED40-BDBE-B47EB214FE53}"/>
              </a:ext>
            </a:extLst>
          </p:cNvPr>
          <p:cNvGrpSpPr/>
          <p:nvPr/>
        </p:nvGrpSpPr>
        <p:grpSpPr>
          <a:xfrm>
            <a:off x="5767547" y="3665244"/>
            <a:ext cx="489827" cy="1306206"/>
            <a:chOff x="6358320" y="4040279"/>
            <a:chExt cx="540000" cy="1440001"/>
          </a:xfrm>
        </p:grpSpPr>
        <p:sp>
          <p:nvSpPr>
            <p:cNvPr id="11" name="直線コネクタ 10">
              <a:extLst>
                <a:ext uri="{FF2B5EF4-FFF2-40B4-BE49-F238E27FC236}">
                  <a16:creationId xmlns:a16="http://schemas.microsoft.com/office/drawing/2014/main" id="{3771DF3B-EF3D-2E4C-8E37-16C814B5F4DF}"/>
                </a:ext>
              </a:extLst>
            </p:cNvPr>
            <p:cNvSpPr/>
            <p:nvPr/>
          </p:nvSpPr>
          <p:spPr>
            <a:xfrm flipV="1">
              <a:off x="6628320" y="4040279"/>
              <a:ext cx="0" cy="1440001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prstDash val="solid"/>
              <a:tailEnd type="arrow"/>
            </a:ln>
          </p:spPr>
          <p:txBody>
            <a:bodyPr vert="horz" wrap="none" lIns="97965" tIns="57146" rIns="97965" bIns="57146" anchor="ctr" anchorCtr="1" compatLnSpc="0"/>
            <a:lstStyle/>
            <a:p>
              <a:pPr hangingPunct="0">
                <a:lnSpc>
                  <a:spcPct val="96000"/>
                </a:lnSpc>
                <a:tabLst>
                  <a:tab pos="0" algn="l"/>
                  <a:tab pos="407214" algn="l"/>
                  <a:tab pos="814756" algn="l"/>
                  <a:tab pos="1222299" algn="l"/>
                  <a:tab pos="1629841" algn="l"/>
                  <a:tab pos="2037383" algn="l"/>
                  <a:tab pos="2444925" algn="l"/>
                  <a:tab pos="2852467" algn="l"/>
                  <a:tab pos="3260009" algn="l"/>
                  <a:tab pos="3667550" algn="l"/>
                  <a:tab pos="4075092" algn="l"/>
                  <a:tab pos="4482633" algn="l"/>
                  <a:tab pos="4890176" algn="l"/>
                  <a:tab pos="5297718" algn="l"/>
                  <a:tab pos="5705260" algn="l"/>
                  <a:tab pos="6112802" algn="l"/>
                  <a:tab pos="6520344" algn="l"/>
                  <a:tab pos="6927886" algn="l"/>
                  <a:tab pos="7335427" algn="l"/>
                  <a:tab pos="7742969" algn="l"/>
                  <a:tab pos="8150511" algn="l"/>
                </a:tabLst>
              </a:pPr>
              <a:endParaRPr lang="en-US" sz="2177">
                <a:solidFill>
                  <a:srgbClr val="000000"/>
                </a:solidFill>
                <a:latin typeface="Arial" pitchFamily="34"/>
                <a:ea typeface="Arial Unicode MS" pitchFamily="34"/>
                <a:cs typeface="Arial Unicode MS" pitchFamily="34"/>
              </a:endParaRPr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D884E6EF-BD04-3641-9993-508190FFDE27}"/>
                </a:ext>
              </a:extLst>
            </p:cNvPr>
            <p:cNvSpPr/>
            <p:nvPr/>
          </p:nvSpPr>
          <p:spPr>
            <a:xfrm>
              <a:off x="6358320" y="4490280"/>
              <a:ext cx="540000" cy="54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>
                <a:lnSpc>
                  <a:spcPct val="96000"/>
                </a:lnSpc>
                <a:tabLst>
                  <a:tab pos="0" algn="l"/>
                  <a:tab pos="407214" algn="l"/>
                  <a:tab pos="814756" algn="l"/>
                  <a:tab pos="1222299" algn="l"/>
                  <a:tab pos="1629841" algn="l"/>
                  <a:tab pos="2037383" algn="l"/>
                  <a:tab pos="2444925" algn="l"/>
                  <a:tab pos="2852467" algn="l"/>
                  <a:tab pos="3260009" algn="l"/>
                  <a:tab pos="3667550" algn="l"/>
                  <a:tab pos="4075092" algn="l"/>
                  <a:tab pos="4482633" algn="l"/>
                  <a:tab pos="4890176" algn="l"/>
                  <a:tab pos="5297718" algn="l"/>
                  <a:tab pos="5705260" algn="l"/>
                  <a:tab pos="6112802" algn="l"/>
                  <a:tab pos="6520344" algn="l"/>
                  <a:tab pos="6927886" algn="l"/>
                  <a:tab pos="7335427" algn="l"/>
                  <a:tab pos="7742969" algn="l"/>
                  <a:tab pos="8150511" algn="l"/>
                </a:tabLst>
              </a:pPr>
              <a:endParaRPr lang="en-US" sz="2177">
                <a:solidFill>
                  <a:srgbClr val="000000"/>
                </a:solidFill>
                <a:latin typeface="Arial" pitchFamily="34"/>
                <a:ea typeface="Arial Unicode MS" pitchFamily="34"/>
                <a:cs typeface="Arial Unicode MS" pitchFamily="34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F959FDC-3A0A-A648-AF23-7A8232C38A50}"/>
              </a:ext>
            </a:extLst>
          </p:cNvPr>
          <p:cNvSpPr txBox="1"/>
          <p:nvPr/>
        </p:nvSpPr>
        <p:spPr>
          <a:xfrm>
            <a:off x="4961619" y="3637160"/>
            <a:ext cx="372410" cy="3080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177">
                <a:solidFill>
                  <a:srgbClr val="00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VB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567086-C068-EC4D-8BF6-8B436036FC91}"/>
              </a:ext>
            </a:extLst>
          </p:cNvPr>
          <p:cNvSpPr txBox="1"/>
          <p:nvPr/>
        </p:nvSpPr>
        <p:spPr>
          <a:xfrm>
            <a:off x="4961619" y="1547233"/>
            <a:ext cx="387798" cy="3080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177">
                <a:solidFill>
                  <a:srgbClr val="00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CB</a:t>
            </a: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E73EDE5-6092-1345-8A08-81E22159229B}"/>
              </a:ext>
            </a:extLst>
          </p:cNvPr>
          <p:cNvSpPr/>
          <p:nvPr/>
        </p:nvSpPr>
        <p:spPr>
          <a:xfrm>
            <a:off x="9341650" y="3013447"/>
            <a:ext cx="823561" cy="59040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23" h="1809">
                <a:moveTo>
                  <a:pt x="2518" y="1071"/>
                </a:moveTo>
                <a:cubicBezTo>
                  <a:pt x="2558" y="711"/>
                  <a:pt x="2344" y="347"/>
                  <a:pt x="2034" y="189"/>
                </a:cubicBezTo>
                <a:cubicBezTo>
                  <a:pt x="1769" y="55"/>
                  <a:pt x="1279" y="-173"/>
                  <a:pt x="1095" y="218"/>
                </a:cubicBezTo>
                <a:cubicBezTo>
                  <a:pt x="947" y="532"/>
                  <a:pt x="1234" y="852"/>
                  <a:pt x="1322" y="1157"/>
                </a:cubicBezTo>
                <a:cubicBezTo>
                  <a:pt x="1425" y="1509"/>
                  <a:pt x="2088" y="1624"/>
                  <a:pt x="2006" y="1127"/>
                </a:cubicBezTo>
                <a:cubicBezTo>
                  <a:pt x="1946" y="768"/>
                  <a:pt x="1627" y="520"/>
                  <a:pt x="1322" y="359"/>
                </a:cubicBezTo>
                <a:cubicBezTo>
                  <a:pt x="1017" y="198"/>
                  <a:pt x="599" y="393"/>
                  <a:pt x="526" y="702"/>
                </a:cubicBezTo>
                <a:cubicBezTo>
                  <a:pt x="449" y="1032"/>
                  <a:pt x="705" y="1333"/>
                  <a:pt x="867" y="1612"/>
                </a:cubicBezTo>
                <a:cubicBezTo>
                  <a:pt x="1195" y="2173"/>
                  <a:pt x="1588" y="1377"/>
                  <a:pt x="1152" y="1185"/>
                </a:cubicBezTo>
                <a:cubicBezTo>
                  <a:pt x="857" y="1055"/>
                  <a:pt x="589" y="763"/>
                  <a:pt x="270" y="814"/>
                </a:cubicBezTo>
                <a:cubicBezTo>
                  <a:pt x="-169" y="885"/>
                  <a:pt x="30" y="1406"/>
                  <a:pt x="156" y="1669"/>
                </a:cubicBezTo>
                <a:lnTo>
                  <a:pt x="156" y="1697"/>
                </a:lnTo>
              </a:path>
            </a:pathLst>
          </a:custGeom>
          <a:noFill/>
          <a:ln w="36000">
            <a:solidFill>
              <a:srgbClr val="800000"/>
            </a:solidFill>
            <a:prstDash val="solid"/>
            <a:tailEnd type="arrow"/>
          </a:ln>
        </p:spPr>
        <p:txBody>
          <a:bodyPr vert="horz" wrap="none" lIns="16328" tIns="16328" rIns="16328" bIns="16328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16" name="フッター プレースホルダー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accel="500" decel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-0.00803571428571429 0.012c-0.0115714285714286 0.00142857142857143-0.02 0.0119047619047619-0.0315 0.0149047619047619-0.0133215748958165 0.00347519345108256-0.0245 0.0152857142857143-0.0376071428571429 0.0203333333333333-0.0117168054127009 0.00451219391006834-0.0235 0.00928571428571429-0.0345357142857143 0.0162380952380952-0.0108913397205153 0.00686142653374425-0.0225714285714286 0.0107142857142857-0.0335357142857143 0.0176190476190476-0.0107477099696966 0.0067683732708187-0.0223571428571429 0.010952380952381-0.0335357142857143 0.0162380952380952-0.0109974503163472 0.00520007235405554-0.0226071428571429 0.00828571428571429-0.0335357142857143 0.0135714285714286s-0.0221428571428571 0.00938095238095239-0.0335357142857143 0.0121904761904762c-0.011213805490101 0.00276536896098627-0.0223571428571429 0.00547619047619045-0.0335357142857143 0.00814285714285713-0.0110339581275401 0.00263216892499363-0.0223571428571429 0.00280952380952382-0.0335 0.00404761904761905-0.0108561640730703 0.0012062404525634-0.0217142857142857 0.00266666666666668-0.0325357142857143 0.00404761904761905h-0.00914285714285712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accel="500" decel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970C63-F590-6F42-AAA7-9C0E193C4F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1106" y="256829"/>
            <a:ext cx="8228763" cy="769441"/>
          </a:xfr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F5009D"/>
                </a:solidFill>
                <a:latin typeface="Britannic Bold" panose="020B0903060703020204" pitchFamily="34" charset="0"/>
              </a:rPr>
              <a:t>Excitation</a:t>
            </a:r>
          </a:p>
        </p:txBody>
      </p:sp>
      <p:sp>
        <p:nvSpPr>
          <p:cNvPr id="3" name="直線コネクタ 2">
            <a:extLst>
              <a:ext uri="{FF2B5EF4-FFF2-40B4-BE49-F238E27FC236}">
                <a16:creationId xmlns:a16="http://schemas.microsoft.com/office/drawing/2014/main" id="{179E207A-1CC6-4A4A-8204-C891A7AF9415}"/>
              </a:ext>
            </a:extLst>
          </p:cNvPr>
          <p:cNvSpPr/>
          <p:nvPr/>
        </p:nvSpPr>
        <p:spPr>
          <a:xfrm flipV="1">
            <a:off x="328" y="3345550"/>
            <a:ext cx="754985" cy="2137605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直線コネクタ 3">
            <a:extLst>
              <a:ext uri="{FF2B5EF4-FFF2-40B4-BE49-F238E27FC236}">
                <a16:creationId xmlns:a16="http://schemas.microsoft.com/office/drawing/2014/main" id="{187006CC-BE09-7F4A-B06C-627B565CDB38}"/>
              </a:ext>
            </a:extLst>
          </p:cNvPr>
          <p:cNvSpPr/>
          <p:nvPr/>
        </p:nvSpPr>
        <p:spPr>
          <a:xfrm flipV="1">
            <a:off x="6113039" y="2089961"/>
            <a:ext cx="721678" cy="2101357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B300279-2B16-3D48-BD48-223ED56F815D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816831" y="2023998"/>
                <a:ext cx="3304044" cy="7154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177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177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ja-JP" altLang="en-US" sz="2177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ja-JP" altLang="en-US" sz="2177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ja-JP" altLang="en-US" sz="2177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ja-JP" altLang="en-US" sz="2177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177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177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ja-JP" altLang="en-US" sz="2177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ja-JP" altLang="en-US" sz="2177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ja-JP" altLang="en-US" sz="2177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177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ja-JP" altLang="en-US" sz="2177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2177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ja-JP" altLang="en-US" sz="2177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177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m:rPr>
                              <m:sty m:val="p"/>
                            </m:rPr>
                            <a:rPr lang="ja-JP" altLang="en-US" sz="2177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ja-JP" altLang="en-US" sz="2177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ja-JP" altLang="en-US" sz="2177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177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ja-JP" altLang="en-US" sz="2177">
                  <a:solidFill>
                    <a:srgbClr val="00800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B300279-2B16-3D48-BD48-223ED56F8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831" y="2023998"/>
                <a:ext cx="3304044" cy="715473"/>
              </a:xfrm>
              <a:prstGeom prst="rect">
                <a:avLst/>
              </a:prstGeom>
              <a:blipFill>
                <a:blip r:embed="rId3"/>
                <a:stretch>
                  <a:fillRect t="-1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B4875B7-723F-2343-BF25-289E6CB25A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1600" y="1441104"/>
            <a:ext cx="7692456" cy="3662541"/>
          </a:xfrm>
        </p:spPr>
        <p:txBody>
          <a:bodyPr wrap="square">
            <a:spAutoFit/>
          </a:bodyPr>
          <a:lstStyle/>
          <a:p>
            <a:pPr>
              <a:spcBef>
                <a:spcPts val="514"/>
              </a:spcBef>
              <a:spcAft>
                <a:spcPts val="257"/>
              </a:spcAft>
              <a:buSzPts val="1928"/>
              <a:buBlip>
                <a:blip r:embed="rId4"/>
              </a:buBlip>
            </a:pP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Transition probability ~ Fermi's golden rule</a:t>
            </a:r>
          </a:p>
          <a:p>
            <a:pPr>
              <a:spcBef>
                <a:spcPts val="514"/>
              </a:spcBef>
              <a:spcAft>
                <a:spcPts val="257"/>
              </a:spcAft>
              <a:buSzPts val="1928"/>
              <a:buBlip>
                <a:blip r:embed="rId4"/>
              </a:buBlip>
            </a:pPr>
            <a:endParaRPr lang="en-US" sz="2400" b="1" dirty="0">
              <a:latin typeface="Rounded Mgen+ 1c heavy" panose="020B0502020203020207" pitchFamily="34" charset="-128"/>
              <a:ea typeface="Rounded Mgen+ 1c heavy" panose="020B0502020203020207" pitchFamily="34" charset="-128"/>
              <a:cs typeface="Rounded Mgen+ 1c heavy" panose="020B0502020203020207" pitchFamily="34" charset="-128"/>
            </a:endParaRPr>
          </a:p>
          <a:p>
            <a:pPr>
              <a:spcBef>
                <a:spcPts val="514"/>
              </a:spcBef>
              <a:spcAft>
                <a:spcPts val="257"/>
              </a:spcAft>
              <a:buNone/>
            </a:pPr>
            <a:endParaRPr lang="en-US" sz="2400" b="1" dirty="0">
              <a:latin typeface="Rounded Mgen+ 1c heavy" panose="020B0502020203020207" pitchFamily="34" charset="-128"/>
              <a:ea typeface="Rounded Mgen+ 1c heavy" panose="020B0502020203020207" pitchFamily="34" charset="-128"/>
              <a:cs typeface="Rounded Mgen+ 1c heavy" panose="020B0502020203020207" pitchFamily="34" charset="-128"/>
            </a:endParaRPr>
          </a:p>
          <a:p>
            <a:pPr lvl="1">
              <a:spcBef>
                <a:spcPts val="514"/>
              </a:spcBef>
              <a:spcAft>
                <a:spcPts val="257"/>
              </a:spcAft>
              <a:buSzPts val="1928"/>
              <a:buBlip>
                <a:blip r:embed="rId4"/>
              </a:buBlip>
            </a:pP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M: Matrix element</a:t>
            </a:r>
          </a:p>
          <a:p>
            <a:pPr lvl="1">
              <a:spcBef>
                <a:spcPts val="514"/>
              </a:spcBef>
              <a:spcAft>
                <a:spcPts val="257"/>
              </a:spcAft>
              <a:buSzPts val="1928"/>
              <a:buBlip>
                <a:blip r:embed="rId4"/>
              </a:buBlip>
            </a:pP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D: joint density of states of </a:t>
            </a:r>
            <a:r>
              <a:rPr lang="en-US" sz="2400" b="1" dirty="0" err="1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ħω</a:t>
            </a: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 photon</a:t>
            </a:r>
          </a:p>
          <a:p>
            <a:pPr lvl="1">
              <a:spcBef>
                <a:spcPts val="514"/>
              </a:spcBef>
              <a:spcAft>
                <a:spcPts val="257"/>
              </a:spcAft>
              <a:buSzPts val="1928"/>
              <a:buBlip>
                <a:blip r:embed="rId4"/>
              </a:buBlip>
            </a:pP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f: Fermi distribution function</a:t>
            </a:r>
          </a:p>
          <a:p>
            <a:pPr>
              <a:spcBef>
                <a:spcPts val="514"/>
              </a:spcBef>
              <a:spcAft>
                <a:spcPts val="257"/>
              </a:spcAft>
              <a:buSzPts val="1928"/>
              <a:buBlip>
                <a:blip r:embed="rId4"/>
              </a:buBlip>
            </a:pP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Considering only near of the band gap, the transition probability is proportional to M</a:t>
            </a:r>
            <a:r>
              <a:rPr lang="en-US" sz="2400" b="1" baseline="33000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2</a:t>
            </a: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.</a:t>
            </a: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8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4DC562-5E79-3641-9AF3-3FB241CA52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401" y="214090"/>
            <a:ext cx="8228763" cy="769441"/>
          </a:xfr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F5009D"/>
                </a:solidFill>
                <a:latin typeface="Britannic Bold" panose="020B0903060703020204" pitchFamily="34" charset="0"/>
              </a:rPr>
              <a:t>Matrix Element of GaAs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243CA9-6E8F-574E-9894-44FBE696F0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39841" y="1779085"/>
            <a:ext cx="3702111" cy="37475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FAA8D7-DDE9-4C4D-83B6-2A3526197B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2048" y="1196752"/>
            <a:ext cx="4430735" cy="520237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514"/>
              </a:spcBef>
              <a:spcAft>
                <a:spcPts val="514"/>
              </a:spcAft>
              <a:buSzPts val="1928"/>
              <a:buBlip>
                <a:blip r:embed="rId4"/>
              </a:buBlip>
            </a:pP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Band gap of GaAs is </a:t>
            </a:r>
            <a:r>
              <a:rPr lang="en-US" sz="2400" b="1" dirty="0" err="1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Γ</a:t>
            </a: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 point ( k=0).</a:t>
            </a:r>
          </a:p>
          <a:p>
            <a:pPr lvl="1">
              <a:spcBef>
                <a:spcPts val="514"/>
              </a:spcBef>
              <a:spcAft>
                <a:spcPts val="514"/>
              </a:spcAft>
              <a:buSzPts val="1928"/>
              <a:buBlip>
                <a:blip r:embed="rId4"/>
              </a:buBlip>
            </a:pP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Valence Band:</a:t>
            </a:r>
          </a:p>
          <a:p>
            <a:pPr lvl="2">
              <a:spcBef>
                <a:spcPts val="514"/>
              </a:spcBef>
              <a:spcAft>
                <a:spcPts val="514"/>
              </a:spcAft>
              <a:buSzPts val="1928"/>
              <a:buBlip>
                <a:blip r:embed="rId4"/>
              </a:buBlip>
            </a:pPr>
            <a:r>
              <a:rPr lang="en-US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J=|3/2,±3/2&gt; </a:t>
            </a:r>
            <a:br>
              <a:rPr lang="en-US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</a:br>
            <a:r>
              <a:rPr lang="en-US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(heavy hole)</a:t>
            </a:r>
          </a:p>
          <a:p>
            <a:pPr lvl="2">
              <a:spcBef>
                <a:spcPts val="514"/>
              </a:spcBef>
              <a:spcAft>
                <a:spcPts val="514"/>
              </a:spcAft>
              <a:buSzPts val="1928"/>
              <a:buBlip>
                <a:blip r:embed="rId4"/>
              </a:buBlip>
            </a:pPr>
            <a:r>
              <a:rPr lang="en-US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J=|3/2, ±1/2&gt; </a:t>
            </a:r>
            <a:br>
              <a:rPr lang="en-US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</a:br>
            <a:r>
              <a:rPr lang="en-US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 (light hole).</a:t>
            </a:r>
          </a:p>
          <a:p>
            <a:pPr lvl="1">
              <a:spcBef>
                <a:spcPts val="514"/>
              </a:spcBef>
              <a:spcAft>
                <a:spcPts val="514"/>
              </a:spcAft>
              <a:buSzPts val="1928"/>
              <a:buBlip>
                <a:blip r:embed="rId4"/>
              </a:buBlip>
            </a:pP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Conduction Band:</a:t>
            </a:r>
          </a:p>
          <a:p>
            <a:pPr lvl="2">
              <a:spcBef>
                <a:spcPts val="514"/>
              </a:spcBef>
              <a:spcAft>
                <a:spcPts val="514"/>
              </a:spcAft>
              <a:buSzPts val="1928"/>
              <a:buBlip>
                <a:blip r:embed="rId4"/>
              </a:buBlip>
            </a:pPr>
            <a:r>
              <a:rPr lang="en-US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J=|1/2,±1/2&gt;</a:t>
            </a:r>
          </a:p>
          <a:p>
            <a:pPr>
              <a:spcBef>
                <a:spcPts val="514"/>
              </a:spcBef>
              <a:spcAft>
                <a:spcPts val="514"/>
              </a:spcAft>
              <a:buSzPts val="1928"/>
              <a:buBlip>
                <a:blip r:embed="rId4"/>
              </a:buBlip>
            </a:pP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Matrix Element of transition (</a:t>
            </a:r>
            <a:r>
              <a:rPr lang="en-US" sz="2400" b="1" dirty="0" err="1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Clebsh</a:t>
            </a: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-Gordon coef.</a:t>
            </a:r>
            <a:r>
              <a:rPr lang="ja-JP" altLang="en-US" sz="2400" b="1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）</a:t>
            </a:r>
          </a:p>
          <a:p>
            <a:pPr lvl="1">
              <a:spcBef>
                <a:spcPts val="514"/>
              </a:spcBef>
              <a:spcAft>
                <a:spcPts val="514"/>
              </a:spcAft>
              <a:buSzPts val="1928"/>
              <a:buBlip>
                <a:blip r:embed="rId4"/>
              </a:buBlip>
            </a:pP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Heavy hole:     /2</a:t>
            </a:r>
          </a:p>
          <a:p>
            <a:pPr lvl="1">
              <a:spcBef>
                <a:spcPts val="514"/>
              </a:spcBef>
              <a:spcAft>
                <a:spcPts val="514"/>
              </a:spcAft>
              <a:buSzPts val="1928"/>
              <a:buBlip>
                <a:blip r:embed="rId4"/>
              </a:buBlip>
            </a:pP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Light hole:    1/2</a:t>
            </a:r>
          </a:p>
          <a:p>
            <a:pPr>
              <a:spcBef>
                <a:spcPts val="514"/>
              </a:spcBef>
              <a:spcAft>
                <a:spcPts val="514"/>
              </a:spcAft>
              <a:buSzPts val="1928"/>
              <a:buBlip>
                <a:blip r:embed="rId4"/>
              </a:buBlip>
            </a:pPr>
            <a:endParaRPr lang="en-US" sz="2400" b="1" dirty="0">
              <a:latin typeface="Rounded Mgen+ 1c heavy" panose="020B0502020203020207" pitchFamily="34" charset="-128"/>
              <a:ea typeface="Rounded Mgen+ 1c heavy" panose="020B0502020203020207" pitchFamily="34" charset="-128"/>
              <a:cs typeface="Rounded Mgen+ 1c heavy" panose="020B0502020203020207" pitchFamily="34" charset="-128"/>
            </a:endParaRPr>
          </a:p>
          <a:p>
            <a:pPr lvl="0">
              <a:buSzPts val="1928"/>
              <a:buBlip>
                <a:blip r:embed="rId4"/>
              </a:buBlip>
            </a:pPr>
            <a:endParaRPr lang="en-US" sz="2177" dirty="0">
              <a:latin typeface="Arial" pitchFamily="34"/>
            </a:endParaRPr>
          </a:p>
          <a:p>
            <a:pPr lvl="1">
              <a:buNone/>
            </a:pPr>
            <a:endParaRPr lang="en-US" sz="2177" dirty="0">
              <a:latin typeface="Arial" pitchFamily="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04BE205-05D1-9A49-9813-61325B838886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699792" y="5255222"/>
                <a:ext cx="326877" cy="271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ja-JP" alt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ja-JP" alt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ja-JP" altLang="en-US" sz="2400" b="1">
                  <a:solidFill>
                    <a:srgbClr val="00000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04BE205-05D1-9A49-9813-61325B838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255222"/>
                <a:ext cx="326877" cy="271364"/>
              </a:xfrm>
              <a:prstGeom prst="rect">
                <a:avLst/>
              </a:prstGeom>
              <a:blipFill>
                <a:blip r:embed="rId5"/>
                <a:stretch>
                  <a:fillRect r="-50000" b="-5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A0D325-AD95-1D4C-AEFC-CE0BBC59AD55}"/>
              </a:ext>
            </a:extLst>
          </p:cNvPr>
          <p:cNvSpPr txBox="1"/>
          <p:nvPr/>
        </p:nvSpPr>
        <p:spPr>
          <a:xfrm>
            <a:off x="4632783" y="2339447"/>
            <a:ext cx="1412181" cy="6161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177">
                <a:solidFill>
                  <a:srgbClr val="FF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Conduction</a:t>
            </a:r>
          </a:p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177">
                <a:solidFill>
                  <a:srgbClr val="FF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band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C0B6E1-7DC2-994B-9185-F17D027E29F9}"/>
              </a:ext>
            </a:extLst>
          </p:cNvPr>
          <p:cNvSpPr txBox="1"/>
          <p:nvPr/>
        </p:nvSpPr>
        <p:spPr>
          <a:xfrm>
            <a:off x="4573350" y="4157356"/>
            <a:ext cx="988027" cy="6161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177">
                <a:solidFill>
                  <a:srgbClr val="FF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Valence</a:t>
            </a:r>
          </a:p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177">
                <a:solidFill>
                  <a:srgbClr val="FF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band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01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F3D411-9DEA-1F42-B418-9CBD811F43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5023" y="233015"/>
            <a:ext cx="7673953" cy="707886"/>
          </a:xfrm>
        </p:spPr>
        <p:txBody>
          <a:bodyPr>
            <a:spAutoFit/>
          </a:bodyPr>
          <a:lstStyle/>
          <a:p>
            <a:pPr lvl="0"/>
            <a:r>
              <a:rPr lang="en-US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Polarization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D69C22-E640-4D44-8346-0834C13983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221859"/>
            <a:ext cx="4456770" cy="3089628"/>
          </a:xfrm>
        </p:spPr>
        <p:txBody>
          <a:bodyPr wrap="square">
            <a:spAutoFit/>
          </a:bodyPr>
          <a:lstStyle/>
          <a:p>
            <a:pPr>
              <a:spcBef>
                <a:spcPts val="257"/>
              </a:spcBef>
            </a:pP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By energy and helicity limitation, only two of six transitions are possible.</a:t>
            </a:r>
          </a:p>
          <a:p>
            <a:pPr>
              <a:spcBef>
                <a:spcPts val="257"/>
              </a:spcBef>
            </a:pPr>
            <a:r>
              <a:rPr lang="en-US" sz="2400" b="1" dirty="0"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Number of excited electron are polarized by 3:1 matrix amplitude.</a:t>
            </a:r>
          </a:p>
          <a:p>
            <a:pPr>
              <a:spcBef>
                <a:spcPts val="257"/>
              </a:spcBef>
            </a:pPr>
            <a:endParaRPr lang="en-US" sz="2177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BCC30A-6C16-E748-BEF2-25980F7E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56770" y="1092021"/>
            <a:ext cx="4184100" cy="298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C07963-B844-0043-BB53-129648FDEAC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4659" y="4163888"/>
            <a:ext cx="3535570" cy="2037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BF31A0B-5C9F-D04D-8A10-C7DAFFF12B4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821202" y="4190012"/>
            <a:ext cx="3491158" cy="20118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2EE9F9-81EB-4B4B-8551-23E66A615036}"/>
              </a:ext>
            </a:extLst>
          </p:cNvPr>
          <p:cNvSpPr txBox="1"/>
          <p:nvPr/>
        </p:nvSpPr>
        <p:spPr>
          <a:xfrm>
            <a:off x="864055" y="5819502"/>
            <a:ext cx="3165803" cy="3080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177">
                <a:solidFill>
                  <a:srgbClr val="0000FF"/>
                </a:solidFill>
                <a:latin typeface="Arial" pitchFamily="34"/>
                <a:ea typeface="Arial Unicode MS" pitchFamily="34"/>
                <a:cs typeface="Arial Unicode MS" pitchFamily="34"/>
              </a:rPr>
              <a:t>Right handed polarization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1E4185-E8CF-7D40-9E35-2F19DEA97EF2}"/>
              </a:ext>
            </a:extLst>
          </p:cNvPr>
          <p:cNvSpPr txBox="1"/>
          <p:nvPr/>
        </p:nvSpPr>
        <p:spPr>
          <a:xfrm>
            <a:off x="4886512" y="5819829"/>
            <a:ext cx="2979790" cy="3080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177">
                <a:solidFill>
                  <a:srgbClr val="FF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Left handed polarization</a:t>
            </a: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06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0D795B-C993-D443-9E1D-6364C4297A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5023" y="26975"/>
            <a:ext cx="7673953" cy="130620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F5009D"/>
                </a:solidFill>
                <a:latin typeface="Britannic Bold" panose="020B0903060703020204" pitchFamily="34" charset="0"/>
              </a:rPr>
              <a:t>High Polarization from SL GaAs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875A5D0-F428-0842-A632-943EF30FE8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738" y="1231836"/>
            <a:ext cx="4065825" cy="2346796"/>
          </a:xfrm>
        </p:spPr>
        <p:txBody>
          <a:bodyPr wrap="square">
            <a:spAutoFit/>
          </a:bodyPr>
          <a:lstStyle/>
          <a:p>
            <a:pPr>
              <a:spcBef>
                <a:spcPts val="257"/>
              </a:spcBef>
            </a:pPr>
            <a:r>
              <a:rPr lang="en-US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Super-lattice structure breaks the degeneration.</a:t>
            </a:r>
          </a:p>
          <a:p>
            <a:pPr>
              <a:spcBef>
                <a:spcPts val="257"/>
              </a:spcBef>
            </a:pPr>
            <a:r>
              <a:rPr lang="en-US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The polarization is enhanced by suppression.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9FCC60-D262-904E-845F-D9AE18D85BA8}"/>
              </a:ext>
            </a:extLst>
          </p:cNvPr>
          <p:cNvSpPr txBox="1"/>
          <p:nvPr/>
        </p:nvSpPr>
        <p:spPr>
          <a:xfrm>
            <a:off x="6140579" y="5209134"/>
            <a:ext cx="65" cy="3080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E33D06-095F-2A43-8571-978B745B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55976" y="1453795"/>
            <a:ext cx="4723563" cy="359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E1E69D5-531B-5340-8D59-67A3CD508C2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099886" y="1453795"/>
            <a:ext cx="976061" cy="1632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FA46F4A-B307-A74D-BAFE-FD8F8D4B7E1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60372" y="3658505"/>
            <a:ext cx="3869631" cy="31012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FFEB1F-26DF-C24F-8B80-99C790CC3033}"/>
              </a:ext>
            </a:extLst>
          </p:cNvPr>
          <p:cNvSpPr txBox="1"/>
          <p:nvPr/>
        </p:nvSpPr>
        <p:spPr>
          <a:xfrm>
            <a:off x="4571999" y="5384188"/>
            <a:ext cx="6543106" cy="3200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hangingPunct="0">
              <a:spcBef>
                <a:spcPts val="257"/>
              </a:spcBef>
              <a:buClr>
                <a:srgbClr val="0084D1"/>
              </a:buClr>
              <a:buSzPct val="45000"/>
            </a:pPr>
            <a:r>
              <a:rPr lang="en-US" sz="2177" dirty="0">
                <a:solidFill>
                  <a:srgbClr val="000000"/>
                </a:solidFill>
                <a:latin typeface="Luxi Serif" pitchFamily="18"/>
                <a:ea typeface="Times New Roman" pitchFamily="18"/>
                <a:cs typeface="Tahoma" pitchFamily="2"/>
              </a:rPr>
              <a:t>92% polarization, 1.6% QE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AB876C-D311-ED48-B73A-0BF333F0480E}"/>
              </a:ext>
            </a:extLst>
          </p:cNvPr>
          <p:cNvSpPr txBox="1"/>
          <p:nvPr/>
        </p:nvSpPr>
        <p:spPr>
          <a:xfrm>
            <a:off x="4573133" y="2107225"/>
            <a:ext cx="1757172" cy="7876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pPr hangingPunct="0">
              <a:spcBef>
                <a:spcPts val="257"/>
              </a:spcBef>
            </a:pPr>
            <a:r>
              <a:rPr lang="en-US" sz="1633">
                <a:solidFill>
                  <a:srgbClr val="000000"/>
                </a:solidFill>
                <a:latin typeface="Luxi Serif" pitchFamily="18"/>
                <a:ea typeface="Times New Roman" pitchFamily="18"/>
                <a:cs typeface="Tahoma" pitchFamily="2"/>
              </a:rPr>
              <a:t>Strain relaxed</a:t>
            </a:r>
          </a:p>
          <a:p>
            <a:pPr hangingPunct="0">
              <a:spcBef>
                <a:spcPts val="257"/>
              </a:spcBef>
            </a:pPr>
            <a:r>
              <a:rPr lang="en-US" sz="1633">
                <a:solidFill>
                  <a:srgbClr val="000000"/>
                </a:solidFill>
                <a:latin typeface="Luxi Serif" pitchFamily="18"/>
                <a:ea typeface="Times New Roman" pitchFamily="18"/>
                <a:cs typeface="Tahoma" pitchFamily="2"/>
              </a:rPr>
              <a:t>   super-lattice</a:t>
            </a:r>
          </a:p>
          <a:p>
            <a:pPr hangingPunct="0">
              <a:spcBef>
                <a:spcPts val="257"/>
              </a:spcBef>
            </a:pPr>
            <a:r>
              <a:rPr lang="en-US" sz="1633">
                <a:solidFill>
                  <a:srgbClr val="000000"/>
                </a:solidFill>
                <a:latin typeface="Luxi Serif" pitchFamily="18"/>
                <a:ea typeface="Times New Roman" pitchFamily="18"/>
                <a:cs typeface="Tahoma" pitchFamily="2"/>
              </a:rPr>
              <a:t>       24 layer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C0DDAF-9A1E-3F42-A193-C4BC481CCDC5}"/>
              </a:ext>
            </a:extLst>
          </p:cNvPr>
          <p:cNvSpPr txBox="1"/>
          <p:nvPr/>
        </p:nvSpPr>
        <p:spPr>
          <a:xfrm>
            <a:off x="4611993" y="3148269"/>
            <a:ext cx="1985758" cy="765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pPr hangingPunct="0">
              <a:spcBef>
                <a:spcPts val="257"/>
              </a:spcBef>
            </a:pPr>
            <a:r>
              <a:rPr lang="en-US" sz="1633">
                <a:solidFill>
                  <a:srgbClr val="000000"/>
                </a:solidFill>
                <a:latin typeface="Luxi Serif" pitchFamily="18"/>
                <a:ea typeface="Times New Roman" pitchFamily="18"/>
                <a:cs typeface="Tahoma" pitchFamily="2"/>
              </a:rPr>
              <a:t>Buffer layer</a:t>
            </a:r>
          </a:p>
          <a:p>
            <a:pPr hangingPunct="0">
              <a:spcBef>
                <a:spcPts val="257"/>
              </a:spcBef>
            </a:pPr>
            <a:endParaRPr lang="en-US" sz="1633">
              <a:solidFill>
                <a:srgbClr val="000000"/>
              </a:solidFill>
              <a:latin typeface="Luxi Serif" pitchFamily="18"/>
              <a:ea typeface="Times New Roman" pitchFamily="18"/>
              <a:cs typeface="Tahoma" pitchFamily="2"/>
            </a:endParaRPr>
          </a:p>
          <a:p>
            <a:pPr hangingPunct="0">
              <a:spcBef>
                <a:spcPts val="257"/>
              </a:spcBef>
            </a:pPr>
            <a:endParaRPr lang="en-US" sz="1633">
              <a:solidFill>
                <a:srgbClr val="000000"/>
              </a:solidFill>
              <a:latin typeface="Luxi Serif" pitchFamily="18"/>
              <a:ea typeface="Times New Roman" pitchFamily="18"/>
              <a:cs typeface="Tahoma" pitchFamily="2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B91C7C-E684-3445-81E3-0DD15F2E3B9A}"/>
              </a:ext>
            </a:extLst>
          </p:cNvPr>
          <p:cNvSpPr txBox="1"/>
          <p:nvPr/>
        </p:nvSpPr>
        <p:spPr>
          <a:xfrm>
            <a:off x="5591320" y="3986854"/>
            <a:ext cx="1071414" cy="765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pPr hangingPunct="0">
              <a:spcBef>
                <a:spcPts val="257"/>
              </a:spcBef>
            </a:pPr>
            <a:r>
              <a:rPr lang="en-US" sz="1633">
                <a:solidFill>
                  <a:srgbClr val="000000"/>
                </a:solidFill>
                <a:latin typeface="Luxi Serif" pitchFamily="18"/>
                <a:ea typeface="Times New Roman" pitchFamily="18"/>
                <a:cs typeface="Tahoma" pitchFamily="2"/>
              </a:rPr>
              <a:t>Base plate</a:t>
            </a:r>
          </a:p>
          <a:p>
            <a:pPr hangingPunct="0">
              <a:spcBef>
                <a:spcPts val="257"/>
              </a:spcBef>
            </a:pPr>
            <a:endParaRPr lang="en-US" sz="1633">
              <a:solidFill>
                <a:srgbClr val="000000"/>
              </a:solidFill>
              <a:latin typeface="Luxi Serif" pitchFamily="18"/>
              <a:ea typeface="Times New Roman" pitchFamily="18"/>
              <a:cs typeface="Tahoma" pitchFamily="2"/>
            </a:endParaRPr>
          </a:p>
          <a:p>
            <a:pPr hangingPunct="0">
              <a:spcBef>
                <a:spcPts val="257"/>
              </a:spcBef>
            </a:pPr>
            <a:endParaRPr lang="en-US" sz="1633">
              <a:solidFill>
                <a:srgbClr val="000000"/>
              </a:solidFill>
              <a:latin typeface="Luxi Serif" pitchFamily="18"/>
              <a:ea typeface="Times New Roman" pitchFamily="18"/>
              <a:cs typeface="Tahoma" pitchFamily="2"/>
            </a:endParaRPr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76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xfrm>
            <a:off x="692641" y="187376"/>
            <a:ext cx="7673760" cy="1451520"/>
          </a:xfrm>
          <a:ln/>
        </p:spPr>
        <p:txBody>
          <a:bodyPr vert="horz" lIns="91440" tIns="20573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266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Photo-Electron Emission </a:t>
            </a:r>
            <a:br>
              <a:rPr lang="en-US" altLang="ja-JP" sz="3266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r>
              <a:rPr lang="en-US" altLang="ja-JP" sz="3266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from a direct band-gap Semiconductor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2641" y="1689481"/>
            <a:ext cx="7673760" cy="3199680"/>
          </a:xfrm>
          <a:ln/>
        </p:spPr>
        <p:txBody>
          <a:bodyPr/>
          <a:lstStyle/>
          <a:p>
            <a:pPr marL="391686" indent="-293764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/>
              <a:t>Transition probability</a:t>
            </a:r>
          </a:p>
          <a:p>
            <a:pPr marL="391686" indent="-293764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/>
          </a:p>
          <a:p>
            <a:pPr marL="391686" indent="-293764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/>
              <a:t>State of Density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01" y="1925641"/>
            <a:ext cx="3389760" cy="343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4308481" y="3293641"/>
          <a:ext cx="652320" cy="32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9" r:id="rId5" imgW="720000" imgH="360360" progId="">
                  <p:embed/>
                </p:oleObj>
              </mc:Choice>
              <mc:Fallback>
                <p:oleObj r:id="rId5" imgW="720000" imgH="360360" progId="">
                  <p:embed/>
                  <p:pic>
                    <p:nvPicPr>
                      <p:cNvPr id="84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81" y="3293641"/>
                        <a:ext cx="652320" cy="3268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4308481" y="3293641"/>
          <a:ext cx="652320" cy="32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0" r:id="rId7" imgW="720000" imgH="360360" progId="">
                  <p:embed/>
                </p:oleObj>
              </mc:Choice>
              <mc:Fallback>
                <p:oleObj r:id="rId7" imgW="720000" imgH="360360" progId="">
                  <p:embed/>
                  <p:pic>
                    <p:nvPicPr>
                      <p:cNvPr id="84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81" y="3293641"/>
                        <a:ext cx="652320" cy="3268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4308481" y="3293641"/>
          <a:ext cx="652320" cy="32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1" r:id="rId8" imgW="720000" imgH="360360" progId="">
                  <p:embed/>
                </p:oleObj>
              </mc:Choice>
              <mc:Fallback>
                <p:oleObj r:id="rId8" imgW="720000" imgH="360360" progId="">
                  <p:embed/>
                  <p:pic>
                    <p:nvPicPr>
                      <p:cNvPr id="849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81" y="3293641"/>
                        <a:ext cx="652320" cy="3268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2021760" y="2088361"/>
          <a:ext cx="3202560" cy="62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2" r:id="rId9" imgW="3498120" imgH="690120" progId="">
                  <p:embed/>
                </p:oleObj>
              </mc:Choice>
              <mc:Fallback>
                <p:oleObj r:id="rId9" imgW="3498120" imgH="690120" progId="">
                  <p:embed/>
                  <p:pic>
                    <p:nvPicPr>
                      <p:cNvPr id="849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760" y="2088361"/>
                        <a:ext cx="3202560" cy="6206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2021760" y="2088361"/>
          <a:ext cx="3202560" cy="62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3" r:id="rId11" imgW="3498120" imgH="690120" progId="">
                  <p:embed/>
                </p:oleObj>
              </mc:Choice>
              <mc:Fallback>
                <p:oleObj r:id="rId11" imgW="3498120" imgH="690120" progId="">
                  <p:embed/>
                  <p:pic>
                    <p:nvPicPr>
                      <p:cNvPr id="850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760" y="2088361"/>
                        <a:ext cx="3202560" cy="6206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1596961" y="3240360"/>
          <a:ext cx="2933280" cy="70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4" r:id="rId12" imgW="3204360" imgH="776880" progId="">
                  <p:embed/>
                </p:oleObj>
              </mc:Choice>
              <mc:Fallback>
                <p:oleObj r:id="rId12" imgW="3204360" imgH="776880" progId="">
                  <p:embed/>
                  <p:pic>
                    <p:nvPicPr>
                      <p:cNvPr id="850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961" y="3240360"/>
                        <a:ext cx="2933280" cy="7084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2" name="Object 10"/>
          <p:cNvGraphicFramePr>
            <a:graphicFrameLocks noChangeAspect="1"/>
          </p:cNvGraphicFramePr>
          <p:nvPr/>
        </p:nvGraphicFramePr>
        <p:xfrm>
          <a:off x="2607841" y="4010761"/>
          <a:ext cx="2678400" cy="79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5" r:id="rId14" imgW="2949840" imgH="908640" progId="">
                  <p:embed/>
                </p:oleObj>
              </mc:Choice>
              <mc:Fallback>
                <p:oleObj r:id="rId14" imgW="2949840" imgH="908640" progId="">
                  <p:embed/>
                  <p:pic>
                    <p:nvPicPr>
                      <p:cNvPr id="85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7841" y="4010761"/>
                        <a:ext cx="2678400" cy="7963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0180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body"/>
          </p:nvPr>
        </p:nvSpPr>
        <p:spPr>
          <a:xfrm>
            <a:off x="639361" y="484201"/>
            <a:ext cx="7673760" cy="3199680"/>
          </a:xfrm>
          <a:ln/>
        </p:spPr>
        <p:txBody>
          <a:bodyPr vert="horz" lIns="91440" tIns="13715" rIns="91440" bIns="45720" rtlCol="0" anchor="t">
            <a:normAutofit/>
          </a:bodyPr>
          <a:lstStyle/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>
                <a:solidFill>
                  <a:srgbClr val="000000"/>
                </a:solidFill>
                <a:ea typeface="HGP明朝E" panose="02020900000000000000" pitchFamily="18" charset="-128"/>
              </a:rPr>
              <a:t>Dispersion relation of conduction band</a:t>
            </a:r>
          </a:p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>
              <a:solidFill>
                <a:srgbClr val="000000"/>
              </a:solidFill>
              <a:ea typeface="HGP明朝E" panose="02020900000000000000" pitchFamily="18" charset="-128"/>
            </a:endParaRPr>
          </a:p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>
                <a:solidFill>
                  <a:srgbClr val="000000"/>
                </a:solidFill>
                <a:ea typeface="HGP明朝E" panose="02020900000000000000" pitchFamily="18" charset="-128"/>
              </a:rPr>
              <a:t>Dispersion relation of valence band)</a:t>
            </a:r>
          </a:p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>
              <a:solidFill>
                <a:srgbClr val="000000"/>
              </a:solidFill>
              <a:ea typeface="HGP明朝E" panose="02020900000000000000" pitchFamily="18" charset="-128"/>
            </a:endParaRPr>
          </a:p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>
                <a:solidFill>
                  <a:srgbClr val="000000"/>
                </a:solidFill>
                <a:ea typeface="HGP明朝E" panose="02020900000000000000" pitchFamily="18" charset="-128"/>
              </a:rPr>
              <a:t>Dispersion relation of transition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5257441" y="652681"/>
          <a:ext cx="2170080" cy="76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8" r:id="rId4" imgW="2376720" imgH="852840" progId="">
                  <p:embed/>
                </p:oleObj>
              </mc:Choice>
              <mc:Fallback>
                <p:oleObj r:id="rId4" imgW="2376720" imgH="852840" progId="">
                  <p:embed/>
                  <p:pic>
                    <p:nvPicPr>
                      <p:cNvPr id="860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441" y="652681"/>
                        <a:ext cx="2170080" cy="7675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5417281" y="1768681"/>
          <a:ext cx="1700640" cy="76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" r:id="rId6" imgW="1860120" imgH="852840" progId="">
                  <p:embed/>
                </p:oleObj>
              </mc:Choice>
              <mc:Fallback>
                <p:oleObj r:id="rId6" imgW="1860120" imgH="852840" progId="">
                  <p:embed/>
                  <p:pic>
                    <p:nvPicPr>
                      <p:cNvPr id="860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281" y="1768681"/>
                        <a:ext cx="1700640" cy="7675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376641" y="2868841"/>
          <a:ext cx="3372480" cy="73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0" r:id="rId8" imgW="3670920" imgH="811440" progId="">
                  <p:embed/>
                </p:oleObj>
              </mc:Choice>
              <mc:Fallback>
                <p:oleObj r:id="rId8" imgW="3670920" imgH="811440" progId="">
                  <p:embed/>
                  <p:pic>
                    <p:nvPicPr>
                      <p:cNvPr id="86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641" y="2868841"/>
                        <a:ext cx="3372480" cy="734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61" y="3246121"/>
            <a:ext cx="3389760" cy="343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2812321" y="4197961"/>
          <a:ext cx="1543680" cy="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1" r:id="rId11" imgW="1690920" imgH="812160" progId="">
                  <p:embed/>
                </p:oleObj>
              </mc:Choice>
              <mc:Fallback>
                <p:oleObj r:id="rId11" imgW="1690920" imgH="812160" progId="">
                  <p:embed/>
                  <p:pic>
                    <p:nvPicPr>
                      <p:cNvPr id="86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321" y="4197961"/>
                        <a:ext cx="1543680" cy="727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528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87041" name="Rectangle 1"/>
          <p:cNvSpPr>
            <a:spLocks noGrp="1" noChangeArrowheads="1"/>
          </p:cNvSpPr>
          <p:nvPr>
            <p:ph type="body"/>
          </p:nvPr>
        </p:nvSpPr>
        <p:spPr>
          <a:xfrm>
            <a:off x="612001" y="484201"/>
            <a:ext cx="7673760" cy="4144320"/>
          </a:xfrm>
          <a:ln/>
        </p:spPr>
        <p:txBody>
          <a:bodyPr vert="horz" lIns="91440" tIns="13715" rIns="91440" bIns="45720" rtlCol="0" anchor="t">
            <a:normAutofit/>
          </a:bodyPr>
          <a:lstStyle/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>
                <a:solidFill>
                  <a:srgbClr val="000000"/>
                </a:solidFill>
                <a:ea typeface="HGP明朝E" panose="02020900000000000000" pitchFamily="18" charset="-128"/>
              </a:rPr>
              <a:t>Combined State of Density</a:t>
            </a:r>
          </a:p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>
              <a:solidFill>
                <a:srgbClr val="000000"/>
              </a:solidFill>
              <a:ea typeface="HGP明朝E" panose="02020900000000000000" pitchFamily="18" charset="-128"/>
            </a:endParaRPr>
          </a:p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>
                <a:solidFill>
                  <a:srgbClr val="000000"/>
                </a:solidFill>
                <a:ea typeface="HGP明朝E" panose="02020900000000000000" pitchFamily="18" charset="-128"/>
              </a:rPr>
              <a:t>Energy in the conduction band</a:t>
            </a:r>
          </a:p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>
              <a:solidFill>
                <a:srgbClr val="000000"/>
              </a:solidFill>
              <a:ea typeface="HGP明朝E" panose="02020900000000000000" pitchFamily="18" charset="-128"/>
            </a:endParaRPr>
          </a:p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>
                <a:solidFill>
                  <a:srgbClr val="000000"/>
                </a:solidFill>
                <a:ea typeface="HGP明朝E" panose="02020900000000000000" pitchFamily="18" charset="-128"/>
              </a:rPr>
              <a:t>Escape probability of electrons in CB</a:t>
            </a:r>
          </a:p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>
              <a:solidFill>
                <a:srgbClr val="000000"/>
              </a:solidFill>
              <a:ea typeface="HGP明朝E" panose="02020900000000000000" pitchFamily="18" charset="-128"/>
            </a:endParaRPr>
          </a:p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>
                <a:solidFill>
                  <a:srgbClr val="000000"/>
                </a:solidFill>
                <a:ea typeface="HGP明朝E" panose="02020900000000000000" pitchFamily="18" charset="-128"/>
              </a:rPr>
              <a:t>Quantum Efficiency</a:t>
            </a:r>
          </a:p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>
              <a:solidFill>
                <a:srgbClr val="000000"/>
              </a:solidFill>
              <a:ea typeface="HGP明朝E" panose="02020900000000000000" pitchFamily="18" charset="-128"/>
            </a:endParaRPr>
          </a:p>
          <a:p>
            <a:pPr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>
              <a:solidFill>
                <a:srgbClr val="000000"/>
              </a:solidFill>
              <a:ea typeface="HGP明朝E" panose="02020900000000000000" pitchFamily="18" charset="-128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4150081" y="618121"/>
          <a:ext cx="4286880" cy="80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2" r:id="rId4" imgW="4687560" imgH="915120" progId="">
                  <p:embed/>
                </p:oleObj>
              </mc:Choice>
              <mc:Fallback>
                <p:oleObj r:id="rId4" imgW="4687560" imgH="915120" progId="">
                  <p:embed/>
                  <p:pic>
                    <p:nvPicPr>
                      <p:cNvPr id="870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081" y="618121"/>
                        <a:ext cx="4286880" cy="8049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4327201" y="1742761"/>
          <a:ext cx="3430080" cy="7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3" r:id="rId6" imgW="3728160" imgH="854640" progId="">
                  <p:embed/>
                </p:oleObj>
              </mc:Choice>
              <mc:Fallback>
                <p:oleObj r:id="rId6" imgW="3728160" imgH="854640" progId="">
                  <p:embed/>
                  <p:pic>
                    <p:nvPicPr>
                      <p:cNvPr id="870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201" y="1742761"/>
                        <a:ext cx="3430080" cy="770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4273921" y="2717641"/>
          <a:ext cx="2358720" cy="72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4" r:id="rId8" imgW="2588400" imgH="811080" progId="">
                  <p:embed/>
                </p:oleObj>
              </mc:Choice>
              <mc:Fallback>
                <p:oleObj r:id="rId8" imgW="2588400" imgH="811080" progId="">
                  <p:embed/>
                  <p:pic>
                    <p:nvPicPr>
                      <p:cNvPr id="870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921" y="2717641"/>
                        <a:ext cx="2358720" cy="7257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3202560" y="3861001"/>
          <a:ext cx="4400640" cy="92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5" r:id="rId10" imgW="4816080" imgH="1021680" progId="">
                  <p:embed/>
                </p:oleObj>
              </mc:Choice>
              <mc:Fallback>
                <p:oleObj r:id="rId10" imgW="4816080" imgH="1021680" progId="">
                  <p:embed/>
                  <p:pic>
                    <p:nvPicPr>
                      <p:cNvPr id="87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560" y="3861001"/>
                        <a:ext cx="4400640" cy="9259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856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1"/>
          <p:cNvSpPr>
            <a:spLocks noChangeArrowheads="1"/>
          </p:cNvSpPr>
          <p:nvPr/>
        </p:nvSpPr>
        <p:spPr bwMode="auto">
          <a:xfrm>
            <a:off x="4404961" y="1456201"/>
            <a:ext cx="4453920" cy="4721760"/>
          </a:xfrm>
          <a:prstGeom prst="roundRect">
            <a:avLst>
              <a:gd name="adj" fmla="val 3653"/>
            </a:avLst>
          </a:prstGeom>
          <a:solidFill>
            <a:srgbClr val="E6E6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81" y="1584361"/>
            <a:ext cx="4065120" cy="440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81" y="1584361"/>
            <a:ext cx="4065120" cy="440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81" y="1588681"/>
            <a:ext cx="4065120" cy="439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56800" y="183844"/>
            <a:ext cx="7430400" cy="1064160"/>
          </a:xfrm>
          <a:ln/>
        </p:spPr>
        <p:txBody>
          <a:bodyPr vert="horz" lIns="91440" tIns="22859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Space Charge Limit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52134" y="1456201"/>
            <a:ext cx="3856750" cy="4721760"/>
          </a:xfrm>
          <a:ln/>
        </p:spPr>
        <p:txBody>
          <a:bodyPr vert="horz" lIns="91440" tIns="14858" rIns="91440" bIns="45720" rtlCol="0">
            <a:normAutofit/>
          </a:bodyPr>
          <a:lstStyle/>
          <a:p>
            <a:pPr marL="391686" indent="-293764">
              <a:spcAft>
                <a:spcPts val="522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358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Electron terminates the electric flux (Gauss's law).</a:t>
            </a:r>
          </a:p>
          <a:p>
            <a:pPr marL="391686" indent="-293764">
              <a:spcAft>
                <a:spcPts val="522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358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Electric field is weakened by the space charge. </a:t>
            </a:r>
          </a:p>
          <a:p>
            <a:pPr marL="391686" indent="-293764">
              <a:spcAft>
                <a:spcPts val="522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358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When all flux is terminated by the charge, the field at the cathode surface is disappeared (no further emission). 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90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1"/>
          <p:cNvSpPr>
            <a:spLocks noChangeArrowheads="1"/>
          </p:cNvSpPr>
          <p:nvPr/>
        </p:nvSpPr>
        <p:spPr bwMode="auto">
          <a:xfrm>
            <a:off x="5670721" y="1932840"/>
            <a:ext cx="1654560" cy="1365120"/>
          </a:xfrm>
          <a:prstGeom prst="roundRect">
            <a:avLst>
              <a:gd name="adj" fmla="val 102"/>
            </a:avLst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7333921" y="1928521"/>
            <a:ext cx="325440" cy="1365120"/>
          </a:xfrm>
          <a:prstGeom prst="roundRect">
            <a:avLst>
              <a:gd name="adj" fmla="val 440"/>
            </a:avLst>
          </a:prstGeom>
          <a:solidFill>
            <a:srgbClr val="FF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04320" y="334441"/>
            <a:ext cx="7084800" cy="912960"/>
          </a:xfrm>
          <a:ln/>
        </p:spPr>
        <p:txBody>
          <a:bodyPr vert="horz" lIns="91440" tIns="22859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Space Charge Limit (2)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09921" y="1431721"/>
            <a:ext cx="7696800" cy="595872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0" indent="0">
              <a:spcAft>
                <a:spcPts val="26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/>
              <a:t>Poisson equation is</a:t>
            </a:r>
          </a:p>
          <a:p>
            <a:pPr marL="0" indent="0">
              <a:spcAft>
                <a:spcPts val="26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spcAft>
                <a:spcPts val="26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spcAft>
                <a:spcPts val="26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spcAft>
                <a:spcPts val="26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/>
              <a:t>The current density J is given by the </a:t>
            </a:r>
            <a:br>
              <a:rPr lang="en-US" altLang="ja-JP" sz="2177" dirty="0"/>
            </a:br>
            <a:r>
              <a:rPr lang="en-US" altLang="ja-JP" sz="2177" dirty="0"/>
              <a:t>charge density </a:t>
            </a:r>
            <a:r>
              <a:rPr lang="en-US" altLang="ja-JP" sz="2177" i="1" dirty="0">
                <a:cs typeface="Arial" panose="020B0604020202020204" pitchFamily="34" charset="0"/>
              </a:rPr>
              <a:t>ρ</a:t>
            </a:r>
            <a:r>
              <a:rPr lang="en-US" altLang="ja-JP" sz="2177" dirty="0"/>
              <a:t>  and velocity </a:t>
            </a:r>
            <a:r>
              <a:rPr lang="en-US" altLang="ja-JP" sz="2177" i="1" dirty="0"/>
              <a:t>v</a:t>
            </a:r>
            <a:r>
              <a:rPr lang="en-US" altLang="ja-JP" sz="2177" dirty="0"/>
              <a:t> ,</a:t>
            </a:r>
          </a:p>
          <a:p>
            <a:pPr marL="0" indent="0">
              <a:spcAft>
                <a:spcPts val="26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spcAft>
                <a:spcPts val="26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spcAft>
                <a:spcPts val="26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/>
              <a:t>According energy conservation,  </a:t>
            </a:r>
          </a:p>
          <a:p>
            <a:pPr marL="0" indent="0">
              <a:spcAft>
                <a:spcPts val="26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spcAft>
                <a:spcPts val="26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spcAft>
                <a:spcPts val="26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2604961" y="1751400"/>
          <a:ext cx="64800" cy="15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4" r:id="rId4" imgW="720000" imgH="360360" progId="">
                  <p:embed/>
                </p:oleObj>
              </mc:Choice>
              <mc:Fallback>
                <p:oleObj r:id="rId4" imgW="720000" imgH="360360" progId="">
                  <p:embed/>
                  <p:pic>
                    <p:nvPicPr>
                      <p:cNvPr id="573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4961" y="1751400"/>
                        <a:ext cx="64800" cy="1555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3281761" y="3876840"/>
          <a:ext cx="64800" cy="15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5" r:id="rId6" imgW="720000" imgH="360360" progId="">
                  <p:embed/>
                </p:oleObj>
              </mc:Choice>
              <mc:Fallback>
                <p:oleObj r:id="rId6" imgW="720000" imgH="360360" progId="">
                  <p:embed/>
                  <p:pic>
                    <p:nvPicPr>
                      <p:cNvPr id="573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761" y="3876840"/>
                        <a:ext cx="64800" cy="1555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5680801" y="2634121"/>
            <a:ext cx="2656800" cy="1008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5369761" y="1932840"/>
            <a:ext cx="325440" cy="1365120"/>
          </a:xfrm>
          <a:prstGeom prst="roundRect">
            <a:avLst>
              <a:gd name="adj" fmla="val 440"/>
            </a:avLst>
          </a:prstGeom>
          <a:solidFill>
            <a:srgbClr val="004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5257441" y="1378441"/>
            <a:ext cx="1172160" cy="5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859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1814">
                <a:latin typeface="Luxi Sans" pitchFamily="32" charset="0"/>
              </a:rPr>
              <a:t>Cathode</a:t>
            </a:r>
          </a:p>
          <a:p>
            <a:r>
              <a:rPr lang="en-US" altLang="ja-JP" sz="1814">
                <a:latin typeface="Luxi Sans" pitchFamily="32" charset="0"/>
              </a:rPr>
              <a:t>(z=0, V=0)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7161121" y="1332361"/>
            <a:ext cx="1404000" cy="5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859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1814">
                <a:latin typeface="Luxi Sans" pitchFamily="32" charset="0"/>
              </a:rPr>
              <a:t>Anode</a:t>
            </a:r>
          </a:p>
          <a:p>
            <a:r>
              <a:rPr lang="en-US" altLang="ja-JP" sz="1814">
                <a:latin typeface="Luxi Sans" pitchFamily="32" charset="0"/>
              </a:rPr>
              <a:t>(z=d, V=V</a:t>
            </a:r>
            <a:r>
              <a:rPr lang="en-US" altLang="ja-JP" sz="1814" baseline="-1000">
                <a:latin typeface="Luxi Sans" pitchFamily="32" charset="0"/>
              </a:rPr>
              <a:t>A</a:t>
            </a:r>
            <a:r>
              <a:rPr lang="en-US" altLang="ja-JP" sz="1814">
                <a:latin typeface="Luxi Sans" pitchFamily="32" charset="0"/>
              </a:rPr>
              <a:t>)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7934401" y="2611081"/>
            <a:ext cx="250560" cy="5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z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5680801" y="3420361"/>
            <a:ext cx="2248231" cy="34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859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1814" dirty="0">
                <a:latin typeface="Luxi Sans" pitchFamily="32" charset="0"/>
              </a:rPr>
              <a:t>Charge density  </a:t>
            </a:r>
            <a:r>
              <a:rPr lang="en-US" altLang="ja-JP" sz="1814" dirty="0">
                <a:latin typeface="Symbol" panose="05050102010706020507" pitchFamily="18" charset="2"/>
              </a:rPr>
              <a:t>r</a:t>
            </a:r>
            <a:r>
              <a:rPr lang="en-US" altLang="ja-JP" sz="1814" dirty="0">
                <a:latin typeface="Luxi Sans" pitchFamily="32" charset="0"/>
              </a:rPr>
              <a:t>(z)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49BD453-33C0-724C-8033-C3C1D1708EDD}"/>
                  </a:ext>
                </a:extLst>
              </p:cNvPr>
              <p:cNvSpPr txBox="1"/>
              <p:nvPr/>
            </p:nvSpPr>
            <p:spPr>
              <a:xfrm>
                <a:off x="1547664" y="5480103"/>
                <a:ext cx="2738878" cy="8038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49BD453-33C0-724C-8033-C3C1D1708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480103"/>
                <a:ext cx="2738878" cy="803874"/>
              </a:xfrm>
              <a:prstGeom prst="rect">
                <a:avLst/>
              </a:prstGeom>
              <a:blipFill>
                <a:blip r:embed="rId7"/>
                <a:stretch>
                  <a:fillRect l="-1382" b="-79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FA1962F-A9AB-114A-8C92-B61C6D16F468}"/>
                  </a:ext>
                </a:extLst>
              </p:cNvPr>
              <p:cNvSpPr txBox="1"/>
              <p:nvPr/>
            </p:nvSpPr>
            <p:spPr>
              <a:xfrm>
                <a:off x="1373425" y="4194903"/>
                <a:ext cx="2738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FA1962F-A9AB-114A-8C92-B61C6D16F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425" y="4194903"/>
                <a:ext cx="2738878" cy="369332"/>
              </a:xfrm>
              <a:prstGeom prst="rect">
                <a:avLst/>
              </a:prstGeom>
              <a:blipFill>
                <a:blip r:embed="rId8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036D4C9-F27A-A241-B89E-53F25DAD9349}"/>
                  </a:ext>
                </a:extLst>
              </p:cNvPr>
              <p:cNvSpPr txBox="1"/>
              <p:nvPr/>
            </p:nvSpPr>
            <p:spPr>
              <a:xfrm>
                <a:off x="4751987" y="4155932"/>
                <a:ext cx="2738878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036D4C9-F27A-A241-B89E-53F25DAD9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987" y="4155932"/>
                <a:ext cx="2738878" cy="691471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D7B01F6-DABE-5546-BEEA-6A08FFE7A3B5}"/>
                  </a:ext>
                </a:extLst>
              </p:cNvPr>
              <p:cNvSpPr txBox="1"/>
              <p:nvPr/>
            </p:nvSpPr>
            <p:spPr>
              <a:xfrm>
                <a:off x="1300322" y="2059369"/>
                <a:ext cx="2738878" cy="8015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D7B01F6-DABE-5546-BEEA-6A08FFE7A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322" y="2059369"/>
                <a:ext cx="2738878" cy="801566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48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296641" y="3884041"/>
            <a:ext cx="8665920" cy="2469600"/>
          </a:xfrm>
          <a:prstGeom prst="roundRect">
            <a:avLst>
              <a:gd name="adj" fmla="val 16667"/>
            </a:avLst>
          </a:prstGeom>
          <a:solidFill>
            <a:srgbClr val="CFE7F5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3441" y="88201"/>
            <a:ext cx="7673760" cy="130608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Electron Gun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2841"/>
            <a:ext cx="9036496" cy="5140800"/>
          </a:xfrm>
          <a:ln/>
        </p:spPr>
        <p:txBody>
          <a:bodyPr/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Generate electron beam 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Right amount : Charge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Right shape : Beam size, emittance, bunch length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Right direction:  beam line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Right time : timing, phase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371841" y="4761001"/>
            <a:ext cx="7387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>
                <a:solidFill>
                  <a:srgbClr val="FFFFFF"/>
                </a:solidFill>
              </a:rPr>
              <a:t>3.2nC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07360" y="4077001"/>
            <a:ext cx="190656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Extraction Field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 flipV="1">
            <a:off x="3379681" y="4507561"/>
            <a:ext cx="1558080" cy="27360"/>
          </a:xfrm>
          <a:prstGeom prst="line">
            <a:avLst/>
          </a:prstGeom>
          <a:noFill/>
          <a:ln w="72000" cap="flat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824481" y="3901321"/>
            <a:ext cx="1091520" cy="2295360"/>
          </a:xfrm>
          <a:prstGeom prst="cube">
            <a:avLst>
              <a:gd name="adj" fmla="val 44014"/>
            </a:avLst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5400000">
            <a:off x="3700801" y="3685321"/>
            <a:ext cx="767520" cy="2878560"/>
          </a:xfrm>
          <a:prstGeom prst="can">
            <a:avLst>
              <a:gd name="adj" fmla="val 41811"/>
            </a:avLst>
          </a:prstGeom>
          <a:gradFill rotWithShape="0">
            <a:gsLst>
              <a:gs pos="0">
                <a:srgbClr val="000080"/>
              </a:gs>
              <a:gs pos="50000">
                <a:srgbClr val="CFE7F5"/>
              </a:gs>
              <a:gs pos="100000">
                <a:srgbClr val="000080"/>
              </a:gs>
            </a:gsLst>
            <a:lin ang="5400000" scaled="1"/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endParaRPr lang="en-US" altLang="ja-JP" sz="2177"/>
          </a:p>
          <a:p>
            <a:pPr algn="ctr"/>
            <a:endParaRPr lang="en-US" altLang="ja-JP" sz="2177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5400000">
            <a:off x="1362241" y="5102280"/>
            <a:ext cx="154368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>
                <a:solidFill>
                  <a:srgbClr val="FFFFFF"/>
                </a:solidFill>
              </a:rPr>
              <a:t>Cathode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5387041" y="5102281"/>
            <a:ext cx="1841760" cy="20160"/>
          </a:xfrm>
          <a:prstGeom prst="line">
            <a:avLst/>
          </a:prstGeom>
          <a:noFill/>
          <a:ln w="72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718081" y="4987081"/>
            <a:ext cx="7243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>
                <a:solidFill>
                  <a:srgbClr val="FF0000"/>
                </a:solidFill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3172876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2480" y="96841"/>
            <a:ext cx="7430400" cy="1200960"/>
          </a:xfrm>
          <a:ln/>
        </p:spPr>
        <p:txBody>
          <a:bodyPr vert="horz" lIns="91440" tIns="22859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Child-Langmuir Law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03284" y="3444838"/>
            <a:ext cx="7128792" cy="2813801"/>
          </a:xfrm>
          <a:ln/>
        </p:spPr>
        <p:txBody>
          <a:bodyPr/>
          <a:lstStyle/>
          <a:p>
            <a:pPr marL="0" indent="0">
              <a:spcBef>
                <a:spcPts val="771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  <a:p>
            <a:pPr marL="0" indent="0">
              <a:spcBef>
                <a:spcPts val="544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b="1" i="1" dirty="0">
                <a:solidFill>
                  <a:srgbClr val="00800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V</a:t>
            </a:r>
            <a:r>
              <a:rPr lang="en-US" altLang="ja-JP" sz="2400" b="1" dirty="0">
                <a:solidFill>
                  <a:srgbClr val="00800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and </a:t>
            </a:r>
            <a:r>
              <a:rPr lang="en-US" altLang="ja-JP" sz="2400" b="1" i="1" dirty="0">
                <a:solidFill>
                  <a:srgbClr val="00800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d</a:t>
            </a:r>
            <a:r>
              <a:rPr lang="en-US" altLang="ja-JP" sz="2400" b="1" dirty="0">
                <a:solidFill>
                  <a:srgbClr val="00800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: voltage and distance between two electrodes.</a:t>
            </a:r>
          </a:p>
          <a:p>
            <a:pPr marL="0" indent="0">
              <a:spcBef>
                <a:spcPts val="544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b="1" i="1" dirty="0">
                <a:solidFill>
                  <a:srgbClr val="00800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S</a:t>
            </a:r>
            <a:r>
              <a:rPr lang="en-US" altLang="ja-JP" sz="2400" b="1" dirty="0">
                <a:solidFill>
                  <a:srgbClr val="00800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: cathode area</a:t>
            </a:r>
          </a:p>
          <a:p>
            <a:pPr marL="0" indent="0">
              <a:spcBef>
                <a:spcPts val="544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b="1" i="1" dirty="0">
                <a:solidFill>
                  <a:srgbClr val="00800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</a:t>
            </a:r>
            <a:r>
              <a:rPr lang="en-US" altLang="ja-JP" sz="2400" b="1" dirty="0">
                <a:solidFill>
                  <a:srgbClr val="00800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: </a:t>
            </a:r>
            <a:r>
              <a:rPr lang="en-US" altLang="ja-JP" sz="2400" b="1" dirty="0" err="1">
                <a:solidFill>
                  <a:srgbClr val="00800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perveance</a:t>
            </a:r>
            <a:r>
              <a:rPr lang="en-US" altLang="ja-JP" sz="2400" b="1" dirty="0">
                <a:solidFill>
                  <a:srgbClr val="00800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 defined as;</a:t>
            </a:r>
          </a:p>
          <a:p>
            <a:pPr marL="0" indent="0">
              <a:spcBef>
                <a:spcPts val="771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358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4272481" y="3285001"/>
          <a:ext cx="64800" cy="15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8" r:id="rId4" imgW="720000" imgH="360360" progId="">
                  <p:embed/>
                </p:oleObj>
              </mc:Choice>
              <mc:Fallback>
                <p:oleObj r:id="rId4" imgW="720000" imgH="360360" progId="">
                  <p:embed/>
                  <p:pic>
                    <p:nvPicPr>
                      <p:cNvPr id="60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481" y="3285001"/>
                        <a:ext cx="64800" cy="1526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C42F891-4043-F14E-BADB-2F1875C471EA}"/>
                  </a:ext>
                </a:extLst>
              </p:cNvPr>
              <p:cNvSpPr txBox="1"/>
              <p:nvPr/>
            </p:nvSpPr>
            <p:spPr>
              <a:xfrm>
                <a:off x="2267744" y="1489359"/>
                <a:ext cx="4648376" cy="755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=2.33×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𝑆𝑉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𝑃𝑉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C42F891-4043-F14E-BADB-2F1875C47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489359"/>
                <a:ext cx="4648376" cy="755976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D54A813-10FD-9E44-85DB-8236BC6AA35E}"/>
                  </a:ext>
                </a:extLst>
              </p:cNvPr>
              <p:cNvSpPr txBox="1"/>
              <p:nvPr/>
            </p:nvSpPr>
            <p:spPr>
              <a:xfrm>
                <a:off x="3275856" y="2542302"/>
                <a:ext cx="3780727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2.33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D54A813-10FD-9E44-85DB-8236BC6AA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542302"/>
                <a:ext cx="3780727" cy="693844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5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1AEC2-3DFA-8F49-8176-7FCB29CD52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5023" y="190724"/>
            <a:ext cx="7673953" cy="769441"/>
          </a:xfr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F5009D"/>
                </a:solidFill>
                <a:latin typeface="Britannic Bold" panose="020B0903060703020204" pitchFamily="34" charset="0"/>
              </a:rPr>
              <a:t>DC Gun (Pierce Type Gun)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D4A0C1-4122-484D-BE6B-B321A6DECC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3792" y="1229483"/>
            <a:ext cx="7464307" cy="1424090"/>
          </a:xfrm>
        </p:spPr>
        <p:txBody>
          <a:bodyPr/>
          <a:lstStyle/>
          <a:p>
            <a:pPr lvl="0">
              <a:buNone/>
            </a:pPr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Solution for SC limited flow;</a:t>
            </a:r>
          </a:p>
          <a:p>
            <a:pPr lvl="0">
              <a:buNone/>
            </a:pPr>
            <a:endParaRPr lang="en-US" sz="2177" dirty="0"/>
          </a:p>
          <a:p>
            <a:pPr lvl="0">
              <a:buNone/>
            </a:pPr>
            <a:endParaRPr lang="en-US" sz="2177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4BF03C7-E796-6647-9774-5213B8B9B66E}"/>
              </a:ext>
            </a:extLst>
          </p:cNvPr>
          <p:cNvSpPr/>
          <p:nvPr/>
        </p:nvSpPr>
        <p:spPr>
          <a:xfrm>
            <a:off x="5125874" y="3632589"/>
            <a:ext cx="3328210" cy="896056"/>
          </a:xfrm>
          <a:prstGeom prst="rect">
            <a:avLst/>
          </a:prstGeom>
          <a:gradFill>
            <a:gsLst>
              <a:gs pos="0">
                <a:srgbClr val="000080"/>
              </a:gs>
              <a:gs pos="100000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5" name="直線コネクタ 4">
            <a:extLst>
              <a:ext uri="{FF2B5EF4-FFF2-40B4-BE49-F238E27FC236}">
                <a16:creationId xmlns:a16="http://schemas.microsoft.com/office/drawing/2014/main" id="{C4E74A6A-E989-8A4F-88EE-8ABE1C4DD3E6}"/>
              </a:ext>
            </a:extLst>
          </p:cNvPr>
          <p:cNvSpPr/>
          <p:nvPr/>
        </p:nvSpPr>
        <p:spPr>
          <a:xfrm>
            <a:off x="5125874" y="3622139"/>
            <a:ext cx="3829466" cy="327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6328" tIns="16328" rIns="16328" bIns="16328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031F16-27C8-874E-9411-AAD8A9B07A29}"/>
              </a:ext>
            </a:extLst>
          </p:cNvPr>
          <p:cNvSpPr txBox="1"/>
          <p:nvPr/>
        </p:nvSpPr>
        <p:spPr>
          <a:xfrm>
            <a:off x="8733285" y="3838316"/>
            <a:ext cx="139590" cy="3080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177">
                <a:solidFill>
                  <a:srgbClr val="00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z</a:t>
            </a:r>
          </a:p>
        </p:txBody>
      </p:sp>
      <p:sp>
        <p:nvSpPr>
          <p:cNvPr id="7" name="直線コネクタ 6">
            <a:extLst>
              <a:ext uri="{FF2B5EF4-FFF2-40B4-BE49-F238E27FC236}">
                <a16:creationId xmlns:a16="http://schemas.microsoft.com/office/drawing/2014/main" id="{D210B132-CBC9-594B-983C-9B318A6C0DB6}"/>
              </a:ext>
            </a:extLst>
          </p:cNvPr>
          <p:cNvSpPr/>
          <p:nvPr/>
        </p:nvSpPr>
        <p:spPr>
          <a:xfrm flipV="1">
            <a:off x="5098444" y="1932237"/>
            <a:ext cx="0" cy="2602613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6328" tIns="16328" rIns="16328" bIns="16328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C94E6B-E0A8-1841-B729-01FA2B5657E5}"/>
              </a:ext>
            </a:extLst>
          </p:cNvPr>
          <p:cNvSpPr txBox="1"/>
          <p:nvPr/>
        </p:nvSpPr>
        <p:spPr>
          <a:xfrm>
            <a:off x="4720298" y="1979587"/>
            <a:ext cx="139590" cy="3080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177">
                <a:solidFill>
                  <a:srgbClr val="00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y</a:t>
            </a: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26AE23F-E5DD-3D43-B228-A077D0691C76}"/>
              </a:ext>
            </a:extLst>
          </p:cNvPr>
          <p:cNvSpPr/>
          <p:nvPr/>
        </p:nvSpPr>
        <p:spPr>
          <a:xfrm>
            <a:off x="5853758" y="4768661"/>
            <a:ext cx="2436398" cy="995328"/>
          </a:xfrm>
          <a:custGeom>
            <a:avLst>
              <a:gd name="f0" fmla="val 5630"/>
              <a:gd name="f1" fmla="val -1192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B994A3B-86FE-F049-9A19-DFFC8CFD05E4}"/>
              </a:ext>
            </a:extLst>
          </p:cNvPr>
          <p:cNvSpPr/>
          <p:nvPr/>
        </p:nvSpPr>
        <p:spPr>
          <a:xfrm>
            <a:off x="6474531" y="1925380"/>
            <a:ext cx="2121603" cy="721678"/>
          </a:xfrm>
          <a:custGeom>
            <a:avLst>
              <a:gd name="f0" fmla="val 4457"/>
              <a:gd name="f1" fmla="val 3860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1D7351F-E8D9-9147-9ACF-A86D2E2095A8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6710301" y="2266626"/>
                <a:ext cx="1378698" cy="26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ja-JP" altLang="en-US" sz="1814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en-US" sz="1814">
                  <a:solidFill>
                    <a:srgbClr val="00800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1D7351F-E8D9-9147-9ACF-A86D2E209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301" y="2266626"/>
                <a:ext cx="1378698" cy="263200"/>
              </a:xfrm>
              <a:prstGeom prst="rect">
                <a:avLst/>
              </a:prstGeom>
              <a:blipFill>
                <a:blip r:embed="rId3"/>
                <a:stretch>
                  <a:fillRect l="-3670" r="-3670"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4445F31-CDF1-5B4E-BEBD-8D8DD3BF199F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72220" y="1856277"/>
                <a:ext cx="2557222" cy="629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814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ja-JP" altLang="en-US" sz="1814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f>
                        <m:fPr>
                          <m:ctrlP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814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ja-JP" altLang="en-US" sz="1814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en-US" sz="1814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en-US" sz="1814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sz="1814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ja-JP" altLang="en-US" sz="1814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ja-JP" altLang="en-US" sz="1814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𝑖𝑦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ja-JP" altLang="en-US" sz="1814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ja-JP" altLang="en-US" sz="1814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ja-JP" altLang="en-US" sz="1814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ja-JP" altLang="en-US" sz="1814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814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ja-JP" altLang="en-US" sz="1814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1814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ja-JP" altLang="en-US" sz="1814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1814">
                  <a:solidFill>
                    <a:srgbClr val="00800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4445F31-CDF1-5B4E-BEBD-8D8DD3BF1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20" y="1856277"/>
                <a:ext cx="2557222" cy="629263"/>
              </a:xfrm>
              <a:prstGeom prst="rect">
                <a:avLst/>
              </a:prstGeom>
              <a:blipFill>
                <a:blip r:embed="rId4"/>
                <a:stretch>
                  <a:fillRect l="-2970" t="-52941" r="-4950" b="-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A465EB7-C310-7F46-ADA8-B2C630631F27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593484" y="2556592"/>
                <a:ext cx="3061417" cy="542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p>
                        <m:sSupPr>
                          <m:ctrlP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en-US" sz="1814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en-US" sz="1814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1814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ja-JP" altLang="en-US" sz="1814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ja-JP" altLang="en-US" sz="1814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en-US" sz="1814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1814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ja-JP" altLang="en-US" sz="1814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ja-JP" altLang="en-US" sz="1814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1814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ja-JP" altLang="en-US" sz="1814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814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ja-JP" altLang="en-US" sz="1814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1633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2−22</m:t>
                          </m:r>
                        </m:e>
                      </m:d>
                    </m:oMath>
                  </m:oMathPara>
                </a14:m>
                <a:endParaRPr lang="ja-JP" altLang="en-US" sz="1633">
                  <a:solidFill>
                    <a:srgbClr val="00800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A465EB7-C310-7F46-ADA8-B2C630631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84" y="2556592"/>
                <a:ext cx="3061417" cy="542728"/>
              </a:xfrm>
              <a:prstGeom prst="rect">
                <a:avLst/>
              </a:prstGeom>
              <a:blipFill>
                <a:blip r:embed="rId5"/>
                <a:stretch>
                  <a:fillRect l="-1235" t="-43182" r="-1646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EF8F2CC-CC02-2841-BA7F-CCBB74028875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846353" y="3848331"/>
                <a:ext cx="1941347" cy="542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814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ja-JP" altLang="en-US" sz="1814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=0→</m:t>
                      </m:r>
                      <m:r>
                        <m:rPr>
                          <m:sty m:val="p"/>
                        </m:rP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814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814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ja-JP" altLang="en-US" sz="1814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ja-JP" altLang="en-US" sz="1814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ja-JP" altLang="en-US" sz="1814">
                  <a:solidFill>
                    <a:srgbClr val="00800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EF8F2CC-CC02-2841-BA7F-CCBB7402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353" y="3848331"/>
                <a:ext cx="1941347" cy="542728"/>
              </a:xfrm>
              <a:prstGeom prst="rect">
                <a:avLst/>
              </a:prstGeom>
              <a:blipFill>
                <a:blip r:embed="rId6"/>
                <a:stretch>
                  <a:fillRect l="-2597" t="-4545" r="-12338"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DCCD269-E563-F44D-8C9C-F953158B09D8}"/>
              </a:ext>
            </a:extLst>
          </p:cNvPr>
          <p:cNvSpPr txBox="1"/>
          <p:nvPr/>
        </p:nvSpPr>
        <p:spPr>
          <a:xfrm>
            <a:off x="1673248" y="4593956"/>
            <a:ext cx="65" cy="3080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7FBA37-0425-D44F-879B-FA93524DAC7F}"/>
              </a:ext>
            </a:extLst>
          </p:cNvPr>
          <p:cNvSpPr txBox="1"/>
          <p:nvPr/>
        </p:nvSpPr>
        <p:spPr>
          <a:xfrm>
            <a:off x="1178524" y="3156478"/>
            <a:ext cx="2658100" cy="32714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177">
                <a:solidFill>
                  <a:srgbClr val="000000"/>
                </a:solidFill>
                <a:latin typeface="Luxi Serif" pitchFamily="18"/>
                <a:ea typeface="Arial Unicode MS" pitchFamily="34"/>
                <a:cs typeface="Arial Unicode MS" pitchFamily="34"/>
              </a:rPr>
              <a:t>V=0 equi-potential line: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4B924AA-1ECD-6744-8102-0C76717AD44E}"/>
              </a:ext>
            </a:extLst>
          </p:cNvPr>
          <p:cNvGrpSpPr/>
          <p:nvPr/>
        </p:nvGrpSpPr>
        <p:grpSpPr>
          <a:xfrm>
            <a:off x="5122936" y="2007671"/>
            <a:ext cx="730821" cy="1610550"/>
            <a:chOff x="5647680" y="2212920"/>
            <a:chExt cx="805679" cy="1775520"/>
          </a:xfrm>
        </p:grpSpPr>
        <p:sp>
          <p:nvSpPr>
            <p:cNvPr id="19" name="直線コネクタ 18">
              <a:extLst>
                <a:ext uri="{FF2B5EF4-FFF2-40B4-BE49-F238E27FC236}">
                  <a16:creationId xmlns:a16="http://schemas.microsoft.com/office/drawing/2014/main" id="{19E2A86A-95DF-D040-BF69-5C63641907CA}"/>
                </a:ext>
              </a:extLst>
            </p:cNvPr>
            <p:cNvSpPr/>
            <p:nvPr/>
          </p:nvSpPr>
          <p:spPr>
            <a:xfrm flipV="1">
              <a:off x="5647680" y="2212920"/>
              <a:ext cx="729000" cy="177552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prstDash val="solid"/>
            </a:ln>
          </p:spPr>
          <p:txBody>
            <a:bodyPr vert="horz" wrap="none" lIns="16328" tIns="16328" rIns="16328" bIns="16328" anchor="ctr" anchorCtr="1" compatLnSpc="0"/>
            <a:lstStyle/>
            <a:p>
              <a:pPr hangingPunct="0">
                <a:lnSpc>
                  <a:spcPct val="96000"/>
                </a:lnSpc>
                <a:tabLst>
                  <a:tab pos="0" algn="l"/>
                  <a:tab pos="407214" algn="l"/>
                  <a:tab pos="814756" algn="l"/>
                  <a:tab pos="1222299" algn="l"/>
                  <a:tab pos="1629841" algn="l"/>
                  <a:tab pos="2037383" algn="l"/>
                  <a:tab pos="2444925" algn="l"/>
                  <a:tab pos="2852467" algn="l"/>
                  <a:tab pos="3260009" algn="l"/>
                  <a:tab pos="3667550" algn="l"/>
                  <a:tab pos="4075092" algn="l"/>
                  <a:tab pos="4482633" algn="l"/>
                  <a:tab pos="4890176" algn="l"/>
                  <a:tab pos="5297718" algn="l"/>
                  <a:tab pos="5705260" algn="l"/>
                  <a:tab pos="6112802" algn="l"/>
                  <a:tab pos="6520344" algn="l"/>
                  <a:tab pos="6927886" algn="l"/>
                  <a:tab pos="7335427" algn="l"/>
                  <a:tab pos="7742969" algn="l"/>
                  <a:tab pos="8150511" algn="l"/>
                </a:tabLst>
              </a:pPr>
              <a:endParaRPr lang="en-US" sz="2177">
                <a:solidFill>
                  <a:srgbClr val="000000"/>
                </a:solidFill>
                <a:latin typeface="Arial" pitchFamily="34"/>
                <a:ea typeface="Arial Unicode MS" pitchFamily="34"/>
                <a:cs typeface="Arial Unicode MS" pitchFamily="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9A33B505-ED2C-BA4E-B4B5-AB0299A60426}"/>
                    </a:ext>
                  </a:extLst>
                </p:cNvPr>
                <p:cNvSpPr txBox="1">
                  <a:spLocks noResize="1"/>
                </p:cNvSpPr>
                <p:nvPr/>
              </p:nvSpPr>
              <p:spPr>
                <a:xfrm>
                  <a:off x="5992200" y="3312720"/>
                  <a:ext cx="461159" cy="598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0" tIns="0" rIns="0" bIns="0" compatLnSpc="0">
                  <a:noAutofit/>
                </a:bodyPr>
                <a:lstStyle/>
                <a:p>
                  <a:pPr hangingPunct="0">
                    <a:lnSpc>
                      <a:spcPct val="96000"/>
                    </a:lnSpc>
                    <a:tabLst>
                      <a:tab pos="0" algn="l"/>
                      <a:tab pos="407214" algn="l"/>
                      <a:tab pos="814756" algn="l"/>
                      <a:tab pos="1222299" algn="l"/>
                      <a:tab pos="1629841" algn="l"/>
                      <a:tab pos="2037383" algn="l"/>
                      <a:tab pos="2444925" algn="l"/>
                      <a:tab pos="2852467" algn="l"/>
                      <a:tab pos="3260009" algn="l"/>
                      <a:tab pos="3667550" algn="l"/>
                      <a:tab pos="4075092" algn="l"/>
                      <a:tab pos="4482633" algn="l"/>
                      <a:tab pos="4890176" algn="l"/>
                      <a:tab pos="5297718" algn="l"/>
                      <a:tab pos="5705260" algn="l"/>
                      <a:tab pos="6112802" algn="l"/>
                      <a:tab pos="6520344" algn="l"/>
                      <a:tab pos="6927886" algn="l"/>
                      <a:tab pos="7335427" algn="l"/>
                      <a:tab pos="7742969" algn="l"/>
                      <a:tab pos="8150511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ja-JP" altLang="en-US" sz="1814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1814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ja-JP" altLang="en-US" sz="1814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ja-JP" altLang="en-US" sz="1814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oMath>
                    </m:oMathPara>
                  </a14:m>
                  <a:endParaRPr lang="ja-JP" altLang="en-US" sz="1814">
                    <a:solidFill>
                      <a:srgbClr val="0000FF"/>
                    </a:solidFill>
                    <a:latin typeface="Arial" pitchFamily="34"/>
                  </a:endParaRPr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9A33B505-ED2C-BA4E-B4B5-AB0299A604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200" y="3312720"/>
                  <a:ext cx="461159" cy="598320"/>
                </a:xfrm>
                <a:prstGeom prst="rect">
                  <a:avLst/>
                </a:prstGeom>
                <a:blipFill>
                  <a:blip r:embed="rId7"/>
                  <a:stretch>
                    <a:fillRect l="-2941" t="-4651" b="-69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77409DE-C792-B14E-9CC7-BB574648D996}"/>
              </a:ext>
            </a:extLst>
          </p:cNvPr>
          <p:cNvSpPr txBox="1"/>
          <p:nvPr/>
        </p:nvSpPr>
        <p:spPr>
          <a:xfrm>
            <a:off x="914017" y="4705802"/>
            <a:ext cx="3943921" cy="165054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/>
          <a:lstStyle/>
          <a:p>
            <a:pPr hangingPunct="0">
              <a:lnSpc>
                <a:spcPts val="288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400" dirty="0">
                <a:solidFill>
                  <a:srgbClr val="000000"/>
                </a:solidFill>
                <a:latin typeface="Rounded Mgen+ 2cp medium" panose="020B0502020203020207" pitchFamily="34" charset="-128"/>
                <a:ea typeface="Rounded Mgen+ 2cp medium" panose="020B0502020203020207" pitchFamily="34" charset="-128"/>
                <a:cs typeface="Rounded Mgen+ 2cp medium" panose="020B0502020203020207" pitchFamily="34" charset="-128"/>
              </a:rPr>
              <a:t>By setting an electrode</a:t>
            </a:r>
            <a:br>
              <a:rPr lang="en-US" sz="2400" dirty="0">
                <a:solidFill>
                  <a:srgbClr val="000000"/>
                </a:solidFill>
                <a:latin typeface="Rounded Mgen+ 2cp medium" panose="020B0502020203020207" pitchFamily="34" charset="-128"/>
                <a:ea typeface="Rounded Mgen+ 2cp medium" panose="020B0502020203020207" pitchFamily="34" charset="-128"/>
                <a:cs typeface="Rounded Mgen+ 2cp medium" panose="020B0502020203020207" pitchFamily="34" charset="-128"/>
              </a:rPr>
            </a:br>
            <a:r>
              <a:rPr lang="en-US" sz="2400" dirty="0">
                <a:solidFill>
                  <a:srgbClr val="000000"/>
                </a:solidFill>
                <a:latin typeface="Rounded Mgen+ 2cp medium" panose="020B0502020203020207" pitchFamily="34" charset="-128"/>
                <a:ea typeface="Rounded Mgen+ 2cp medium" panose="020B0502020203020207" pitchFamily="34" charset="-128"/>
                <a:cs typeface="Rounded Mgen+ 2cp medium" panose="020B0502020203020207" pitchFamily="34" charset="-128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Rounded Mgen+ 2cp medium" panose="020B0502020203020207" pitchFamily="34" charset="-128"/>
                <a:ea typeface="Rounded Mgen+ 2cp medium" panose="020B0502020203020207" pitchFamily="34" charset="-128"/>
                <a:cs typeface="Rounded Mgen+ 2cp medium" panose="020B0502020203020207" pitchFamily="34" charset="-128"/>
              </a:rPr>
              <a:t>Wehnelt</a:t>
            </a:r>
            <a:r>
              <a:rPr lang="en-US" sz="2400" dirty="0">
                <a:solidFill>
                  <a:srgbClr val="000000"/>
                </a:solidFill>
                <a:latin typeface="Rounded Mgen+ 2cp medium" panose="020B0502020203020207" pitchFamily="34" charset="-128"/>
                <a:ea typeface="Rounded Mgen+ 2cp medium" panose="020B0502020203020207" pitchFamily="34" charset="-128"/>
                <a:cs typeface="Rounded Mgen+ 2cp medium" panose="020B0502020203020207" pitchFamily="34" charset="-128"/>
              </a:rPr>
              <a:t>) with this angle, </a:t>
            </a:r>
            <a:br>
              <a:rPr lang="en-US" sz="2400" dirty="0">
                <a:solidFill>
                  <a:srgbClr val="000000"/>
                </a:solidFill>
                <a:latin typeface="Rounded Mgen+ 2cp medium" panose="020B0502020203020207" pitchFamily="34" charset="-128"/>
                <a:ea typeface="Rounded Mgen+ 2cp medium" panose="020B0502020203020207" pitchFamily="34" charset="-128"/>
                <a:cs typeface="Rounded Mgen+ 2cp medium" panose="020B0502020203020207" pitchFamily="34" charset="-128"/>
              </a:rPr>
            </a:br>
            <a:r>
              <a:rPr lang="en-US" sz="2400" dirty="0">
                <a:solidFill>
                  <a:srgbClr val="000000"/>
                </a:solidFill>
                <a:latin typeface="Rounded Mgen+ 2cp medium" panose="020B0502020203020207" pitchFamily="34" charset="-128"/>
                <a:ea typeface="Rounded Mgen+ 2cp medium" panose="020B0502020203020207" pitchFamily="34" charset="-128"/>
                <a:cs typeface="Rounded Mgen+ 2cp medium" panose="020B0502020203020207" pitchFamily="34" charset="-128"/>
              </a:rPr>
              <a:t>SCL flow is produced.   </a:t>
            </a: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 dirty="0">
              <a:solidFill>
                <a:srgbClr val="000000"/>
              </a:solidFill>
              <a:latin typeface="Luxi Serif" pitchFamily="18"/>
              <a:ea typeface="Arial Unicode MS" pitchFamily="34"/>
              <a:cs typeface="Arial Unicode MS" pitchFamily="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BAC25CB-76E0-E246-BE98-A033E66C061B}"/>
                  </a:ext>
                </a:extLst>
              </p:cNvPr>
              <p:cNvSpPr txBox="1"/>
              <p:nvPr/>
            </p:nvSpPr>
            <p:spPr>
              <a:xfrm>
                <a:off x="5813913" y="4910692"/>
                <a:ext cx="2738878" cy="717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kumimoji="1"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4/3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BAC25CB-76E0-E246-BE98-A033E66C0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913" y="4910692"/>
                <a:ext cx="2738878" cy="717825"/>
              </a:xfrm>
              <a:prstGeom prst="rect">
                <a:avLst/>
              </a:prstGeom>
              <a:blipFill>
                <a:blip r:embed="rId8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9E9D77-CE40-2347-B012-4AD20FE018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2700" y="149696"/>
            <a:ext cx="7673953" cy="1200329"/>
          </a:xfrm>
        </p:spPr>
        <p:txBody>
          <a:bodyPr>
            <a:spAutoFit/>
          </a:bodyPr>
          <a:lstStyle/>
          <a:p>
            <a:pPr lvl="0"/>
            <a:r>
              <a:rPr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Thermionic DC Gun </a:t>
            </a:r>
            <a:br>
              <a:rPr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</a:rPr>
            </a:br>
            <a:r>
              <a:rPr lang="en-US" altLang="ja-JP" sz="3200" dirty="0">
                <a:solidFill>
                  <a:srgbClr val="F5009D"/>
                </a:solidFill>
                <a:latin typeface="Britannic Bold" panose="020B0903060703020204" pitchFamily="34" charset="0"/>
              </a:rPr>
              <a:t>Pierce Type Gun</a:t>
            </a:r>
            <a:endParaRPr lang="en-US" sz="3200" dirty="0">
              <a:solidFill>
                <a:srgbClr val="F5009D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49442BC-8484-0A4D-A768-66581B313311}"/>
              </a:ext>
            </a:extLst>
          </p:cNvPr>
          <p:cNvSpPr/>
          <p:nvPr/>
        </p:nvSpPr>
        <p:spPr>
          <a:xfrm>
            <a:off x="3423269" y="3213901"/>
            <a:ext cx="3328210" cy="896056"/>
          </a:xfrm>
          <a:prstGeom prst="rect">
            <a:avLst/>
          </a:prstGeom>
          <a:gradFill>
            <a:gsLst>
              <a:gs pos="0">
                <a:srgbClr val="000080"/>
              </a:gs>
              <a:gs pos="100000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85F126A3-E23B-3741-9CCB-7E2AB0536B7D}"/>
              </a:ext>
            </a:extLst>
          </p:cNvPr>
          <p:cNvSpPr/>
          <p:nvPr/>
        </p:nvSpPr>
        <p:spPr>
          <a:xfrm>
            <a:off x="2771800" y="2060848"/>
            <a:ext cx="1133133" cy="319530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71" h="9786">
                <a:moveTo>
                  <a:pt x="3442" y="0"/>
                </a:moveTo>
                <a:lnTo>
                  <a:pt x="1963" y="3442"/>
                </a:lnTo>
                <a:lnTo>
                  <a:pt x="1963" y="6287"/>
                </a:lnTo>
                <a:lnTo>
                  <a:pt x="3385" y="9729"/>
                </a:lnTo>
                <a:lnTo>
                  <a:pt x="114" y="9786"/>
                </a:lnTo>
                <a:lnTo>
                  <a:pt x="0" y="57"/>
                </a:lnTo>
                <a:lnTo>
                  <a:pt x="3471" y="57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209454D-F5A2-FF46-9041-06F9A5D760D0}"/>
              </a:ext>
            </a:extLst>
          </p:cNvPr>
          <p:cNvSpPr/>
          <p:nvPr/>
        </p:nvSpPr>
        <p:spPr>
          <a:xfrm>
            <a:off x="3115658" y="3193981"/>
            <a:ext cx="306305" cy="901281"/>
          </a:xfrm>
          <a:prstGeom prst="rect">
            <a:avLst/>
          </a:prstGeom>
          <a:solidFill>
            <a:srgbClr val="00B8FF"/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42DA85-0BE6-894A-A013-4D7D0EA55E8E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686470" y="2526511"/>
                <a:ext cx="860136" cy="6563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177" b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𝛉</m:t>
                      </m:r>
                      <m:r>
                        <a:rPr lang="ja-JP" altLang="en-US" sz="2177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177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177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ja-JP" altLang="en-US" sz="2177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ja-JP" altLang="en-US" sz="2177" b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</m:oMath>
                  </m:oMathPara>
                </a14:m>
                <a:endParaRPr lang="ja-JP" altLang="en-US" sz="2177" b="1">
                  <a:solidFill>
                    <a:srgbClr val="00800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42DA85-0BE6-894A-A013-4D7D0EA5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70" y="2526511"/>
                <a:ext cx="860136" cy="656367"/>
              </a:xfrm>
              <a:prstGeom prst="rect">
                <a:avLst/>
              </a:prstGeom>
              <a:blipFill>
                <a:blip r:embed="rId3"/>
                <a:stretch>
                  <a:fillRect l="-10145" t="-1887" r="-14493"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D5587DD-ABC0-2348-AC60-31A0C0223566}"/>
              </a:ext>
            </a:extLst>
          </p:cNvPr>
          <p:cNvSpPr/>
          <p:nvPr/>
        </p:nvSpPr>
        <p:spPr>
          <a:xfrm>
            <a:off x="6102295" y="2051379"/>
            <a:ext cx="641020" cy="116088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64" h="3556">
                <a:moveTo>
                  <a:pt x="57" y="3528"/>
                </a:moveTo>
                <a:cubicBezTo>
                  <a:pt x="86" y="2504"/>
                  <a:pt x="1138" y="0"/>
                  <a:pt x="1138" y="0"/>
                </a:cubicBezTo>
                <a:lnTo>
                  <a:pt x="1964" y="29"/>
                </a:lnTo>
                <a:lnTo>
                  <a:pt x="1878" y="3556"/>
                </a:lnTo>
                <a:lnTo>
                  <a:pt x="0" y="352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4CE747F-E948-9D49-89CF-F19DF8925EC6}"/>
              </a:ext>
            </a:extLst>
          </p:cNvPr>
          <p:cNvSpPr/>
          <p:nvPr/>
        </p:nvSpPr>
        <p:spPr>
          <a:xfrm>
            <a:off x="6134624" y="4108324"/>
            <a:ext cx="641020" cy="116088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64" h="3556">
                <a:moveTo>
                  <a:pt x="57" y="29"/>
                </a:moveTo>
                <a:cubicBezTo>
                  <a:pt x="86" y="1052"/>
                  <a:pt x="1138" y="3556"/>
                  <a:pt x="1138" y="3556"/>
                </a:cubicBezTo>
                <a:lnTo>
                  <a:pt x="1964" y="3528"/>
                </a:lnTo>
                <a:lnTo>
                  <a:pt x="1878" y="0"/>
                </a:lnTo>
                <a:lnTo>
                  <a:pt x="0" y="2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AB96DAC-6DFB-6449-81D3-D979AFA4845E}"/>
              </a:ext>
            </a:extLst>
          </p:cNvPr>
          <p:cNvSpPr txBox="1"/>
          <p:nvPr/>
        </p:nvSpPr>
        <p:spPr>
          <a:xfrm>
            <a:off x="1226962" y="1397812"/>
            <a:ext cx="2682657" cy="54155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Wehnelt</a:t>
            </a:r>
            <a:r>
              <a:rPr lang="en-US" sz="2400" dirty="0">
                <a:solidFill>
                  <a:srgbClr val="00000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 electrode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AF93934-A203-204A-9820-58D0D0A14608}"/>
              </a:ext>
            </a:extLst>
          </p:cNvPr>
          <p:cNvSpPr txBox="1"/>
          <p:nvPr/>
        </p:nvSpPr>
        <p:spPr>
          <a:xfrm>
            <a:off x="6041261" y="1440861"/>
            <a:ext cx="2371034" cy="54155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400" dirty="0">
                <a:solidFill>
                  <a:srgbClr val="000000"/>
                </a:solidFill>
                <a:latin typeface="Rounded Mgen+ 2cp medium" panose="020B0502020203020207" pitchFamily="34" charset="-128"/>
                <a:ea typeface="Rounded Mgen+ 2cp medium" panose="020B0502020203020207" pitchFamily="34" charset="-128"/>
                <a:cs typeface="Rounded Mgen+ 2cp medium" panose="020B0502020203020207" pitchFamily="34" charset="-128"/>
              </a:rPr>
              <a:t>Anode electrode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B56BAF-DA8C-AA4E-8665-8EF9EB5717FE}"/>
              </a:ext>
            </a:extLst>
          </p:cNvPr>
          <p:cNvSpPr txBox="1"/>
          <p:nvPr/>
        </p:nvSpPr>
        <p:spPr>
          <a:xfrm>
            <a:off x="375881" y="3429000"/>
            <a:ext cx="1624932" cy="107753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400" dirty="0">
                <a:solidFill>
                  <a:srgbClr val="00000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Thermionic</a:t>
            </a:r>
          </a:p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400" dirty="0">
                <a:solidFill>
                  <a:srgbClr val="00000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Cathode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2EEE798-21E1-A448-B911-380686025E9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993455" y="3644622"/>
            <a:ext cx="1122203" cy="279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17D21D7-E819-A74B-87B2-F390E09FBBD6}"/>
              </a:ext>
            </a:extLst>
          </p:cNvPr>
          <p:cNvCxnSpPr>
            <a:cxnSpLocks/>
          </p:cNvCxnSpPr>
          <p:nvPr/>
        </p:nvCxnSpPr>
        <p:spPr>
          <a:xfrm flipV="1">
            <a:off x="7053054" y="3784557"/>
            <a:ext cx="1330554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925CFA7-1CBD-5B45-B68A-0D9FD22C334E}"/>
              </a:ext>
            </a:extLst>
          </p:cNvPr>
          <p:cNvSpPr txBox="1"/>
          <p:nvPr/>
        </p:nvSpPr>
        <p:spPr>
          <a:xfrm>
            <a:off x="6777331" y="3182878"/>
            <a:ext cx="2092304" cy="54155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400" dirty="0">
                <a:solidFill>
                  <a:srgbClr val="000000"/>
                </a:solidFill>
                <a:latin typeface="Rounded Mgen+ 2cp medium" panose="020B0502020203020207" pitchFamily="34" charset="-128"/>
                <a:ea typeface="Rounded Mgen+ 2cp medium" panose="020B0502020203020207" pitchFamily="34" charset="-128"/>
                <a:cs typeface="Rounded Mgen+ 2cp medium" panose="020B0502020203020207" pitchFamily="34" charset="-128"/>
              </a:rPr>
              <a:t>Electron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A2D4DF-C24B-844E-970D-9CA5E1B944CD}"/>
                  </a:ext>
                </a:extLst>
              </p:cNvPr>
              <p:cNvSpPr txBox="1"/>
              <p:nvPr/>
            </p:nvSpPr>
            <p:spPr>
              <a:xfrm>
                <a:off x="4657820" y="5866529"/>
                <a:ext cx="30623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A2D4DF-C24B-844E-970D-9CA5E1B94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820" y="5866529"/>
                <a:ext cx="3062304" cy="369332"/>
              </a:xfrm>
              <a:prstGeom prst="rect">
                <a:avLst/>
              </a:prstGeom>
              <a:blipFill>
                <a:blip r:embed="rId4"/>
                <a:stretch>
                  <a:fillRect l="-413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62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00B0CCF4-EAF1-5A45-BFFF-5D9D43521F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93978" y="1012434"/>
            <a:ext cx="3562001" cy="43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ADC0850-3A07-E149-988D-05B638CC6F37}"/>
              </a:ext>
            </a:extLst>
          </p:cNvPr>
          <p:cNvSpPr/>
          <p:nvPr/>
        </p:nvSpPr>
        <p:spPr>
          <a:xfrm>
            <a:off x="681911" y="4149080"/>
            <a:ext cx="3528393" cy="2448272"/>
          </a:xfrm>
          <a:custGeom>
            <a:avLst/>
            <a:gdLst>
              <a:gd name="x1" fmla="*/ ss 5484 100000"/>
              <a:gd name="x2" fmla="+- r 0 x1"/>
              <a:gd name="y1" fmla="*/ ss 5484 100000"/>
              <a:gd name="y2" fmla="+- b 0 y1"/>
              <a:gd name="il" fmla="*/ x1 29289 100000"/>
              <a:gd name="ir" fmla="+- r 0 il"/>
              <a:gd name="it" fmla="*/ y1 29289 100000"/>
              <a:gd name="ib" fmla="+- b 0 it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l" r="ir" b="ib"/>
            <a:pathLst>
              <a:path>
                <a:moveTo>
                  <a:pt x="l" y="y1"/>
                </a:moveTo>
                <a:arcTo wR="x1" hR="y1" stAng="cd2" swAng="cd4"/>
                <a:lnTo>
                  <a:pt x="x2" y="t"/>
                </a:lnTo>
                <a:arcTo wR="x1" hR="y1" stAng="3cd4" swAng="cd4"/>
                <a:lnTo>
                  <a:pt x="r" y="y2"/>
                </a:lnTo>
                <a:arcTo wR="x1" hR="y1" stAng="0" swAng="cd4"/>
                <a:lnTo>
                  <a:pt x="x1" y="b"/>
                </a:lnTo>
                <a:arcTo wR="x1" hR="y1" stAng="cd4" swAng="cd4"/>
                <a:close/>
              </a:path>
            </a:pathLst>
          </a:custGeom>
          <a:solidFill>
            <a:srgbClr val="E6E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D686E84-951B-2C45-94A7-F1DB9820B1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75346" y="191039"/>
            <a:ext cx="7084854" cy="707886"/>
          </a:xfrm>
        </p:spPr>
        <p:txBody>
          <a:bodyPr>
            <a:spAutoFit/>
          </a:bodyPr>
          <a:lstStyle/>
          <a:p>
            <a:pPr lvl="0"/>
            <a:r>
              <a:rPr lang="en-US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Photo-Cathode DC Gun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C3E7B7-1A67-944A-8CFE-06D4177D30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602" y="1012434"/>
            <a:ext cx="5966979" cy="2899255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Photo-electron emission for beam generation.</a:t>
            </a:r>
          </a:p>
          <a:p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Beam extraction by DC field.</a:t>
            </a:r>
          </a:p>
          <a:p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The bunch structure (repetition and duration) is determined by the laser.</a:t>
            </a:r>
          </a:p>
          <a:p>
            <a:pPr lvl="0"/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Beam energy is determined by DC  voltage.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90BD88-4580-0946-8F3B-3A4F568DBFCA}"/>
              </a:ext>
            </a:extLst>
          </p:cNvPr>
          <p:cNvSpPr/>
          <p:nvPr/>
        </p:nvSpPr>
        <p:spPr>
          <a:xfrm>
            <a:off x="897935" y="4259959"/>
            <a:ext cx="754822" cy="2225446"/>
          </a:xfrm>
          <a:prstGeom prst="rect">
            <a:avLst/>
          </a:prstGeom>
          <a:solidFill>
            <a:srgbClr val="6666FF"/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BEC36E6-E4C9-FC46-8724-145FF4D3F09E}"/>
              </a:ext>
            </a:extLst>
          </p:cNvPr>
          <p:cNvSpPr/>
          <p:nvPr/>
        </p:nvSpPr>
        <p:spPr>
          <a:xfrm>
            <a:off x="3065092" y="5643557"/>
            <a:ext cx="413739" cy="785029"/>
          </a:xfrm>
          <a:prstGeom prst="rect">
            <a:avLst/>
          </a:prstGeom>
          <a:solidFill>
            <a:srgbClr val="FF33FF"/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3D97FC-DFD4-3A46-A30B-D2FC8490ADDD}"/>
              </a:ext>
            </a:extLst>
          </p:cNvPr>
          <p:cNvSpPr/>
          <p:nvPr/>
        </p:nvSpPr>
        <p:spPr>
          <a:xfrm>
            <a:off x="3036355" y="4259633"/>
            <a:ext cx="428435" cy="756292"/>
          </a:xfrm>
          <a:prstGeom prst="rect">
            <a:avLst/>
          </a:prstGeom>
          <a:solidFill>
            <a:srgbClr val="FF33FF"/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9" name="直線コネクタ 8">
            <a:extLst>
              <a:ext uri="{FF2B5EF4-FFF2-40B4-BE49-F238E27FC236}">
                <a16:creationId xmlns:a16="http://schemas.microsoft.com/office/drawing/2014/main" id="{C6BBEF35-125E-394D-9E47-546A1ADA5A10}"/>
              </a:ext>
            </a:extLst>
          </p:cNvPr>
          <p:cNvSpPr/>
          <p:nvPr/>
        </p:nvSpPr>
        <p:spPr>
          <a:xfrm flipH="1">
            <a:off x="1752681" y="3789040"/>
            <a:ext cx="1629766" cy="1526332"/>
          </a:xfrm>
          <a:prstGeom prst="line">
            <a:avLst/>
          </a:prstGeom>
          <a:noFill/>
          <a:ln w="72000">
            <a:solidFill>
              <a:srgbClr val="CC66FF"/>
            </a:solidFill>
            <a:prstDash val="solid"/>
            <a:tailEnd type="arrow"/>
          </a:ln>
        </p:spPr>
        <p:txBody>
          <a:bodyPr vert="horz" wrap="none" lIns="32655" tIns="32655" rIns="32655" bIns="32655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FE1BE5E-3688-4046-AFAC-DA529BE80560}"/>
              </a:ext>
            </a:extLst>
          </p:cNvPr>
          <p:cNvSpPr/>
          <p:nvPr/>
        </p:nvSpPr>
        <p:spPr>
          <a:xfrm>
            <a:off x="1843655" y="5271810"/>
            <a:ext cx="1055740" cy="15707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3333"/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11" name="直線コネクタ 10">
            <a:extLst>
              <a:ext uri="{FF2B5EF4-FFF2-40B4-BE49-F238E27FC236}">
                <a16:creationId xmlns:a16="http://schemas.microsoft.com/office/drawing/2014/main" id="{1B97A34F-F21A-334A-AC91-B8BDF4963AA4}"/>
              </a:ext>
            </a:extLst>
          </p:cNvPr>
          <p:cNvSpPr/>
          <p:nvPr/>
        </p:nvSpPr>
        <p:spPr>
          <a:xfrm flipV="1">
            <a:off x="3101992" y="5329742"/>
            <a:ext cx="898669" cy="14367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6328" tIns="16328" rIns="16328" bIns="16328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3CD333-35D9-974C-A40E-9EFB4E571081}"/>
              </a:ext>
            </a:extLst>
          </p:cNvPr>
          <p:cNvSpPr txBox="1"/>
          <p:nvPr/>
        </p:nvSpPr>
        <p:spPr>
          <a:xfrm>
            <a:off x="1081946" y="4416705"/>
            <a:ext cx="361830" cy="4409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540">
                <a:solidFill>
                  <a:srgbClr val="FFFFFF"/>
                </a:solidFill>
                <a:latin typeface="Arial Black" pitchFamily="34"/>
                <a:ea typeface="Arial Unicode MS" pitchFamily="34"/>
                <a:cs typeface="Arial Unicode MS" pitchFamily="34"/>
              </a:rPr>
              <a:t>-V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C57D351-3FC2-D748-AC42-24C307080D03}"/>
                  </a:ext>
                </a:extLst>
              </p:cNvPr>
              <p:cNvSpPr txBox="1"/>
              <p:nvPr/>
            </p:nvSpPr>
            <p:spPr>
              <a:xfrm>
                <a:off x="5183761" y="5845566"/>
                <a:ext cx="30623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C57D351-3FC2-D748-AC42-24C30708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761" y="5845566"/>
                <a:ext cx="3062304" cy="369332"/>
              </a:xfrm>
              <a:prstGeom prst="rect">
                <a:avLst/>
              </a:prstGeom>
              <a:blipFill>
                <a:blip r:embed="rId4"/>
                <a:stretch>
                  <a:fillRect l="-415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A0AEAB1-107E-B64D-808F-5D3E8E99BF1A}"/>
              </a:ext>
            </a:extLst>
          </p:cNvPr>
          <p:cNvSpPr/>
          <p:nvPr/>
        </p:nvSpPr>
        <p:spPr>
          <a:xfrm>
            <a:off x="6112192" y="5130706"/>
            <a:ext cx="109356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Cathode</a:t>
            </a:r>
            <a:endParaRPr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A33127-9044-424C-A06C-F0C04F957A2C}"/>
              </a:ext>
            </a:extLst>
          </p:cNvPr>
          <p:cNvSpPr/>
          <p:nvPr/>
        </p:nvSpPr>
        <p:spPr>
          <a:xfrm>
            <a:off x="7507081" y="5146811"/>
            <a:ext cx="85311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Anode</a:t>
            </a:r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99CA37A-6885-9C45-BF17-CD9FB1129485}"/>
              </a:ext>
            </a:extLst>
          </p:cNvPr>
          <p:cNvSpPr/>
          <p:nvPr/>
        </p:nvSpPr>
        <p:spPr>
          <a:xfrm>
            <a:off x="8172400" y="4357376"/>
            <a:ext cx="7537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Beam</a:t>
            </a:r>
            <a:endParaRPr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8D88EF7-5BF7-AD45-AB71-C5398F2DB700}"/>
              </a:ext>
            </a:extLst>
          </p:cNvPr>
          <p:cNvSpPr/>
          <p:nvPr/>
        </p:nvSpPr>
        <p:spPr>
          <a:xfrm>
            <a:off x="7805492" y="1920856"/>
            <a:ext cx="125690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 Ceramic </a:t>
            </a:r>
            <a:endParaRPr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455211C-C4BA-4345-91F9-E579BEF1FCA5}"/>
              </a:ext>
            </a:extLst>
          </p:cNvPr>
          <p:cNvSpPr/>
          <p:nvPr/>
        </p:nvSpPr>
        <p:spPr>
          <a:xfrm>
            <a:off x="7620000" y="1108592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HV terminal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2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D92A5B-8304-8E45-93E7-725821FD60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633" y="407528"/>
            <a:ext cx="7430999" cy="769441"/>
          </a:xfr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F5009D"/>
                </a:solidFill>
                <a:latin typeface="Britannic Bold" panose="020B0903060703020204" pitchFamily="34" charset="0"/>
              </a:rPr>
              <a:t>RF Gun (1)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28A9A2-C894-2447-B3D2-167E6E4A77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7887" y="1327262"/>
            <a:ext cx="7468226" cy="2160591"/>
          </a:xfrm>
        </p:spPr>
        <p:txBody>
          <a:bodyPr>
            <a:spAutoFit/>
          </a:bodyPr>
          <a:lstStyle/>
          <a:p>
            <a:pPr lvl="0"/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Electron is generated in inside of RF cavity. </a:t>
            </a:r>
          </a:p>
          <a:p>
            <a:pPr lvl="0"/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RF field for beam extraction.</a:t>
            </a:r>
          </a:p>
          <a:p>
            <a:pPr lvl="0"/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Laser photo-cathode type is popular.</a:t>
            </a:r>
          </a:p>
          <a:p>
            <a:pPr lvl="0"/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Beam from thermionic cathode type has a wide energy spread.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E15EEBD-53A7-7D49-B13E-A53B02A4955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60003" y="3717033"/>
            <a:ext cx="3473080" cy="260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813292E-D769-424D-806B-98C04FA922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9512" y="4707671"/>
            <a:ext cx="2152369" cy="161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8CEBD15-9CA7-0A44-B73C-B18B6424B88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24814" y="3685837"/>
            <a:ext cx="3377519" cy="27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943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1F4F20-8705-9E40-8054-451D6AACAB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RF Gun(2)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DF3D13-6CDB-DD4F-AFC1-466A707C26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9800" y="1698426"/>
            <a:ext cx="7673953" cy="1481564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Typical cavity configuration is N+0.5 cells.</a:t>
            </a:r>
          </a:p>
          <a:p>
            <a:pPr lvl="0"/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TM01, pi-mode.</a:t>
            </a:r>
          </a:p>
          <a:p>
            <a:pPr lvl="0"/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Energy at the gun exit is given by</a:t>
            </a:r>
          </a:p>
          <a:p>
            <a:pPr lvl="0">
              <a:buNone/>
            </a:pPr>
            <a:endParaRPr lang="en-US" sz="2177" dirty="0"/>
          </a:p>
          <a:p>
            <a:pPr lvl="0">
              <a:buNone/>
            </a:pPr>
            <a:endParaRPr lang="en-US" sz="2177" dirty="0"/>
          </a:p>
          <a:p>
            <a:pPr lvl="0">
              <a:buNone/>
            </a:pPr>
            <a:endParaRPr lang="en-US" sz="1814" dirty="0"/>
          </a:p>
          <a:p>
            <a:pPr algn="ctr">
              <a:spcAft>
                <a:spcPts val="257"/>
              </a:spcAft>
              <a:buNone/>
            </a:pPr>
            <a:endParaRPr lang="en-US" sz="1814" dirty="0"/>
          </a:p>
          <a:p>
            <a:pPr algn="ctr">
              <a:spcAft>
                <a:spcPts val="257"/>
              </a:spcAft>
              <a:buNone/>
            </a:pPr>
            <a:endParaRPr lang="en-US" sz="1814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EF6914E-C4B3-8944-9AA7-1AE1F1F873E4}"/>
              </a:ext>
            </a:extLst>
          </p:cNvPr>
          <p:cNvSpPr/>
          <p:nvPr/>
        </p:nvSpPr>
        <p:spPr>
          <a:xfrm>
            <a:off x="4355976" y="4591727"/>
            <a:ext cx="4572000" cy="8694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257"/>
              </a:spcAft>
              <a:buNone/>
            </a:pPr>
            <a:r>
              <a:rPr lang="en-US" altLang="ja-JP" sz="2400" i="1" dirty="0">
                <a:latin typeface="Rounded Mgen+ 2cp bold" panose="020B0502020203020207" pitchFamily="34" charset="-128"/>
                <a:ea typeface="Rounded Mgen+ 2cp bold" panose="020B0502020203020207" pitchFamily="34" charset="-128"/>
                <a:cs typeface="Rounded Mgen+ 2cp bold" panose="020B0502020203020207" pitchFamily="34" charset="-128"/>
              </a:rPr>
              <a:t>P </a:t>
            </a:r>
            <a:r>
              <a:rPr lang="en-US" altLang="ja-JP" sz="2400" dirty="0">
                <a:latin typeface="Rounded Mgen+ 2cp bold" panose="020B0502020203020207" pitchFamily="34" charset="-128"/>
                <a:ea typeface="Rounded Mgen+ 2cp bold" panose="020B0502020203020207" pitchFamily="34" charset="-128"/>
                <a:cs typeface="Rounded Mgen+ 2cp bold" panose="020B0502020203020207" pitchFamily="34" charset="-128"/>
              </a:rPr>
              <a:t>: RF input power,  </a:t>
            </a:r>
          </a:p>
          <a:p>
            <a:pPr algn="ctr">
              <a:spcAft>
                <a:spcPts val="257"/>
              </a:spcAft>
              <a:buNone/>
            </a:pPr>
            <a:r>
              <a:rPr lang="en-US" altLang="ja-JP" sz="2400" i="1" dirty="0">
                <a:latin typeface="Rounded Mgen+ 2cp bold" panose="020B0502020203020207" pitchFamily="34" charset="-128"/>
                <a:ea typeface="Rounded Mgen+ 2cp bold" panose="020B0502020203020207" pitchFamily="34" charset="-128"/>
                <a:cs typeface="Rounded Mgen+ 2cp bold" panose="020B0502020203020207" pitchFamily="34" charset="-128"/>
              </a:rPr>
              <a:t>R</a:t>
            </a:r>
            <a:r>
              <a:rPr lang="en-US" altLang="ja-JP" sz="2400" dirty="0">
                <a:latin typeface="Rounded Mgen+ 2cp bold" panose="020B0502020203020207" pitchFamily="34" charset="-128"/>
                <a:ea typeface="Rounded Mgen+ 2cp bold" panose="020B0502020203020207" pitchFamily="34" charset="-128"/>
                <a:cs typeface="Rounded Mgen+ 2cp bold" panose="020B0502020203020207" pitchFamily="34" charset="-128"/>
              </a:rPr>
              <a:t> :shunt impedance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9D0C4D4-A08F-414C-B32D-CF371B6F17CF}"/>
                  </a:ext>
                </a:extLst>
              </p:cNvPr>
              <p:cNvSpPr txBox="1"/>
              <p:nvPr/>
            </p:nvSpPr>
            <p:spPr>
              <a:xfrm>
                <a:off x="196977" y="3068960"/>
                <a:ext cx="7056784" cy="968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𝑒𝐸𝑐</m:t>
                          </m:r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9D0C4D4-A08F-414C-B32D-CF371B6F1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77" y="3068960"/>
                <a:ext cx="7056784" cy="968598"/>
              </a:xfrm>
              <a:prstGeom prst="rect">
                <a:avLst/>
              </a:prstGeom>
              <a:blipFill>
                <a:blip r:embed="rId3"/>
                <a:stretch>
                  <a:fillRect t="-157143" b="-2155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A2C88F7-B4D7-154F-9DCA-80D7A8C6885C}"/>
                  </a:ext>
                </a:extLst>
              </p:cNvPr>
              <p:cNvSpPr/>
              <p:nvPr/>
            </p:nvSpPr>
            <p:spPr>
              <a:xfrm>
                <a:off x="3725369" y="3861048"/>
                <a:ext cx="4392488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𝑅𝑃</m:t>
                              </m:r>
                            </m:e>
                          </m:rad>
                        </m:e>
                      </m:nary>
                      <m:func>
                        <m:funcPr>
                          <m:ctrlP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kumimoji="1"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func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A2C88F7-B4D7-154F-9DCA-80D7A8C68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69" y="3861048"/>
                <a:ext cx="4392488" cy="1060931"/>
              </a:xfrm>
              <a:prstGeom prst="rect">
                <a:avLst/>
              </a:prstGeom>
              <a:blipFill>
                <a:blip r:embed="rId4"/>
                <a:stretch>
                  <a:fillRect l="-14121" t="-137647" b="-19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9F7DC25-1446-6B47-8E4D-7E504314B711}"/>
              </a:ext>
            </a:extLst>
          </p:cNvPr>
          <p:cNvSpPr/>
          <p:nvPr/>
        </p:nvSpPr>
        <p:spPr>
          <a:xfrm>
            <a:off x="1245385" y="5611041"/>
            <a:ext cx="6008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Typical field is 10-100 MV/m resulting </a:t>
            </a:r>
            <a:b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</a:b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several MeV energy. 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795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23528" y="148478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Beam Emittance from Cathode</a:t>
            </a:r>
            <a:endParaRPr kumimoji="1" lang="ja-JP" altLang="en-US" sz="4000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8914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>
          <a:xfrm>
            <a:off x="718561" y="131401"/>
            <a:ext cx="7673760" cy="1306080"/>
          </a:xfrm>
          <a:ln/>
        </p:spPr>
        <p:txBody>
          <a:bodyPr vert="horz" lIns="91440" tIns="22859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28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Beam Emittance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761" y="1349641"/>
            <a:ext cx="7273440" cy="527904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Emittance is defined as area in the phase space where particles occupy. The phase space is defined x and x'=dx/ds</a:t>
            </a: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In general, RMS emittance is given as</a:t>
            </a: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If there is no correlation between x and x', 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4952161" y="3257641"/>
          <a:ext cx="652320" cy="32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0" r:id="rId4" imgW="720000" imgH="360360" progId="">
                  <p:embed/>
                </p:oleObj>
              </mc:Choice>
              <mc:Fallback>
                <p:oleObj r:id="rId4" imgW="720000" imgH="360360" progId="">
                  <p:embed/>
                  <p:pic>
                    <p:nvPicPr>
                      <p:cNvPr id="75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161" y="3257641"/>
                        <a:ext cx="652320" cy="3268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Line 4"/>
          <p:cNvSpPr>
            <a:spLocks noChangeShapeType="1"/>
          </p:cNvSpPr>
          <p:nvPr/>
        </p:nvSpPr>
        <p:spPr bwMode="auto">
          <a:xfrm flipV="1">
            <a:off x="6687361" y="1994761"/>
            <a:ext cx="1834560" cy="69552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6687361" y="2685961"/>
            <a:ext cx="181296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V="1">
            <a:off x="6700321" y="2004841"/>
            <a:ext cx="1440" cy="6638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7768801" y="2696041"/>
            <a:ext cx="234720" cy="3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p</a:t>
            </a:r>
            <a:r>
              <a:rPr lang="en-US" altLang="ja-JP" sz="2177" baseline="-1000"/>
              <a:t>s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298561" y="2141641"/>
            <a:ext cx="234720" cy="3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p</a:t>
            </a:r>
            <a:r>
              <a:rPr lang="en-US" altLang="ja-JP" sz="2177" baseline="-1000"/>
              <a:t>x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8160481" y="2089801"/>
            <a:ext cx="154080" cy="34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p</a:t>
            </a:r>
          </a:p>
        </p:txBody>
      </p:sp>
      <p:sp>
        <p:nvSpPr>
          <p:cNvPr id="75786" name="AutoShape 10"/>
          <p:cNvSpPr>
            <a:spLocks noChangeAspect="1" noChangeArrowheads="1"/>
          </p:cNvSpPr>
          <p:nvPr/>
        </p:nvSpPr>
        <p:spPr bwMode="auto">
          <a:xfrm>
            <a:off x="6220801" y="3480841"/>
            <a:ext cx="2704320" cy="26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graphicFrame>
        <p:nvGraphicFramePr>
          <p:cNvPr id="757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244451"/>
              </p:ext>
            </p:extLst>
          </p:nvPr>
        </p:nvGraphicFramePr>
        <p:xfrm>
          <a:off x="2071538" y="2343192"/>
          <a:ext cx="365040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1" r:id="rId6" imgW="3922920" imgH="821160" progId="">
                  <p:embed/>
                </p:oleObj>
              </mc:Choice>
              <mc:Fallback>
                <p:oleObj r:id="rId6" imgW="3922920" imgH="821160" progId="">
                  <p:embed/>
                  <p:pic>
                    <p:nvPicPr>
                      <p:cNvPr id="757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538" y="2343192"/>
                        <a:ext cx="3650400" cy="7617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771798"/>
              </p:ext>
            </p:extLst>
          </p:nvPr>
        </p:nvGraphicFramePr>
        <p:xfrm>
          <a:off x="2216760" y="3584521"/>
          <a:ext cx="3803040" cy="42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2" r:id="rId8" imgW="4039200" imgH="518040" progId="">
                  <p:embed/>
                </p:oleObj>
              </mc:Choice>
              <mc:Fallback>
                <p:oleObj r:id="rId8" imgW="4039200" imgH="518040" progId="">
                  <p:embed/>
                  <p:pic>
                    <p:nvPicPr>
                      <p:cNvPr id="757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760" y="3584521"/>
                        <a:ext cx="3803040" cy="4291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373558"/>
              </p:ext>
            </p:extLst>
          </p:nvPr>
        </p:nvGraphicFramePr>
        <p:xfrm>
          <a:off x="2279521" y="4566153"/>
          <a:ext cx="3324960" cy="42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3" r:id="rId10" imgW="3558960" imgH="518040" progId="">
                  <p:embed/>
                </p:oleObj>
              </mc:Choice>
              <mc:Fallback>
                <p:oleObj r:id="rId10" imgW="3558960" imgH="518040" progId="">
                  <p:embed/>
                  <p:pic>
                    <p:nvPicPr>
                      <p:cNvPr id="757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21" y="4566153"/>
                        <a:ext cx="3324960" cy="4291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479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76801" name="Line 1"/>
          <p:cNvSpPr>
            <a:spLocks noChangeShapeType="1"/>
          </p:cNvSpPr>
          <p:nvPr/>
        </p:nvSpPr>
        <p:spPr bwMode="auto">
          <a:xfrm flipV="1">
            <a:off x="1706401" y="2255400"/>
            <a:ext cx="3336480" cy="622080"/>
          </a:xfrm>
          <a:prstGeom prst="line">
            <a:avLst/>
          </a:prstGeom>
          <a:noFill/>
          <a:ln w="36000" cap="flat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6802" name="Line 2"/>
          <p:cNvSpPr>
            <a:spLocks noChangeShapeType="1"/>
          </p:cNvSpPr>
          <p:nvPr/>
        </p:nvSpPr>
        <p:spPr bwMode="auto">
          <a:xfrm>
            <a:off x="1704961" y="2853001"/>
            <a:ext cx="3360960" cy="1440"/>
          </a:xfrm>
          <a:prstGeom prst="line">
            <a:avLst/>
          </a:prstGeom>
          <a:noFill/>
          <a:ln w="36000" cap="flat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713121" y="2297161"/>
            <a:ext cx="243360" cy="3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p</a:t>
            </a:r>
            <a:r>
              <a:rPr lang="en-US" altLang="ja-JP" sz="2177" baseline="-1000"/>
              <a:t>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137600" y="291241"/>
            <a:ext cx="7084800" cy="912960"/>
          </a:xfrm>
          <a:ln/>
        </p:spPr>
        <p:txBody>
          <a:bodyPr vert="horz" lIns="91440" tIns="22859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3628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Normalized emittance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03681" y="1467721"/>
            <a:ext cx="7453440" cy="472464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In acceleration, transverse momentum </a:t>
            </a:r>
            <a:r>
              <a:rPr lang="en-US" altLang="ja-JP" sz="2177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</a:t>
            </a:r>
            <a:r>
              <a:rPr lang="en-US" altLang="ja-JP" sz="2177" baseline="-1000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x</a:t>
            </a: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is conserved, but the total momentum p is increased as</a:t>
            </a: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emittance is inversely scaled. To avoid the energy dependence (</a:t>
            </a:r>
            <a:r>
              <a:rPr lang="en-US" altLang="ja-JP" sz="2177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γβ</a:t>
            </a: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) on the emittance, the normalized emittance is defined</a:t>
            </a:r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2941921" y="3992040"/>
          <a:ext cx="66240" cy="16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4" r:id="rId4" imgW="720000" imgH="360360" progId="">
                  <p:embed/>
                </p:oleObj>
              </mc:Choice>
              <mc:Fallback>
                <p:oleObj r:id="rId4" imgW="720000" imgH="360360" progId="">
                  <p:embed/>
                  <p:pic>
                    <p:nvPicPr>
                      <p:cNvPr id="768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921" y="3992040"/>
                        <a:ext cx="66240" cy="1612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Line 7"/>
          <p:cNvSpPr>
            <a:spLocks noChangeShapeType="1"/>
          </p:cNvSpPr>
          <p:nvPr/>
        </p:nvSpPr>
        <p:spPr bwMode="auto">
          <a:xfrm flipV="1">
            <a:off x="1667521" y="2246761"/>
            <a:ext cx="1823040" cy="630720"/>
          </a:xfrm>
          <a:prstGeom prst="line">
            <a:avLst/>
          </a:prstGeom>
          <a:noFill/>
          <a:ln w="36000" cap="flat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1666081" y="2874601"/>
            <a:ext cx="1812960" cy="1440"/>
          </a:xfrm>
          <a:prstGeom prst="line">
            <a:avLst/>
          </a:prstGeom>
          <a:noFill/>
          <a:ln w="36000" cap="flat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 flipV="1">
            <a:off x="1679041" y="2225161"/>
            <a:ext cx="1440" cy="663840"/>
          </a:xfrm>
          <a:prstGeom prst="line">
            <a:avLst/>
          </a:prstGeom>
          <a:noFill/>
          <a:ln w="36000" cap="flat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747521" y="2851561"/>
            <a:ext cx="234720" cy="3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p</a:t>
            </a:r>
            <a:r>
              <a:rPr lang="en-US" altLang="ja-JP" sz="2177" baseline="-1000"/>
              <a:t>s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278721" y="2297161"/>
            <a:ext cx="234720" cy="3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p</a:t>
            </a:r>
            <a:r>
              <a:rPr lang="en-US" altLang="ja-JP" sz="2177" baseline="-1000"/>
              <a:t>x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3140641" y="2245321"/>
            <a:ext cx="243360" cy="34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p</a:t>
            </a:r>
            <a:r>
              <a:rPr lang="en-US" altLang="ja-JP" sz="2177" baseline="-1000"/>
              <a:t>1</a:t>
            </a:r>
          </a:p>
        </p:txBody>
      </p:sp>
      <p:graphicFrame>
        <p:nvGraphicFramePr>
          <p:cNvPr id="76813" name="Object 13"/>
          <p:cNvGraphicFramePr>
            <a:graphicFrameLocks noChangeAspect="1"/>
          </p:cNvGraphicFramePr>
          <p:nvPr/>
        </p:nvGraphicFramePr>
        <p:xfrm>
          <a:off x="5438881" y="2364841"/>
          <a:ext cx="2455200" cy="35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5" r:id="rId6" imgW="2649600" imgH="388080" progId="">
                  <p:embed/>
                </p:oleObj>
              </mc:Choice>
              <mc:Fallback>
                <p:oleObj r:id="rId6" imgW="2649600" imgH="388080" progId="">
                  <p:embed/>
                  <p:pic>
                    <p:nvPicPr>
                      <p:cNvPr id="768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881" y="2364841"/>
                        <a:ext cx="2455200" cy="3585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1680481" y="2248201"/>
            <a:ext cx="336096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graphicFrame>
        <p:nvGraphicFramePr>
          <p:cNvPr id="768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815198"/>
              </p:ext>
            </p:extLst>
          </p:nvPr>
        </p:nvGraphicFramePr>
        <p:xfrm>
          <a:off x="2744112" y="4747959"/>
          <a:ext cx="1706400" cy="354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6" r:id="rId8" imgW="1839600" imgH="388080" progId="">
                  <p:embed/>
                </p:oleObj>
              </mc:Choice>
              <mc:Fallback>
                <p:oleObj r:id="rId8" imgW="1839600" imgH="388080" progId="">
                  <p:embed/>
                  <p:pic>
                    <p:nvPicPr>
                      <p:cNvPr id="768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112" y="4747959"/>
                        <a:ext cx="1706400" cy="3542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770709"/>
              </p:ext>
            </p:extLst>
          </p:nvPr>
        </p:nvGraphicFramePr>
        <p:xfrm>
          <a:off x="2957558" y="5151759"/>
          <a:ext cx="5346720" cy="9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7" r:id="rId10" imgW="5681880" imgH="1064520" progId="">
                  <p:embed/>
                </p:oleObj>
              </mc:Choice>
              <mc:Fallback>
                <p:oleObj r:id="rId10" imgW="5681880" imgH="1064520" progId="">
                  <p:embed/>
                  <p:pic>
                    <p:nvPicPr>
                      <p:cNvPr id="768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58" y="5151759"/>
                        <a:ext cx="5346720" cy="957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833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718561" y="358921"/>
            <a:ext cx="7673760" cy="1306080"/>
          </a:xfrm>
          <a:ln/>
        </p:spPr>
        <p:txBody>
          <a:bodyPr vert="horz" lIns="91440" tIns="22859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28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What is matter?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87041" y="1202760"/>
            <a:ext cx="7500960" cy="35223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13715" rIns="0" bIns="0" rtlCol="0" anchor="ctr">
            <a:noAutofit/>
          </a:bodyPr>
          <a:lstStyle/>
          <a:p>
            <a:pPr marL="0" indent="0">
              <a:spcBef>
                <a:spcPts val="261"/>
              </a:spcBef>
              <a:spcAft>
                <a:spcPts val="261"/>
              </a:spcAft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Emittance shows the quality of the beam.</a:t>
            </a:r>
          </a:p>
          <a:p>
            <a:pPr marL="0" indent="0">
              <a:spcBef>
                <a:spcPts val="261"/>
              </a:spcBef>
              <a:spcAft>
                <a:spcPts val="261"/>
              </a:spcAft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Small emittance beam can be focused down to a small spot size.</a:t>
            </a:r>
          </a:p>
          <a:p>
            <a:pPr marL="0" indent="0">
              <a:spcBef>
                <a:spcPts val="261"/>
              </a:spcBef>
              <a:spcAft>
                <a:spcPts val="261"/>
              </a:spcAft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Small emittance beam can be extremely parallel. </a:t>
            </a:r>
          </a:p>
          <a:p>
            <a:pPr marL="0" indent="0">
              <a:spcBef>
                <a:spcPts val="261"/>
              </a:spcBef>
              <a:spcAft>
                <a:spcPts val="261"/>
              </a:spcAft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shape of the beam depends on the optics, but the emittance is invariant in the frame of linear optics.</a:t>
            </a:r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>
            <a:off x="792000" y="4509120"/>
            <a:ext cx="483840" cy="1755360"/>
          </a:xfrm>
          <a:prstGeom prst="ellipse">
            <a:avLst/>
          </a:prstGeom>
          <a:solidFill>
            <a:srgbClr val="FF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 rot="5400000">
            <a:off x="5870161" y="4527119"/>
            <a:ext cx="483840" cy="1755360"/>
          </a:xfrm>
          <a:prstGeom prst="ellipse">
            <a:avLst/>
          </a:prstGeom>
          <a:solidFill>
            <a:srgbClr val="FF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 flipV="1">
            <a:off x="1582561" y="4722240"/>
            <a:ext cx="1579680" cy="560160"/>
          </a:xfrm>
          <a:prstGeom prst="line">
            <a:avLst/>
          </a:prstGeom>
          <a:noFill/>
          <a:ln w="36000" cap="flat">
            <a:solidFill>
              <a:srgbClr val="FF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1582561" y="5289600"/>
            <a:ext cx="1507680" cy="204480"/>
          </a:xfrm>
          <a:prstGeom prst="line">
            <a:avLst/>
          </a:prstGeom>
          <a:noFill/>
          <a:ln w="36000" cap="flat">
            <a:solidFill>
              <a:srgbClr val="FF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V="1">
            <a:off x="1582561" y="5126880"/>
            <a:ext cx="1522080" cy="21600"/>
          </a:xfrm>
          <a:prstGeom prst="line">
            <a:avLst/>
          </a:prstGeom>
          <a:noFill/>
          <a:ln w="36000" cap="flat">
            <a:solidFill>
              <a:srgbClr val="FF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1582561" y="5318400"/>
            <a:ext cx="1445760" cy="361440"/>
          </a:xfrm>
          <a:prstGeom prst="line">
            <a:avLst/>
          </a:prstGeom>
          <a:noFill/>
          <a:ln w="36000" cap="flat">
            <a:solidFill>
              <a:srgbClr val="FF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1582561" y="5216160"/>
            <a:ext cx="1488960" cy="128160"/>
          </a:xfrm>
          <a:prstGeom prst="line">
            <a:avLst/>
          </a:prstGeom>
          <a:noFill/>
          <a:ln w="36000" cap="flat">
            <a:solidFill>
              <a:srgbClr val="FF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V="1">
            <a:off x="7071841" y="4838880"/>
            <a:ext cx="1581120" cy="67680"/>
          </a:xfrm>
          <a:prstGeom prst="line">
            <a:avLst/>
          </a:prstGeom>
          <a:noFill/>
          <a:ln w="36000" cap="flat">
            <a:solidFill>
              <a:srgbClr val="FF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 flipV="1">
            <a:off x="7071841" y="5609280"/>
            <a:ext cx="1444320" cy="67680"/>
          </a:xfrm>
          <a:prstGeom prst="line">
            <a:avLst/>
          </a:prstGeom>
          <a:noFill/>
          <a:ln w="36000" cap="flat">
            <a:solidFill>
              <a:srgbClr val="FF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V="1">
            <a:off x="7071841" y="5112480"/>
            <a:ext cx="1522080" cy="21600"/>
          </a:xfrm>
          <a:prstGeom prst="line">
            <a:avLst/>
          </a:prstGeom>
          <a:noFill/>
          <a:ln w="36000" cap="flat">
            <a:solidFill>
              <a:srgbClr val="FF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7071841" y="5898720"/>
            <a:ext cx="1447200" cy="1440"/>
          </a:xfrm>
          <a:prstGeom prst="line">
            <a:avLst/>
          </a:prstGeom>
          <a:noFill/>
          <a:ln w="36000" cap="flat">
            <a:solidFill>
              <a:srgbClr val="FF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7071841" y="5368800"/>
            <a:ext cx="1435680" cy="37440"/>
          </a:xfrm>
          <a:prstGeom prst="line">
            <a:avLst/>
          </a:prstGeom>
          <a:noFill/>
          <a:ln w="36000" cap="flat">
            <a:solidFill>
              <a:srgbClr val="FF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3237121" y="5072160"/>
            <a:ext cx="1932480" cy="511200"/>
          </a:xfrm>
          <a:prstGeom prst="leftRightArrowCallout">
            <a:avLst>
              <a:gd name="adj1" fmla="val 49074"/>
              <a:gd name="adj2" fmla="val 50000"/>
              <a:gd name="adj3" fmla="val 52749"/>
              <a:gd name="adj4" fmla="val 49991"/>
            </a:avLst>
          </a:prstGeom>
          <a:solidFill>
            <a:srgbClr val="FFFF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28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1814"/>
              <a:t>Linear</a:t>
            </a:r>
          </a:p>
          <a:p>
            <a:pPr algn="ctr"/>
            <a:r>
              <a:rPr lang="en-US" altLang="ja-JP" sz="1814"/>
              <a:t>Optics</a:t>
            </a:r>
          </a:p>
        </p:txBody>
      </p:sp>
    </p:spTree>
    <p:extLst>
      <p:ext uri="{BB962C8B-B14F-4D97-AF65-F5344CB8AC3E}">
        <p14:creationId xmlns:p14="http://schemas.microsoft.com/office/powerpoint/2010/main" val="1499287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288001" y="4118760"/>
            <a:ext cx="8665920" cy="2050560"/>
          </a:xfrm>
          <a:prstGeom prst="roundRect">
            <a:avLst>
              <a:gd name="adj" fmla="val 16667"/>
            </a:avLst>
          </a:prstGeom>
          <a:solidFill>
            <a:srgbClr val="CFE7F5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2641" y="53641"/>
            <a:ext cx="7673760" cy="130608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Bunching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001" y="1359721"/>
            <a:ext cx="8398799" cy="4525920"/>
          </a:xfrm>
          <a:ln/>
        </p:spPr>
        <p:txBody>
          <a:bodyPr/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Bunching : Bunch the beam. What is the bunch?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Beam : collimated particle flow. </a:t>
            </a:r>
          </a:p>
          <a:p>
            <a:pPr marL="783372" lvl="1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Bunch : collimated and clustered particle flow. The length should be short enough comparing to the RF period for uniform acceleration. 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6423841" y="4700521"/>
            <a:ext cx="669600" cy="740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70881" y="4344841"/>
            <a:ext cx="16171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Beam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295681" y="4320361"/>
            <a:ext cx="16171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Bunch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752161" y="5060521"/>
            <a:ext cx="1382400" cy="144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5400000">
            <a:off x="2376001" y="3685321"/>
            <a:ext cx="767520" cy="2878560"/>
          </a:xfrm>
          <a:prstGeom prst="can">
            <a:avLst>
              <a:gd name="adj" fmla="val 41811"/>
            </a:avLst>
          </a:prstGeom>
          <a:gradFill rotWithShape="0">
            <a:gsLst>
              <a:gs pos="0">
                <a:srgbClr val="000080"/>
              </a:gs>
              <a:gs pos="50000">
                <a:srgbClr val="CFE7F5"/>
              </a:gs>
              <a:gs pos="100000">
                <a:srgbClr val="000080"/>
              </a:gs>
            </a:gsLst>
            <a:lin ang="5400000" scaled="1"/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4023360" y="5103720"/>
            <a:ext cx="1457280" cy="1152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8202" name="Freeform 10"/>
          <p:cNvSpPr>
            <a:spLocks noChangeArrowheads="1"/>
          </p:cNvSpPr>
          <p:nvPr/>
        </p:nvSpPr>
        <p:spPr bwMode="auto">
          <a:xfrm>
            <a:off x="6239521" y="4618441"/>
            <a:ext cx="2479680" cy="3065760"/>
          </a:xfrm>
          <a:custGeom>
            <a:avLst/>
            <a:gdLst>
              <a:gd name="T0" fmla="*/ 0 w 7595"/>
              <a:gd name="T1" fmla="*/ 5087 h 9388"/>
              <a:gd name="T2" fmla="*/ 3549 w 7595"/>
              <a:gd name="T3" fmla="*/ 4889 h 9388"/>
              <a:gd name="T4" fmla="*/ 7253 w 7595"/>
              <a:gd name="T5" fmla="*/ 4851 h 9388"/>
              <a:gd name="T6" fmla="*/ 7594 w 7595"/>
              <a:gd name="T7" fmla="*/ 4181 h 9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95" h="9388">
                <a:moveTo>
                  <a:pt x="0" y="5087"/>
                </a:moveTo>
                <a:cubicBezTo>
                  <a:pt x="1624" y="0"/>
                  <a:pt x="3626" y="4969"/>
                  <a:pt x="3549" y="4889"/>
                </a:cubicBezTo>
                <a:cubicBezTo>
                  <a:pt x="3472" y="4809"/>
                  <a:pt x="5062" y="9387"/>
                  <a:pt x="7253" y="4851"/>
                </a:cubicBezTo>
                <a:lnTo>
                  <a:pt x="7594" y="4181"/>
                </a:lnTo>
              </a:path>
            </a:pathLst>
          </a:custGeom>
          <a:noFill/>
          <a:ln w="36000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4164531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>
          <a:xfrm>
            <a:off x="718561" y="358921"/>
            <a:ext cx="7673760" cy="1306080"/>
          </a:xfrm>
          <a:ln/>
        </p:spPr>
        <p:txBody>
          <a:bodyPr vert="horz" lIns="91440" tIns="22859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28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What is the fundamental limit </a:t>
            </a:r>
            <a:br>
              <a:rPr lang="en-US" altLang="ja-JP" sz="3628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r>
              <a:rPr lang="en-US" altLang="ja-JP" sz="3628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on the emittance?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32321" y="1865160"/>
            <a:ext cx="7500960" cy="3292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13715" rIns="0" bIns="0" rtlCol="0" anchor="ctr">
            <a:normAutofit/>
          </a:bodyPr>
          <a:lstStyle/>
          <a:p>
            <a:pPr marL="0" indent="0">
              <a:spcBef>
                <a:spcPts val="261"/>
              </a:spcBef>
              <a:spcAft>
                <a:spcPts val="261"/>
              </a:spcAft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Everybody wants small emittance beam, but what is the limit?</a:t>
            </a:r>
          </a:p>
          <a:p>
            <a:pPr marL="0" indent="0">
              <a:spcBef>
                <a:spcPts val="261"/>
              </a:spcBef>
              <a:spcAft>
                <a:spcPts val="261"/>
              </a:spcAft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One of the limit is the intrinsic emittance which the emitted beam from the cathode already has. </a:t>
            </a:r>
          </a:p>
          <a:p>
            <a:pPr marL="0" indent="0">
              <a:spcBef>
                <a:spcPts val="261"/>
              </a:spcBef>
              <a:spcAft>
                <a:spcPts val="261"/>
              </a:spcAft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source of the intrinsic emittance of cathode is thermal energy and laser energy (photo-cathode case). </a:t>
            </a:r>
          </a:p>
        </p:txBody>
      </p:sp>
    </p:spTree>
    <p:extLst>
      <p:ext uri="{BB962C8B-B14F-4D97-AF65-F5344CB8AC3E}">
        <p14:creationId xmlns:p14="http://schemas.microsoft.com/office/powerpoint/2010/main" val="1656801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5F696C-5A37-5D45-AAA4-1594A677DD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9573" y="316951"/>
            <a:ext cx="7084854" cy="970837"/>
          </a:xfrm>
        </p:spPr>
        <p:txBody>
          <a:bodyPr>
            <a:noAutofit/>
          </a:bodyPr>
          <a:lstStyle/>
          <a:p>
            <a:pPr lvl="0"/>
            <a:r>
              <a:rPr lang="en-US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Emittance of Beam from </a:t>
            </a:r>
            <a:br>
              <a:rPr lang="en-US" sz="4000" dirty="0">
                <a:solidFill>
                  <a:srgbClr val="F5009D"/>
                </a:solidFill>
                <a:latin typeface="Britannic Bold" panose="020B0903060703020204" pitchFamily="34" charset="0"/>
              </a:rPr>
            </a:br>
            <a:r>
              <a:rPr lang="en-US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Thermionic Cathode (1)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3BB5BD-5A45-654F-9F48-AFC6FB9259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42778" y="1566173"/>
            <a:ext cx="7113591" cy="5279353"/>
          </a:xfrm>
        </p:spPr>
        <p:txBody>
          <a:bodyPr/>
          <a:lstStyle/>
          <a:p>
            <a:pPr lvl="0">
              <a:buNone/>
            </a:pPr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Thermionic electron emission density </a:t>
            </a:r>
          </a:p>
          <a:p>
            <a:pPr lvl="0">
              <a:buNone/>
            </a:pPr>
            <a:endParaRPr lang="en-US" sz="24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  <a:p>
            <a:pPr lvl="0">
              <a:buNone/>
            </a:pPr>
            <a:endParaRPr lang="en-US" sz="24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  <a:p>
            <a:pPr lvl="0">
              <a:buNone/>
            </a:pPr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Total transverse energy</a:t>
            </a:r>
          </a:p>
          <a:p>
            <a:pPr lvl="0">
              <a:buNone/>
            </a:pPr>
            <a:endParaRPr lang="en-US" sz="24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  <a:p>
            <a:pPr lvl="0">
              <a:buNone/>
            </a:pPr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 </a:t>
            </a:r>
          </a:p>
          <a:p>
            <a:pPr lvl="0">
              <a:buNone/>
            </a:pPr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 </a:t>
            </a:r>
          </a:p>
          <a:p>
            <a:pPr lvl="0">
              <a:buNone/>
            </a:pPr>
            <a:endParaRPr lang="en-US" sz="24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  <a:p>
            <a:pPr lvl="0">
              <a:buNone/>
            </a:pPr>
            <a:r>
              <a:rPr lang="en-US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The average transverse energy per electron is</a:t>
            </a:r>
          </a:p>
          <a:p>
            <a:pPr lvl="0">
              <a:buNone/>
            </a:pPr>
            <a:endParaRPr lang="en-US" sz="217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2772D3E-1238-864B-A268-1192A0386259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401087" y="3435725"/>
                <a:ext cx="4341825" cy="6413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ja-JP" altLang="en-US" sz="2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ϕ</m:t>
                          </m:r>
                        </m:sub>
                        <m:sup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sSub>
                        <m:sSub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sSub>
                        <m:sSub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ja-JP" altLang="en-US" sz="240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  <m:sub>
                                  <m: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ja-JP" altLang="en-US" sz="2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ja-JP" altLang="en-US" sz="240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  <m:sub>
                                  <m: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ja-JP" altLang="en-US" sz="2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num>
                            <m:den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en-US" sz="2400">
                  <a:solidFill>
                    <a:srgbClr val="008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2772D3E-1238-864B-A268-1192A0386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087" y="3435725"/>
                <a:ext cx="4341825" cy="641347"/>
              </a:xfrm>
              <a:prstGeom prst="rect">
                <a:avLst/>
              </a:prstGeom>
              <a:blipFill>
                <a:blip r:embed="rId3"/>
                <a:stretch>
                  <a:fillRect l="-2332" t="-247059" r="-12536" b="-3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2D09113-DCC8-E84D-A19A-8E076E6C7AAD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265782" y="2126861"/>
                <a:ext cx="3537202" cy="630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ja-JP" altLang="en-US" sz="2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num>
                            <m:den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en-US" sz="2400">
                  <a:solidFill>
                    <a:srgbClr val="00B0F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2D09113-DCC8-E84D-A19A-8E076E6C7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82" y="2126861"/>
                <a:ext cx="3537202" cy="630897"/>
              </a:xfrm>
              <a:prstGeom prst="rect">
                <a:avLst/>
              </a:prstGeom>
              <a:blipFill>
                <a:blip r:embed="rId4"/>
                <a:stretch>
                  <a:fillRect t="-1961" b="-215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5D0B5B4-4336-D849-8527-6B71F375CC3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230214" y="5659095"/>
                <a:ext cx="2385783" cy="575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ja-JP" alt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ja-JP" altLang="en-US" sz="2400">
                  <a:solidFill>
                    <a:srgbClr val="00B0F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5D0B5B4-4336-D849-8527-6B71F375C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214" y="5659095"/>
                <a:ext cx="2385783" cy="575057"/>
              </a:xfrm>
              <a:prstGeom prst="rect">
                <a:avLst/>
              </a:prstGeom>
              <a:blipFill>
                <a:blip r:embed="rId5"/>
                <a:stretch>
                  <a:fillRect t="-4348" b="-304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649FDD6-C4C2-7F49-88D3-08B61E086D00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378889" y="4276960"/>
                <a:ext cx="3537202" cy="630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ja-JP" altLang="en-US" sz="2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ja-JP" sz="24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num>
                            <m:den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en-US" sz="2400">
                  <a:solidFill>
                    <a:srgbClr val="00B0F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649FDD6-C4C2-7F49-88D3-08B61E086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889" y="4276960"/>
                <a:ext cx="3537202" cy="630897"/>
              </a:xfrm>
              <a:prstGeom prst="rect">
                <a:avLst/>
              </a:prstGeom>
              <a:blipFill>
                <a:blip r:embed="rId6"/>
                <a:stretch>
                  <a:fillRect t="-4000"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166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3C258F-6B43-914E-8972-023C57940D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618" y="26010"/>
            <a:ext cx="8228763" cy="1323439"/>
          </a:xfrm>
        </p:spPr>
        <p:txBody>
          <a:bodyPr>
            <a:spAutoFit/>
          </a:bodyPr>
          <a:lstStyle/>
          <a:p>
            <a:pPr>
              <a:tabLst>
                <a:tab pos="7744276" algn="l"/>
              </a:tabLst>
            </a:pPr>
            <a:r>
              <a:rPr lang="en-US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Emittance of Beam from </a:t>
            </a:r>
            <a:br>
              <a:rPr lang="en-US" sz="4000" dirty="0">
                <a:solidFill>
                  <a:srgbClr val="F5009D"/>
                </a:solidFill>
                <a:latin typeface="Britannic Bold" panose="020B0903060703020204" pitchFamily="34" charset="0"/>
              </a:rPr>
            </a:br>
            <a:r>
              <a:rPr lang="en-US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Thermionic Cathode (2)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EF96A6-6FA9-6C46-AF57-81C4A68385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6409" y="1452860"/>
            <a:ext cx="7113591" cy="446069"/>
          </a:xfrm>
        </p:spPr>
        <p:txBody>
          <a:bodyPr/>
          <a:lstStyle/>
          <a:p>
            <a:pPr lvl="0">
              <a:buNone/>
            </a:pPr>
            <a:r>
              <a:rPr lang="en-US" sz="2177"/>
              <a:t>Thermal energy is,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492202A-8834-3A4E-B4F4-17717D8F16BE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707904" y="1465922"/>
                <a:ext cx="2738458" cy="542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ja-JP" alt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ja-JP" altLang="en-US" sz="24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2400">
                  <a:solidFill>
                    <a:srgbClr val="00B0F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492202A-8834-3A4E-B4F4-17717D8F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465922"/>
                <a:ext cx="2738458" cy="542728"/>
              </a:xfrm>
              <a:prstGeom prst="rect">
                <a:avLst/>
              </a:prstGeom>
              <a:blipFill>
                <a:blip r:embed="rId3"/>
                <a:stretch>
                  <a:fillRect t="-4545" b="-4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21FD6B-8AEE-1D40-9A58-9A016342C26C}"/>
              </a:ext>
            </a:extLst>
          </p:cNvPr>
          <p:cNvSpPr txBox="1">
            <a:spLocks noResize="1"/>
          </p:cNvSpPr>
          <p:nvPr/>
        </p:nvSpPr>
        <p:spPr>
          <a:xfrm>
            <a:off x="2331576" y="2785188"/>
            <a:ext cx="67270" cy="18123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>
            <a:no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altLang="ja-JP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7EF74B9-9C13-CB42-B547-BECAD8FBBE10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6327460" y="2919237"/>
                <a:ext cx="1467194" cy="5489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〈"/>
                              <m:endChr m:val="〉"/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ja-JP" altLang="en-US" sz="240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2400">
                  <a:solidFill>
                    <a:srgbClr val="00B0F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7EF74B9-9C13-CB42-B547-BECAD8FBB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60" y="2919237"/>
                <a:ext cx="1467194" cy="548933"/>
              </a:xfrm>
              <a:prstGeom prst="rect">
                <a:avLst/>
              </a:prstGeom>
              <a:blipFill>
                <a:blip r:embed="rId4"/>
                <a:stretch>
                  <a:fillRect l="-2564" t="-2273" r="-55556" b="-47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7B6FD3-8FBA-E048-97D0-AE952896B890}"/>
              </a:ext>
            </a:extLst>
          </p:cNvPr>
          <p:cNvSpPr txBox="1">
            <a:spLocks noResize="1"/>
          </p:cNvSpPr>
          <p:nvPr/>
        </p:nvSpPr>
        <p:spPr>
          <a:xfrm>
            <a:off x="2381538" y="5248038"/>
            <a:ext cx="65637" cy="1590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>
            <a:no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altLang="ja-JP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EB82F5-AB49-5A42-BA27-13A31214983F}"/>
              </a:ext>
            </a:extLst>
          </p:cNvPr>
          <p:cNvSpPr txBox="1">
            <a:spLocks noResize="1"/>
          </p:cNvSpPr>
          <p:nvPr/>
        </p:nvSpPr>
        <p:spPr>
          <a:xfrm>
            <a:off x="2335494" y="4407169"/>
            <a:ext cx="66943" cy="15478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>
            <a:noAutofit/>
          </a:bodyPr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altLang="ja-JP" sz="2177"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6FEE8E-7EE0-BD43-9DFA-637816559F8D}"/>
              </a:ext>
            </a:extLst>
          </p:cNvPr>
          <p:cNvSpPr txBox="1"/>
          <p:nvPr/>
        </p:nvSpPr>
        <p:spPr>
          <a:xfrm>
            <a:off x="1296409" y="2284912"/>
            <a:ext cx="3961391" cy="3389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/>
          <a:lstStyle/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en-US" sz="2177" dirty="0">
                <a:solidFill>
                  <a:srgbClr val="000000"/>
                </a:solidFill>
                <a:latin typeface="Luxi Serif" pitchFamily="18"/>
                <a:ea typeface="Arial Unicode MS" pitchFamily="34"/>
                <a:cs typeface="Arial Unicode MS" pitchFamily="34"/>
              </a:rPr>
              <a:t>The transverse emittance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690BB4C-C2DB-D146-AF93-3A8C43E964C5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296409" y="2897934"/>
                <a:ext cx="4319618" cy="5486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ja-JP" altLang="en-US" sz="240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〈"/>
                              <m:endChr m:val="〉"/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́"/>
                                  <m:ctrlP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ja-JP" altLang="en-U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ja-JP" altLang="en-US" sz="240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</m:d>
                        </m:e>
                      </m:rad>
                      <m: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γβ</m:t>
                          </m:r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ja-JP" altLang="en-US" sz="240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〈"/>
                              <m:endChr m:val="〉"/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ja-JP" altLang="en-US" sz="240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ja-JP" altLang="en-US" sz="2400">
                  <a:solidFill>
                    <a:srgbClr val="00B0F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690BB4C-C2DB-D146-AF93-3A8C43E96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09" y="2897934"/>
                <a:ext cx="4319618" cy="548606"/>
              </a:xfrm>
              <a:prstGeom prst="rect">
                <a:avLst/>
              </a:prstGeom>
              <a:blipFill>
                <a:blip r:embed="rId5"/>
                <a:stretch>
                  <a:fillRect l="-1466" r="-3519" b="-697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F92A594-4462-4146-837A-5C167D252B29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915816" y="4149080"/>
                <a:ext cx="4145241" cy="624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γβ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ja-JP" altLang="en-US" sz="240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e>
                                <m:sup>
                                  <m:r>
                                    <a:rPr lang="ja-JP" altLang="en-US" sz="240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γβ</m:t>
                          </m:r>
                        </m:den>
                      </m:f>
                      <m:f>
                        <m:f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e>
                                <m:sup>
                                  <m:r>
                                    <a:rPr lang="ja-JP" altLang="en-US" sz="240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400">
                  <a:solidFill>
                    <a:srgbClr val="00B0F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F92A594-4462-4146-837A-5C167D252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149080"/>
                <a:ext cx="4145241" cy="624038"/>
              </a:xfrm>
              <a:prstGeom prst="rect">
                <a:avLst/>
              </a:prstGeom>
              <a:blipFill>
                <a:blip r:embed="rId6"/>
                <a:stretch>
                  <a:fillRect l="-1835" r="-3670" b="-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86E0D01-1362-C041-AD9F-95E5499A004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684858" y="5253234"/>
                <a:ext cx="3379478" cy="624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γβ</m:t>
                      </m:r>
                      <m:sSub>
                        <m:sSub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ja-JP" altLang="en-US" sz="24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ja-JP" alt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e>
                                <m:sup>
                                  <m:r>
                                    <a:rPr lang="ja-JP" altLang="en-US" sz="240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400">
                  <a:solidFill>
                    <a:srgbClr val="00B0F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86E0D01-1362-C041-AD9F-95E5499A0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58" y="5253234"/>
                <a:ext cx="3379478" cy="624038"/>
              </a:xfrm>
              <a:prstGeom prst="rect">
                <a:avLst/>
              </a:prstGeom>
              <a:blipFill>
                <a:blip r:embed="rId7"/>
                <a:stretch>
                  <a:fillRect b="-6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262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4F1D7-C480-B44C-B0DA-C06CBED444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0964" y="169023"/>
            <a:ext cx="7084854" cy="970837"/>
          </a:xfrm>
        </p:spPr>
        <p:txBody>
          <a:bodyPr>
            <a:noAutofit/>
          </a:bodyPr>
          <a:lstStyle/>
          <a:p>
            <a:pPr lvl="0"/>
            <a:r>
              <a:rPr lang="en-US" sz="4000">
                <a:solidFill>
                  <a:srgbClr val="F5009D"/>
                </a:solidFill>
                <a:latin typeface="Britannic Bold" panose="020B0903060703020204" pitchFamily="34" charset="0"/>
              </a:rPr>
              <a:t>Emittance of Beam from </a:t>
            </a:r>
            <a:br>
              <a:rPr lang="en-US" sz="4000">
                <a:solidFill>
                  <a:srgbClr val="F5009D"/>
                </a:solidFill>
                <a:latin typeface="Britannic Bold" panose="020B0903060703020204" pitchFamily="34" charset="0"/>
              </a:rPr>
            </a:br>
            <a:r>
              <a:rPr lang="en-US" sz="4000">
                <a:solidFill>
                  <a:srgbClr val="F5009D"/>
                </a:solidFill>
                <a:latin typeface="Britannic Bold" panose="020B0903060703020204" pitchFamily="34" charset="0"/>
              </a:rPr>
              <a:t>Photo-cathode (1)</a:t>
            </a:r>
            <a:endParaRPr lang="en-US" sz="4000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8F6199-8A88-2140-813A-AEF67E1953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70586" y="1471146"/>
            <a:ext cx="7241926" cy="5279353"/>
          </a:xfrm>
        </p:spPr>
        <p:txBody>
          <a:bodyPr/>
          <a:lstStyle/>
          <a:p>
            <a:pPr lvl="0">
              <a:buNone/>
            </a:pPr>
            <a:r>
              <a:rPr lang="en-US" sz="2177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Transverse energy from photo-emission is</a:t>
            </a:r>
          </a:p>
          <a:p>
            <a:pPr lvl="0">
              <a:buNone/>
            </a:pPr>
            <a:endParaRPr lang="en-US" sz="2177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lvl="0">
              <a:buNone/>
            </a:pPr>
            <a:endParaRPr lang="en-US" sz="2177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lvl="0">
              <a:buNone/>
            </a:pPr>
            <a:endParaRPr lang="en-US" sz="2177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lvl="0">
              <a:buNone/>
            </a:pPr>
            <a:r>
              <a:rPr lang="en-US" sz="2177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with T=0 approximation,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94C124C-2927-0A48-A161-7BFA38E203FD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763688" y="2013221"/>
                <a:ext cx="6117936" cy="723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sub>
                        <m:sup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sSub>
                        <m:sSub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nary>
                        <m:naryPr>
                          <m:ctrlPr>
                            <a:rPr lang="ja-JP" alt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sSub>
                        <m:sSub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altLang="ja-JP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ja-JP" alt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ja-JP" alt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ja-JP" altLang="en-US" sz="240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ε</m:t>
                                          </m:r>
                                        </m:e>
                                        <m:sub>
                                          <m:r>
                                            <a:rPr lang="ja-JP" alt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lang="ja-JP" altLang="en-US" sz="240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ja-JP" alt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ja-JP" altLang="en-US" sz="240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ε</m:t>
                                          </m:r>
                                        </m:e>
                                        <m:sub>
                                          <m:r>
                                            <a:rPr lang="ja-JP" alt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ja-JP" altLang="en-US" sz="240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ja-JP" altLang="en-US" sz="240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μ</m:t>
                                      </m:r>
                                    </m:num>
                                    <m:den>
                                      <m:r>
                                        <a:rPr lang="ja-JP" alt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ja-JP" altLang="en-US" sz="2400">
                  <a:solidFill>
                    <a:srgbClr val="00800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94C124C-2927-0A48-A161-7BFA38E20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13221"/>
                <a:ext cx="6117936" cy="723311"/>
              </a:xfrm>
              <a:prstGeom prst="rect">
                <a:avLst/>
              </a:prstGeom>
              <a:blipFill>
                <a:blip r:embed="rId3"/>
                <a:stretch>
                  <a:fillRect t="-221053" b="-3175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AE24F83-1A9B-734D-A546-BF5730EF6DE1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783025" y="3670796"/>
                <a:ext cx="3236775" cy="602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sSub>
                        <m:sSub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sSub>
                        <m:sSub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ja-JP" altLang="en-US" sz="2400">
                  <a:solidFill>
                    <a:srgbClr val="0070C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AE24F83-1A9B-734D-A546-BF5730EF6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25" y="3670796"/>
                <a:ext cx="3236775" cy="602487"/>
              </a:xfrm>
              <a:prstGeom prst="rect">
                <a:avLst/>
              </a:prstGeom>
              <a:blipFill>
                <a:blip r:embed="rId4"/>
                <a:stretch>
                  <a:fillRect l="-3125" t="-260417" r="-39063" b="-40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8612E93-01D6-9C45-AB70-FE6037E84657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541866" y="4819599"/>
                <a:ext cx="3719091" cy="629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  <m: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  <m:sup>
                              <m: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ja-JP" altLang="en-US" sz="2400">
                  <a:solidFill>
                    <a:srgbClr val="0070C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8612E93-01D6-9C45-AB70-FE6037E84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866" y="4819599"/>
                <a:ext cx="3719091" cy="629263"/>
              </a:xfrm>
              <a:prstGeom prst="rect">
                <a:avLst/>
              </a:prstGeom>
              <a:blipFill>
                <a:blip r:embed="rId5"/>
                <a:stretch>
                  <a:fillRect b="-29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24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2D8C53-2D96-8A4A-A013-278D130A82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15616" y="908720"/>
            <a:ext cx="7241926" cy="5279353"/>
          </a:xfrm>
        </p:spPr>
        <p:txBody>
          <a:bodyPr/>
          <a:lstStyle/>
          <a:p>
            <a:pPr lvl="0">
              <a:buNone/>
            </a:pPr>
            <a:r>
              <a:rPr lang="en-US" sz="2177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The average transverse energy</a:t>
            </a:r>
          </a:p>
          <a:p>
            <a:pPr lvl="0">
              <a:buNone/>
            </a:pPr>
            <a:endParaRPr lang="en-US" sz="2177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lvl="0">
              <a:buNone/>
            </a:pPr>
            <a:endParaRPr lang="en-US" sz="2177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lvl="0">
              <a:buNone/>
            </a:pPr>
            <a:endParaRPr lang="en-US" sz="2177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lvl="0">
              <a:buNone/>
            </a:pPr>
            <a:endParaRPr lang="en-US" sz="2177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lvl="0">
              <a:buNone/>
            </a:pPr>
            <a:endParaRPr lang="en-US" sz="2177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lvl="0">
              <a:buNone/>
            </a:pPr>
            <a:r>
              <a:rPr lang="en-US" sz="2177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The average momentum, </a:t>
            </a:r>
          </a:p>
          <a:p>
            <a:pPr lvl="0">
              <a:buNone/>
            </a:pPr>
            <a:endParaRPr lang="en-US" sz="2177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lvl="0">
              <a:buNone/>
            </a:pPr>
            <a:endParaRPr lang="en-US" sz="2177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lvl="0">
              <a:buNone/>
            </a:pPr>
            <a:r>
              <a:rPr lang="en-US" sz="2177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Emittance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7E279BC-63FE-BD44-AD2E-62EC92AE55CC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051205" y="1502346"/>
                <a:ext cx="3033006" cy="602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sSub>
                        <m:sSub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sSub>
                        <m:sSub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ja-JP" altLang="en-US" sz="2400">
                  <a:solidFill>
                    <a:srgbClr val="0070C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7E279BC-63FE-BD44-AD2E-62EC92AE5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205" y="1502346"/>
                <a:ext cx="3033006" cy="602487"/>
              </a:xfrm>
              <a:prstGeom prst="rect">
                <a:avLst/>
              </a:prstGeom>
              <a:blipFill>
                <a:blip r:embed="rId3"/>
                <a:stretch>
                  <a:fillRect l="-3347" t="-253061" r="-38494" b="-3897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B10417-3FC3-C24E-9707-98D70AAAA84D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6055252" y="1460157"/>
                <a:ext cx="2811931" cy="629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  <m: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  <m:sup>
                              <m: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2400">
                  <a:solidFill>
                    <a:srgbClr val="0070C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B10417-3FC3-C24E-9707-98D70AAA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252" y="1460157"/>
                <a:ext cx="2811931" cy="629263"/>
              </a:xfrm>
              <a:prstGeom prst="rect">
                <a:avLst/>
              </a:prstGeom>
              <a:blipFill>
                <a:blip r:embed="rId4"/>
                <a:stretch>
                  <a:fillRect b="-29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02FAACB-B73A-5B4A-AB51-2A24BD75B61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675533" y="2484559"/>
                <a:ext cx="3239388" cy="5753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ja-JP" altLang="en-US" sz="2400">
                  <a:solidFill>
                    <a:srgbClr val="0070C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02FAACB-B73A-5B4A-AB51-2A24BD75B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533" y="2484559"/>
                <a:ext cx="3239388" cy="575383"/>
              </a:xfrm>
              <a:prstGeom prst="rect">
                <a:avLst/>
              </a:prstGeom>
              <a:blipFill>
                <a:blip r:embed="rId5"/>
                <a:stretch>
                  <a:fillRect t="-6522" b="-32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00838CD-AEB2-7C42-9F5D-CC5B487D5F5F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157068" y="3722870"/>
                <a:ext cx="3396132" cy="5802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ja-JP" alt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sSub>
                        <m:sSub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ja-JP" altLang="en-US" sz="2400">
                  <a:solidFill>
                    <a:srgbClr val="0070C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00838CD-AEB2-7C42-9F5D-CC5B487D5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068" y="3722870"/>
                <a:ext cx="3396132" cy="580281"/>
              </a:xfrm>
              <a:prstGeom prst="rect">
                <a:avLst/>
              </a:prstGeom>
              <a:blipFill>
                <a:blip r:embed="rId6"/>
                <a:stretch>
                  <a:fillRect t="-4255" r="-5224" b="-31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99DFAD6-2AE5-E143-8466-5DFE060EA460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403648" y="5185142"/>
                <a:ext cx="2933736" cy="655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γβ</m:t>
                          </m:r>
                        </m:den>
                      </m:f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  <m: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mc</m:t>
                                  </m:r>
                                </m:e>
                                <m:sup>
                                  <m: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400">
                  <a:solidFill>
                    <a:srgbClr val="0070C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99DFAD6-2AE5-E143-8466-5DFE060E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185142"/>
                <a:ext cx="2933736" cy="655388"/>
              </a:xfrm>
              <a:prstGeom prst="rect">
                <a:avLst/>
              </a:prstGeom>
              <a:blipFill>
                <a:blip r:embed="rId7"/>
                <a:stretch>
                  <a:fillRect b="-634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AEBB57A-06E0-D645-8001-5A659526C8B4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4572000" y="5185142"/>
                <a:ext cx="2625145" cy="655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  <m: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mc</m:t>
                                  </m:r>
                                </m:e>
                                <m:sup>
                                  <m: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400">
                  <a:solidFill>
                    <a:srgbClr val="0070C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AEBB57A-06E0-D645-8001-5A659526C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85142"/>
                <a:ext cx="2625145" cy="655388"/>
              </a:xfrm>
              <a:prstGeom prst="rect">
                <a:avLst/>
              </a:prstGeom>
              <a:blipFill>
                <a:blip r:embed="rId8"/>
                <a:stretch>
                  <a:fillRect b="-5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935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E00503-C551-3543-A641-7C72DC6746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15616" y="904090"/>
            <a:ext cx="7241926" cy="527935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Accounting thermal energy, the transverse energy becomes</a:t>
            </a:r>
          </a:p>
          <a:p>
            <a:pPr lvl="0">
              <a:buNone/>
            </a:pPr>
            <a:endParaRPr lang="en-US" sz="2400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lvl="0">
              <a:buNone/>
            </a:pPr>
            <a:endParaRPr lang="en-US" sz="2400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lvl="0">
              <a:buNone/>
            </a:pPr>
            <a:endParaRPr lang="en-US" sz="2400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lvl="0">
              <a:buNone/>
            </a:pPr>
            <a:r>
              <a:rPr lang="en-US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The transverse emittance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AFDE352-0CDD-5243-A1E8-7936654EBDA0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710492" y="1876152"/>
                <a:ext cx="4052174" cy="69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2400">
                  <a:solidFill>
                    <a:srgbClr val="0070C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AFDE352-0CDD-5243-A1E8-7936654EB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492" y="1876152"/>
                <a:ext cx="4052174" cy="695554"/>
              </a:xfrm>
              <a:prstGeom prst="rect">
                <a:avLst/>
              </a:prstGeom>
              <a:blipFill>
                <a:blip r:embed="rId3"/>
                <a:stretch>
                  <a:fillRect t="-5455" b="-1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A1E3B07-7185-444C-A539-A6D80BC198BC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353027" y="3543767"/>
                <a:ext cx="3619820" cy="655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γβ</m:t>
                          </m:r>
                        </m:den>
                      </m:f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  <m: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mc</m:t>
                                  </m:r>
                                </m:e>
                                <m:sup>
                                  <m: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e>
                                <m:sup>
                                  <m: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400">
                  <a:solidFill>
                    <a:srgbClr val="0070C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A1E3B07-7185-444C-A539-A6D80BC1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027" y="3543767"/>
                <a:ext cx="3619820" cy="655388"/>
              </a:xfrm>
              <a:prstGeom prst="rect">
                <a:avLst/>
              </a:prstGeom>
              <a:blipFill>
                <a:blip r:embed="rId4"/>
                <a:stretch>
                  <a:fillRect b="-622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80C8F72-EC88-AA42-952B-C4860D1A5DD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203848" y="4863441"/>
                <a:ext cx="3585532" cy="655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compatLnSpc="0">
                <a:noAutofit/>
              </a:bodyPr>
              <a:lstStyle/>
              <a:p>
                <a:pPr hangingPunct="0">
                  <a:lnSpc>
                    <a:spcPct val="96000"/>
                  </a:lnSpc>
                  <a:tabLst>
                    <a:tab pos="0" algn="l"/>
                    <a:tab pos="407214" algn="l"/>
                    <a:tab pos="814756" algn="l"/>
                    <a:tab pos="1222299" algn="l"/>
                    <a:tab pos="1629841" algn="l"/>
                    <a:tab pos="2037383" algn="l"/>
                    <a:tab pos="2444925" algn="l"/>
                    <a:tab pos="2852467" algn="l"/>
                    <a:tab pos="3260009" algn="l"/>
                    <a:tab pos="3667550" algn="l"/>
                    <a:tab pos="4075092" algn="l"/>
                    <a:tab pos="4482633" algn="l"/>
                    <a:tab pos="4890176" algn="l"/>
                    <a:tab pos="5297718" algn="l"/>
                    <a:tab pos="5705260" algn="l"/>
                    <a:tab pos="6112802" algn="l"/>
                    <a:tab pos="6520344" algn="l"/>
                    <a:tab pos="6927886" algn="l"/>
                    <a:tab pos="7335427" algn="l"/>
                    <a:tab pos="7742969" algn="l"/>
                    <a:tab pos="815051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ja-JP" alt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  <m: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ja-JP" alt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mc</m:t>
                                  </m:r>
                                </m:e>
                                <m:sup>
                                  <m: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ja-JP" alt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e>
                                <m:sup>
                                  <m:r>
                                    <a:rPr lang="ja-JP" alt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400">
                  <a:solidFill>
                    <a:srgbClr val="0070C0"/>
                  </a:solidFill>
                  <a:latin typeface="Arial" pitchFamily="34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80C8F72-EC88-AA42-952B-C4860D1A5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863441"/>
                <a:ext cx="3585532" cy="655715"/>
              </a:xfrm>
              <a:prstGeom prst="rect">
                <a:avLst/>
              </a:prstGeom>
              <a:blipFill>
                <a:blip r:embed="rId5"/>
                <a:stretch>
                  <a:fillRect b="-56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786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xfrm>
            <a:off x="718561" y="173161"/>
            <a:ext cx="7673760" cy="1306080"/>
          </a:xfrm>
          <a:ln/>
        </p:spPr>
        <p:txBody>
          <a:bodyPr vert="horz" lIns="91440" tIns="22859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28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Space Charge Force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8561" y="1090204"/>
            <a:ext cx="7207200" cy="527904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altLang="ja-JP" sz="2177" dirty="0"/>
          </a:p>
          <a:p>
            <a:pPr>
              <a:buFont typeface="Wingdings" panose="05000000000000000000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ja-JP" altLang="en-US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非線形な空間電荷効果はビームサイズ（横方向、進行方向）の増大、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</a:t>
            </a:r>
            <a:r>
              <a:rPr lang="ja-JP" altLang="en-US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エミッタンス増大、チューンシフト、などの様々な悪影響を与える。</a:t>
            </a: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>
              <a:buFont typeface="Wingdings" panose="05000000000000000000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ja-JP" altLang="en-US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この影響を低減するには、二つの方法がある。</a:t>
            </a: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lvl="1">
              <a:buFont typeface="Wingdings" panose="05000000000000000000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ja-JP" altLang="en-US" sz="2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空間電荷効果を線形化する。</a:t>
            </a:r>
            <a:endParaRPr lang="en-US" altLang="ja-JP" sz="2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lvl="1">
              <a:buFont typeface="Wingdings" panose="05000000000000000000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ja-JP" altLang="en-US" sz="2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空間電荷効果そのものを低減する。</a:t>
            </a:r>
            <a:endParaRPr lang="en-US" altLang="ja-JP" sz="2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1979712" y="4293096"/>
            <a:ext cx="0" cy="22458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595654" y="5517232"/>
            <a:ext cx="27681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115616" y="5265204"/>
            <a:ext cx="1728192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5292080" y="4293096"/>
            <a:ext cx="0" cy="22458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3908022" y="5517232"/>
            <a:ext cx="27681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4404663" y="4764468"/>
            <a:ext cx="1774834" cy="1505527"/>
          </a:xfrm>
          <a:custGeom>
            <a:avLst/>
            <a:gdLst>
              <a:gd name="connsiteX0" fmla="*/ 10689 w 1774834"/>
              <a:gd name="connsiteY0" fmla="*/ 951346 h 1505527"/>
              <a:gd name="connsiteX1" fmla="*/ 10689 w 1774834"/>
              <a:gd name="connsiteY1" fmla="*/ 951346 h 1505527"/>
              <a:gd name="connsiteX2" fmla="*/ 10689 w 1774834"/>
              <a:gd name="connsiteY2" fmla="*/ 1265382 h 1505527"/>
              <a:gd name="connsiteX3" fmla="*/ 29161 w 1774834"/>
              <a:gd name="connsiteY3" fmla="*/ 1413164 h 1505527"/>
              <a:gd name="connsiteX4" fmla="*/ 19925 w 1774834"/>
              <a:gd name="connsiteY4" fmla="*/ 1459346 h 1505527"/>
              <a:gd name="connsiteX5" fmla="*/ 10689 w 1774834"/>
              <a:gd name="connsiteY5" fmla="*/ 1505527 h 1505527"/>
              <a:gd name="connsiteX6" fmla="*/ 1774834 w 1774834"/>
              <a:gd name="connsiteY6" fmla="*/ 517236 h 1505527"/>
              <a:gd name="connsiteX7" fmla="*/ 1774834 w 1774834"/>
              <a:gd name="connsiteY7" fmla="*/ 0 h 1505527"/>
              <a:gd name="connsiteX8" fmla="*/ 10689 w 1774834"/>
              <a:gd name="connsiteY8" fmla="*/ 951346 h 150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834" h="1505527">
                <a:moveTo>
                  <a:pt x="10689" y="951346"/>
                </a:moveTo>
                <a:lnTo>
                  <a:pt x="10689" y="951346"/>
                </a:lnTo>
                <a:cubicBezTo>
                  <a:pt x="-4964" y="1107863"/>
                  <a:pt x="-2091" y="1035343"/>
                  <a:pt x="10689" y="1265382"/>
                </a:cubicBezTo>
                <a:cubicBezTo>
                  <a:pt x="16569" y="1371229"/>
                  <a:pt x="12444" y="1346291"/>
                  <a:pt x="29161" y="1413164"/>
                </a:cubicBezTo>
                <a:cubicBezTo>
                  <a:pt x="26082" y="1428558"/>
                  <a:pt x="23732" y="1444116"/>
                  <a:pt x="19925" y="1459346"/>
                </a:cubicBezTo>
                <a:cubicBezTo>
                  <a:pt x="8742" y="1504080"/>
                  <a:pt x="10689" y="1470246"/>
                  <a:pt x="10689" y="1505527"/>
                </a:cubicBezTo>
                <a:lnTo>
                  <a:pt x="1774834" y="517236"/>
                </a:lnTo>
                <a:lnTo>
                  <a:pt x="1774834" y="0"/>
                </a:lnTo>
                <a:lnTo>
                  <a:pt x="10689" y="951346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076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600" y="414276"/>
            <a:ext cx="7551360" cy="5942074"/>
          </a:xfrm>
          <a:ln/>
        </p:spPr>
        <p:txBody>
          <a:bodyPr vert="horz" lIns="91440" tIns="13715" rIns="91440" bIns="45720" rtlCol="0">
            <a:normAutofit lnSpcReduction="10000"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ja-JP" altLang="en-US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空間電荷効果の線形化は、電荷密度を均一化することにより実現できる。半径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</a:t>
            </a:r>
            <a:r>
              <a:rPr lang="ja-JP" altLang="en-US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の均一な円筒に単位長さ当たり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N</a:t>
            </a:r>
            <a:r>
              <a:rPr lang="ja-JP" altLang="en-US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個の電子があるとすると、</a:t>
            </a: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ja-JP" altLang="en-US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ローレンツ力は</a:t>
            </a: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ja-JP" altLang="en-US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確かに線形化されており、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1/</a:t>
            </a:r>
            <a:r>
              <a:rPr lang="en-US" altLang="ja-JP" sz="2400" dirty="0">
                <a:latin typeface="Symbol" panose="05050102010706020507" pitchFamily="18" charset="2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g</a:t>
            </a:r>
            <a:r>
              <a:rPr lang="en-US" altLang="ja-JP" sz="2400" baseline="30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2</a:t>
            </a:r>
            <a:r>
              <a:rPr lang="ja-JP" altLang="en-US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に比例するので、加速により低減する。</a:t>
            </a: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771800" y="1556792"/>
                <a:ext cx="1626536" cy="628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𝑁𝑒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556792"/>
                <a:ext cx="1626536" cy="628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771800" y="2276872"/>
                <a:ext cx="1721433" cy="636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ja-JP" alt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kumimoji="1" lang="en-US" altLang="ja-JP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𝑁𝑒</m:t>
                          </m:r>
                          <m:r>
                            <a:rPr kumimoji="1" lang="ja-JP" alt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kumimoji="1"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276872"/>
                <a:ext cx="1721433" cy="6367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635896" y="3287958"/>
                <a:ext cx="4767587" cy="946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kumimoji="1" lang="en-US" altLang="ja-JP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kumimoji="1"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kumimoji="1"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ja-JP" alt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e>
                      </m:acc>
                      <m:r>
                        <a:rPr kumimoji="1" lang="en-US" altLang="ja-JP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kumimoji="1" lang="en-US" altLang="ja-JP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⃗"/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sz="2000" dirty="0">
                  <a:solidFill>
                    <a:srgbClr val="00B0F0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287958"/>
                <a:ext cx="4767587" cy="9467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852644" y="4259405"/>
                <a:ext cx="1852110" cy="946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kumimoji="1" lang="en-US" altLang="ja-JP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⃗"/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sz="2000" dirty="0">
                  <a:solidFill>
                    <a:srgbClr val="00B0F0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644" y="4259405"/>
                <a:ext cx="1852110" cy="946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352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672" y="2420888"/>
            <a:ext cx="7524328" cy="10695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5009D"/>
                </a:solidFill>
                <a:latin typeface="Elephant" panose="02020904090505020303" pitchFamily="18" charset="0"/>
              </a:rPr>
              <a:t>Positron Source</a:t>
            </a:r>
            <a:endParaRPr kumimoji="1" lang="ja-JP" altLang="en-US" dirty="0">
              <a:solidFill>
                <a:srgbClr val="F5009D"/>
              </a:solidFill>
              <a:latin typeface="Elephant" panose="02020904090505020303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37720"/>
            <a:ext cx="2520280" cy="252028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20215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690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5364088" y="1052736"/>
            <a:ext cx="3562449" cy="5581044"/>
          </a:xfrm>
          <a:prstGeom prst="roundRect">
            <a:avLst>
              <a:gd name="adj" fmla="val 16667"/>
            </a:avLst>
          </a:prstGeom>
          <a:solidFill>
            <a:srgbClr val="CFE7F5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9138"/>
            <a:ext cx="7430400" cy="640800"/>
          </a:xfrm>
          <a:ln/>
        </p:spPr>
        <p:txBody>
          <a:bodyPr vert="horz" lIns="91440" tIns="20573" rIns="91440" bIns="45720" rtlCol="0" anchor="ctr"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b="1" dirty="0">
                <a:solidFill>
                  <a:srgbClr val="F5009D"/>
                </a:solidFill>
                <a:latin typeface="Britannic Bold" panose="020B0903060703020204" pitchFamily="34" charset="0"/>
              </a:rPr>
              <a:t>Positron Production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159" y="1283229"/>
            <a:ext cx="4731889" cy="5630767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There is only few positrons in nature.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Two ways to produce positrons :</a:t>
            </a:r>
          </a:p>
          <a:p>
            <a:pPr marL="783372" lvl="1" indent="-293764">
              <a:buClr>
                <a:srgbClr val="008000"/>
              </a:buClr>
              <a:buSzPct val="55000"/>
              <a:buFont typeface="Arial" panose="020B0604020202020204" pitchFamily="34" charset="0"/>
              <a:buChar char="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Create radio-active elements, which β</a:t>
            </a:r>
            <a:r>
              <a:rPr lang="en-US" altLang="ja-JP" sz="2000" baseline="33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+</a:t>
            </a:r>
            <a:r>
              <a:rPr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decays;  p →  n e</a:t>
            </a:r>
            <a:r>
              <a:rPr lang="en-US" altLang="ja-JP" sz="2000" baseline="33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+</a:t>
            </a:r>
            <a:r>
              <a:rPr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ν.</a:t>
            </a:r>
          </a:p>
          <a:p>
            <a:pPr marL="783372" lvl="1" indent="-293764">
              <a:buClr>
                <a:srgbClr val="008000"/>
              </a:buClr>
              <a:buSzPct val="55000"/>
              <a:buFont typeface="Arial" panose="020B0604020202020204" pitchFamily="34" charset="0"/>
              <a:buChar char="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000" dirty="0">
                <a:solidFill>
                  <a:srgbClr val="00800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Pair-creation ; γ →  e+ e-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All of the positron beam sources with a time structure, employ the pair-creation process.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72" y="3635189"/>
            <a:ext cx="2728624" cy="280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16" y="1238666"/>
            <a:ext cx="2728624" cy="223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81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288001" y="4118760"/>
            <a:ext cx="8665920" cy="2050560"/>
          </a:xfrm>
          <a:prstGeom prst="roundRect">
            <a:avLst>
              <a:gd name="adj" fmla="val 16667"/>
            </a:avLst>
          </a:prstGeom>
          <a:solidFill>
            <a:srgbClr val="CFE7F5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001" y="1801"/>
            <a:ext cx="7673760" cy="130608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Bunching (2)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801" y="1063775"/>
            <a:ext cx="8192160" cy="4525920"/>
          </a:xfrm>
          <a:ln/>
        </p:spPr>
        <p:txBody>
          <a:bodyPr/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8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Bunching: Shorten the longitudinal length of the beam. </a:t>
            </a:r>
          </a:p>
          <a:p>
            <a:pPr marL="1175057" lvl="2" indent="-260644">
              <a:buClr>
                <a:srgbClr val="0084D1"/>
              </a:buClr>
              <a:buSzPct val="75000"/>
              <a:buFont typeface="Symbol" panose="05050102010706020507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Right amount : Charge</a:t>
            </a:r>
          </a:p>
          <a:p>
            <a:pPr marL="1175057" lvl="2" indent="-260644">
              <a:buClr>
                <a:srgbClr val="0084D1"/>
              </a:buClr>
              <a:buSzPct val="75000"/>
              <a:buFont typeface="Symbol" panose="05050102010706020507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Right shape : Beam size, </a:t>
            </a:r>
            <a:r>
              <a:rPr lang="en-US" altLang="ja-JP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emittance,bunch</a:t>
            </a: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length</a:t>
            </a:r>
          </a:p>
          <a:p>
            <a:pPr marL="1175057" lvl="2" indent="-260644">
              <a:buClr>
                <a:srgbClr val="0084D1"/>
              </a:buClr>
              <a:buSzPct val="75000"/>
              <a:buFont typeface="Symbol" panose="05050102010706020507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Right direction:  beam line</a:t>
            </a:r>
          </a:p>
          <a:p>
            <a:pPr marL="1175057" lvl="2" indent="-260644">
              <a:buClr>
                <a:srgbClr val="0084D1"/>
              </a:buClr>
              <a:buSzPct val="75000"/>
              <a:buFont typeface="Symbol" panose="05050102010706020507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Right time : timing, phase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57281" y="4909321"/>
            <a:ext cx="7387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>
                <a:solidFill>
                  <a:srgbClr val="FFFFFF"/>
                </a:solidFill>
              </a:rPr>
              <a:t>3.2nC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922721" y="4735081"/>
            <a:ext cx="537120" cy="740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rot="5400000">
            <a:off x="1327681" y="3928681"/>
            <a:ext cx="767520" cy="2391840"/>
          </a:xfrm>
          <a:prstGeom prst="can">
            <a:avLst>
              <a:gd name="adj" fmla="val 48476"/>
            </a:avLst>
          </a:prstGeom>
          <a:gradFill rotWithShape="0">
            <a:gsLst>
              <a:gs pos="0">
                <a:srgbClr val="000080"/>
              </a:gs>
              <a:gs pos="50000">
                <a:srgbClr val="CFE7F5"/>
              </a:gs>
              <a:gs pos="100000">
                <a:srgbClr val="000080"/>
              </a:gs>
            </a:gsLst>
            <a:lin ang="5400000" scaled="1"/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7423201" y="4700521"/>
            <a:ext cx="537120" cy="740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2708641" y="5103721"/>
            <a:ext cx="881280" cy="18720"/>
          </a:xfrm>
          <a:prstGeom prst="line">
            <a:avLst/>
          </a:prstGeom>
          <a:noFill/>
          <a:ln w="72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6186240" y="5103721"/>
            <a:ext cx="881280" cy="18720"/>
          </a:xfrm>
          <a:prstGeom prst="line">
            <a:avLst/>
          </a:prstGeom>
          <a:noFill/>
          <a:ln w="72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7714081" y="5060521"/>
            <a:ext cx="881280" cy="18720"/>
          </a:xfrm>
          <a:prstGeom prst="line">
            <a:avLst/>
          </a:prstGeom>
          <a:noFill/>
          <a:ln w="72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3754081" y="4536361"/>
            <a:ext cx="1683360" cy="1029600"/>
          </a:xfrm>
          <a:prstGeom prst="cube">
            <a:avLst>
              <a:gd name="adj" fmla="val 25000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  Bunching</a:t>
            </a:r>
          </a:p>
        </p:txBody>
      </p:sp>
      <p:sp>
        <p:nvSpPr>
          <p:cNvPr id="9228" name="Freeform 12"/>
          <p:cNvSpPr>
            <a:spLocks noChangeArrowheads="1"/>
          </p:cNvSpPr>
          <p:nvPr/>
        </p:nvSpPr>
        <p:spPr bwMode="auto">
          <a:xfrm>
            <a:off x="5820481" y="4964041"/>
            <a:ext cx="1588320" cy="2077920"/>
          </a:xfrm>
          <a:custGeom>
            <a:avLst/>
            <a:gdLst>
              <a:gd name="T0" fmla="*/ 0 w 4865"/>
              <a:gd name="T1" fmla="*/ 3447 h 6362"/>
              <a:gd name="T2" fmla="*/ 2273 w 4865"/>
              <a:gd name="T3" fmla="*/ 3313 h 6362"/>
              <a:gd name="T4" fmla="*/ 4645 w 4865"/>
              <a:gd name="T5" fmla="*/ 3287 h 6362"/>
              <a:gd name="T6" fmla="*/ 4864 w 4865"/>
              <a:gd name="T7" fmla="*/ 2833 h 6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65" h="6362">
                <a:moveTo>
                  <a:pt x="0" y="3447"/>
                </a:moveTo>
                <a:cubicBezTo>
                  <a:pt x="1040" y="0"/>
                  <a:pt x="2323" y="3367"/>
                  <a:pt x="2273" y="3313"/>
                </a:cubicBezTo>
                <a:cubicBezTo>
                  <a:pt x="2223" y="3259"/>
                  <a:pt x="3242" y="6361"/>
                  <a:pt x="4645" y="3287"/>
                </a:cubicBezTo>
                <a:lnTo>
                  <a:pt x="4864" y="2833"/>
                </a:lnTo>
              </a:path>
            </a:pathLst>
          </a:custGeom>
          <a:noFill/>
          <a:ln w="36000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9229" name="Freeform 13"/>
          <p:cNvSpPr>
            <a:spLocks noChangeArrowheads="1"/>
          </p:cNvSpPr>
          <p:nvPr/>
        </p:nvSpPr>
        <p:spPr bwMode="auto">
          <a:xfrm>
            <a:off x="7344000" y="4935241"/>
            <a:ext cx="1422720" cy="2077920"/>
          </a:xfrm>
          <a:custGeom>
            <a:avLst/>
            <a:gdLst>
              <a:gd name="T0" fmla="*/ 0 w 4358"/>
              <a:gd name="T1" fmla="*/ 3447 h 6363"/>
              <a:gd name="T2" fmla="*/ 2037 w 4358"/>
              <a:gd name="T3" fmla="*/ 3314 h 6363"/>
              <a:gd name="T4" fmla="*/ 4162 w 4358"/>
              <a:gd name="T5" fmla="*/ 3287 h 6363"/>
              <a:gd name="T6" fmla="*/ 4357 w 4358"/>
              <a:gd name="T7" fmla="*/ 2833 h 6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58" h="6363">
                <a:moveTo>
                  <a:pt x="0" y="3447"/>
                </a:moveTo>
                <a:cubicBezTo>
                  <a:pt x="932" y="0"/>
                  <a:pt x="2080" y="3367"/>
                  <a:pt x="2037" y="3314"/>
                </a:cubicBezTo>
                <a:cubicBezTo>
                  <a:pt x="1994" y="3261"/>
                  <a:pt x="2904" y="6362"/>
                  <a:pt x="4162" y="3287"/>
                </a:cubicBezTo>
                <a:lnTo>
                  <a:pt x="4357" y="2833"/>
                </a:lnTo>
              </a:path>
            </a:pathLst>
          </a:custGeom>
          <a:noFill/>
          <a:ln w="36000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2160530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4449601" y="1286281"/>
            <a:ext cx="4582080" cy="494784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0020" y="4787"/>
            <a:ext cx="7673760" cy="130608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b="1" dirty="0">
                <a:solidFill>
                  <a:srgbClr val="F5009D"/>
                </a:solidFill>
                <a:latin typeface="Britannic Bold" panose="020B0903060703020204" pitchFamily="34" charset="0"/>
              </a:rPr>
              <a:t>Positron Production (2)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520" y="1310867"/>
            <a:ext cx="3614400" cy="533232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Photon interaction in material:</a:t>
            </a:r>
          </a:p>
          <a:p>
            <a:pPr marL="783372" lvl="1" indent="-293764">
              <a:buClr>
                <a:srgbClr val="008000"/>
              </a:buClr>
              <a:buSzPct val="55000"/>
              <a:buFont typeface="Arial" panose="020B0604020202020204" pitchFamily="34" charset="0"/>
              <a:buChar char="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Photo-electron effect(&lt;1MeV)</a:t>
            </a:r>
          </a:p>
          <a:p>
            <a:pPr marL="783372" lvl="1" indent="-293764">
              <a:buClr>
                <a:srgbClr val="008000"/>
              </a:buClr>
              <a:buSzPct val="55000"/>
              <a:buFont typeface="Arial" panose="020B0604020202020204" pitchFamily="34" charset="0"/>
              <a:buChar char="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Compton scattering (1-10MeV)</a:t>
            </a:r>
          </a:p>
          <a:p>
            <a:pPr marL="783372" lvl="1" indent="-293764">
              <a:buClr>
                <a:srgbClr val="008000"/>
              </a:buClr>
              <a:buSzPct val="55000"/>
              <a:buFont typeface="Arial" panose="020B0604020202020204" pitchFamily="34" charset="0"/>
              <a:buChar char="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Pair-creation (&gt;10MeV)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Gamma ray, energy    &gt;10MeV is required for effective pair creation.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81" y="1571401"/>
            <a:ext cx="4036320" cy="333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68961" y="5063401"/>
            <a:ext cx="3183840" cy="11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2859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1814">
                <a:solidFill>
                  <a:srgbClr val="FF0000"/>
                </a:solidFill>
              </a:rPr>
              <a:t>σ</a:t>
            </a:r>
            <a:r>
              <a:rPr lang="en-US" altLang="ja-JP" sz="1814" baseline="-1000">
                <a:solidFill>
                  <a:srgbClr val="FF0000"/>
                </a:solidFill>
              </a:rPr>
              <a:t>p.e.</a:t>
            </a:r>
            <a:r>
              <a:rPr lang="en-US" altLang="ja-JP" sz="1814">
                <a:solidFill>
                  <a:srgbClr val="FF0000"/>
                </a:solidFill>
              </a:rPr>
              <a:t> : photo-electron</a:t>
            </a:r>
          </a:p>
          <a:p>
            <a:r>
              <a:rPr lang="en-US" altLang="ja-JP" sz="1814">
                <a:solidFill>
                  <a:srgbClr val="FF0000"/>
                </a:solidFill>
              </a:rPr>
              <a:t>σ</a:t>
            </a:r>
            <a:r>
              <a:rPr lang="en-US" altLang="ja-JP" sz="1814" baseline="-1000">
                <a:solidFill>
                  <a:srgbClr val="FF0000"/>
                </a:solidFill>
              </a:rPr>
              <a:t>Compton</a:t>
            </a:r>
            <a:r>
              <a:rPr lang="en-US" altLang="ja-JP" sz="1814">
                <a:solidFill>
                  <a:srgbClr val="FF0000"/>
                </a:solidFill>
              </a:rPr>
              <a:t>:Compton scattering</a:t>
            </a:r>
          </a:p>
          <a:p>
            <a:r>
              <a:rPr lang="en-US" altLang="ja-JP" sz="1814">
                <a:solidFill>
                  <a:srgbClr val="FF0000"/>
                </a:solidFill>
              </a:rPr>
              <a:t>κ</a:t>
            </a:r>
            <a:r>
              <a:rPr lang="en-US" altLang="ja-JP" sz="1814" baseline="-1000">
                <a:solidFill>
                  <a:srgbClr val="FF0000"/>
                </a:solidFill>
              </a:rPr>
              <a:t>nuc</a:t>
            </a:r>
            <a:r>
              <a:rPr lang="en-US" altLang="ja-JP" sz="1814">
                <a:solidFill>
                  <a:srgbClr val="FF0000"/>
                </a:solidFill>
              </a:rPr>
              <a:t>, κ</a:t>
            </a:r>
            <a:r>
              <a:rPr lang="en-US" altLang="ja-JP" sz="1814" baseline="-1000">
                <a:solidFill>
                  <a:srgbClr val="FF0000"/>
                </a:solidFill>
              </a:rPr>
              <a:t>e</a:t>
            </a:r>
            <a:r>
              <a:rPr lang="en-US" altLang="ja-JP" sz="1814">
                <a:solidFill>
                  <a:srgbClr val="FF0000"/>
                </a:solidFill>
              </a:rPr>
              <a:t>: pair creation</a:t>
            </a:r>
          </a:p>
          <a:p>
            <a:r>
              <a:rPr lang="en-US" altLang="ja-JP" sz="1270"/>
              <a:t>(from Particle Data Group, http://pdg.lbl.gov)</a:t>
            </a:r>
          </a:p>
          <a:p>
            <a:endParaRPr lang="en-US" altLang="ja-JP" sz="127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7246081" y="2277001"/>
            <a:ext cx="1303200" cy="2286720"/>
          </a:xfrm>
          <a:prstGeom prst="roundRect">
            <a:avLst>
              <a:gd name="adj" fmla="val 106"/>
            </a:avLst>
          </a:prstGeom>
          <a:noFill/>
          <a:ln w="36000" cap="flat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57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9761" y="210601"/>
            <a:ext cx="7673760" cy="130608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Need Photon?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8001" y="1434601"/>
            <a:ext cx="7377120" cy="4525920"/>
          </a:xfrm>
          <a:ln/>
        </p:spPr>
        <p:txBody>
          <a:bodyPr vert="horz" lIns="91440" tIns="16001" rIns="91440" bIns="45720" rtlCol="0">
            <a:normAutofit lnSpcReduction="10000"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54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We need photons in gamma ray region to create positrons through the pair creation.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54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How to create the photons?</a:t>
            </a:r>
          </a:p>
          <a:p>
            <a:pPr marL="783372" lvl="1" indent="-293764">
              <a:buClr>
                <a:srgbClr val="008000"/>
              </a:buClr>
              <a:buSzPct val="55000"/>
              <a:buFont typeface="Arial" panose="020B0604020202020204" pitchFamily="34" charset="0"/>
              <a:buChar char="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 err="1">
                <a:solidFill>
                  <a:srgbClr val="00B0F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Brems-strahlung</a:t>
            </a: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: electron interaction in material. Very effective.</a:t>
            </a:r>
          </a:p>
          <a:p>
            <a:pPr marL="783372" lvl="1" indent="-293764">
              <a:buClr>
                <a:srgbClr val="008000"/>
              </a:buClr>
              <a:buSzPct val="55000"/>
              <a:buFont typeface="Arial" panose="020B0604020202020204" pitchFamily="34" charset="0"/>
              <a:buChar char="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 err="1">
                <a:solidFill>
                  <a:srgbClr val="00B0F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Undulator</a:t>
            </a:r>
            <a:r>
              <a:rPr lang="en-US" altLang="ja-JP" sz="2177" dirty="0">
                <a:solidFill>
                  <a:srgbClr val="00B0F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radiation</a:t>
            </a: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: Synchrotron Radiation. Need very long </a:t>
            </a:r>
            <a:r>
              <a:rPr lang="en-US" altLang="ja-JP" sz="2177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undulator</a:t>
            </a: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with very high energy electron. </a:t>
            </a:r>
          </a:p>
          <a:p>
            <a:pPr marL="783372" lvl="1" indent="-293764">
              <a:buClr>
                <a:srgbClr val="008000"/>
              </a:buClr>
              <a:buSzPct val="55000"/>
              <a:buFont typeface="Arial" panose="020B0604020202020204" pitchFamily="34" charset="0"/>
              <a:buChar char="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solidFill>
                  <a:srgbClr val="00B0F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Inverse Compton scattering </a:t>
            </a: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: Laser and electron interaction. Need very high density laser field. 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72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1246196" y="3244793"/>
            <a:ext cx="6758186" cy="325872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56800" y="98075"/>
            <a:ext cx="7430400" cy="101808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altLang="ja-JP" sz="4000" b="1" dirty="0">
                <a:solidFill>
                  <a:srgbClr val="F5009D"/>
                </a:solidFill>
                <a:latin typeface="Britannic Bold" panose="020B0903060703020204" pitchFamily="34" charset="0"/>
              </a:rPr>
              <a:t>Electron Driven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985" y="1052736"/>
            <a:ext cx="8828511" cy="2052220"/>
          </a:xfrm>
          <a:ln/>
        </p:spPr>
        <p:txBody>
          <a:bodyPr vert="horz" lIns="91440" tIns="13715" rIns="91440" bIns="45720" rtlCol="0">
            <a:noAutofit/>
          </a:bodyPr>
          <a:lstStyle/>
          <a:p>
            <a:pPr marL="391686" indent="-293764">
              <a:spcBef>
                <a:spcPts val="261"/>
              </a:spcBef>
              <a:spcAft>
                <a:spcPts val="261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Electron is decelerated by  nucleus field.</a:t>
            </a:r>
          </a:p>
          <a:p>
            <a:pPr marL="391686" indent="-293764">
              <a:spcBef>
                <a:spcPts val="261"/>
              </a:spcBef>
              <a:spcAft>
                <a:spcPts val="261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Photon is emitted by the energy conservation. </a:t>
            </a:r>
          </a:p>
          <a:p>
            <a:pPr marL="391686" indent="-293764">
              <a:spcBef>
                <a:spcPts val="261"/>
              </a:spcBef>
              <a:spcAft>
                <a:spcPts val="261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Gamma rays are obtained with MeV or GeV electrons.</a:t>
            </a:r>
          </a:p>
          <a:p>
            <a:pPr marL="391686" indent="-293764">
              <a:spcBef>
                <a:spcPts val="261"/>
              </a:spcBef>
              <a:spcAft>
                <a:spcPts val="261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The gamma rays are converted to positron and electron pair by Pair-creation process. 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302566" y="5517232"/>
            <a:ext cx="567360" cy="59472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436326" y="4902352"/>
            <a:ext cx="938880" cy="864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2294" name="Freeform 6"/>
          <p:cNvSpPr>
            <a:spLocks noChangeArrowheads="1"/>
          </p:cNvSpPr>
          <p:nvPr/>
        </p:nvSpPr>
        <p:spPr bwMode="auto">
          <a:xfrm>
            <a:off x="2463685" y="4912432"/>
            <a:ext cx="1820160" cy="557280"/>
          </a:xfrm>
          <a:custGeom>
            <a:avLst/>
            <a:gdLst>
              <a:gd name="T0" fmla="*/ 0 w 5576"/>
              <a:gd name="T1" fmla="*/ 0 h 1708"/>
              <a:gd name="T2" fmla="*/ 5575 w 5576"/>
              <a:gd name="T3" fmla="*/ 1707 h 17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76" h="1708">
                <a:moveTo>
                  <a:pt x="0" y="0"/>
                </a:moveTo>
                <a:cubicBezTo>
                  <a:pt x="5207" y="57"/>
                  <a:pt x="5575" y="1707"/>
                  <a:pt x="5575" y="1707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2286566" y="4772752"/>
            <a:ext cx="260640" cy="2606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/>
              <a:t>-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4154246" y="5334352"/>
            <a:ext cx="260640" cy="2606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/>
              <a:t>-</a:t>
            </a:r>
          </a:p>
        </p:txBody>
      </p:sp>
      <p:sp>
        <p:nvSpPr>
          <p:cNvPr id="12298" name="Freeform 10"/>
          <p:cNvSpPr>
            <a:spLocks noChangeArrowheads="1"/>
          </p:cNvSpPr>
          <p:nvPr/>
        </p:nvSpPr>
        <p:spPr bwMode="auto">
          <a:xfrm>
            <a:off x="3969926" y="4764112"/>
            <a:ext cx="658080" cy="393120"/>
          </a:xfrm>
          <a:custGeom>
            <a:avLst/>
            <a:gdLst>
              <a:gd name="T0" fmla="*/ 1986 w 2017"/>
              <a:gd name="T1" fmla="*/ 0 h 1204"/>
              <a:gd name="T2" fmla="*/ 2008 w 2017"/>
              <a:gd name="T3" fmla="*/ 153 h 1204"/>
              <a:gd name="T4" fmla="*/ 1971 w 2017"/>
              <a:gd name="T5" fmla="*/ 324 h 1204"/>
              <a:gd name="T6" fmla="*/ 1803 w 2017"/>
              <a:gd name="T7" fmla="*/ 322 h 1204"/>
              <a:gd name="T8" fmla="*/ 1677 w 2017"/>
              <a:gd name="T9" fmla="*/ 231 h 1204"/>
              <a:gd name="T10" fmla="*/ 1564 w 2017"/>
              <a:gd name="T11" fmla="*/ 138 h 1204"/>
              <a:gd name="T12" fmla="*/ 1422 w 2017"/>
              <a:gd name="T13" fmla="*/ 207 h 1204"/>
              <a:gd name="T14" fmla="*/ 1401 w 2017"/>
              <a:gd name="T15" fmla="*/ 383 h 1204"/>
              <a:gd name="T16" fmla="*/ 1419 w 2017"/>
              <a:gd name="T17" fmla="*/ 528 h 1204"/>
              <a:gd name="T18" fmla="*/ 1385 w 2017"/>
              <a:gd name="T19" fmla="*/ 692 h 1204"/>
              <a:gd name="T20" fmla="*/ 1197 w 2017"/>
              <a:gd name="T21" fmla="*/ 715 h 1204"/>
              <a:gd name="T22" fmla="*/ 1087 w 2017"/>
              <a:gd name="T23" fmla="*/ 616 h 1204"/>
              <a:gd name="T24" fmla="*/ 973 w 2017"/>
              <a:gd name="T25" fmla="*/ 524 h 1204"/>
              <a:gd name="T26" fmla="*/ 800 w 2017"/>
              <a:gd name="T27" fmla="*/ 485 h 1204"/>
              <a:gd name="T28" fmla="*/ 720 w 2017"/>
              <a:gd name="T29" fmla="*/ 654 h 1204"/>
              <a:gd name="T30" fmla="*/ 745 w 2017"/>
              <a:gd name="T31" fmla="*/ 800 h 1204"/>
              <a:gd name="T32" fmla="*/ 725 w 2017"/>
              <a:gd name="T33" fmla="*/ 966 h 1204"/>
              <a:gd name="T34" fmla="*/ 650 w 2017"/>
              <a:gd name="T35" fmla="*/ 1118 h 1204"/>
              <a:gd name="T36" fmla="*/ 461 w 2017"/>
              <a:gd name="T37" fmla="*/ 1102 h 1204"/>
              <a:gd name="T38" fmla="*/ 346 w 2017"/>
              <a:gd name="T39" fmla="*/ 1005 h 1204"/>
              <a:gd name="T40" fmla="*/ 220 w 2017"/>
              <a:gd name="T41" fmla="*/ 915 h 1204"/>
              <a:gd name="T42" fmla="*/ 48 w 2017"/>
              <a:gd name="T43" fmla="*/ 931 h 1204"/>
              <a:gd name="T44" fmla="*/ 18 w 2017"/>
              <a:gd name="T45" fmla="*/ 1102 h 1204"/>
              <a:gd name="T46" fmla="*/ 12 w 2017"/>
              <a:gd name="T47" fmla="*/ 1156 h 1204"/>
              <a:gd name="T48" fmla="*/ 18 w 2017"/>
              <a:gd name="T49" fmla="*/ 1203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7" h="1204">
                <a:moveTo>
                  <a:pt x="1986" y="0"/>
                </a:moveTo>
                <a:cubicBezTo>
                  <a:pt x="2011" y="45"/>
                  <a:pt x="2013" y="99"/>
                  <a:pt x="2008" y="153"/>
                </a:cubicBezTo>
                <a:cubicBezTo>
                  <a:pt x="2004" y="209"/>
                  <a:pt x="2016" y="267"/>
                  <a:pt x="1971" y="324"/>
                </a:cubicBezTo>
                <a:cubicBezTo>
                  <a:pt x="1915" y="394"/>
                  <a:pt x="1836" y="353"/>
                  <a:pt x="1803" y="322"/>
                </a:cubicBezTo>
                <a:cubicBezTo>
                  <a:pt x="1767" y="286"/>
                  <a:pt x="1710" y="271"/>
                  <a:pt x="1677" y="231"/>
                </a:cubicBezTo>
                <a:cubicBezTo>
                  <a:pt x="1647" y="194"/>
                  <a:pt x="1601" y="170"/>
                  <a:pt x="1564" y="138"/>
                </a:cubicBezTo>
                <a:cubicBezTo>
                  <a:pt x="1520" y="100"/>
                  <a:pt x="1412" y="132"/>
                  <a:pt x="1422" y="207"/>
                </a:cubicBezTo>
                <a:cubicBezTo>
                  <a:pt x="1429" y="262"/>
                  <a:pt x="1399" y="324"/>
                  <a:pt x="1401" y="383"/>
                </a:cubicBezTo>
                <a:cubicBezTo>
                  <a:pt x="1403" y="434"/>
                  <a:pt x="1424" y="477"/>
                  <a:pt x="1419" y="528"/>
                </a:cubicBezTo>
                <a:cubicBezTo>
                  <a:pt x="1414" y="582"/>
                  <a:pt x="1439" y="635"/>
                  <a:pt x="1385" y="692"/>
                </a:cubicBezTo>
                <a:cubicBezTo>
                  <a:pt x="1329" y="750"/>
                  <a:pt x="1245" y="734"/>
                  <a:pt x="1197" y="715"/>
                </a:cubicBezTo>
                <a:cubicBezTo>
                  <a:pt x="1145" y="696"/>
                  <a:pt x="1119" y="653"/>
                  <a:pt x="1087" y="616"/>
                </a:cubicBezTo>
                <a:cubicBezTo>
                  <a:pt x="1055" y="581"/>
                  <a:pt x="1018" y="548"/>
                  <a:pt x="973" y="524"/>
                </a:cubicBezTo>
                <a:cubicBezTo>
                  <a:pt x="926" y="498"/>
                  <a:pt x="870" y="460"/>
                  <a:pt x="800" y="485"/>
                </a:cubicBezTo>
                <a:cubicBezTo>
                  <a:pt x="716" y="515"/>
                  <a:pt x="725" y="601"/>
                  <a:pt x="720" y="654"/>
                </a:cubicBezTo>
                <a:cubicBezTo>
                  <a:pt x="714" y="707"/>
                  <a:pt x="742" y="749"/>
                  <a:pt x="745" y="800"/>
                </a:cubicBezTo>
                <a:cubicBezTo>
                  <a:pt x="748" y="855"/>
                  <a:pt x="725" y="911"/>
                  <a:pt x="725" y="966"/>
                </a:cubicBezTo>
                <a:cubicBezTo>
                  <a:pt x="726" y="1014"/>
                  <a:pt x="728" y="1084"/>
                  <a:pt x="650" y="1118"/>
                </a:cubicBezTo>
                <a:cubicBezTo>
                  <a:pt x="578" y="1149"/>
                  <a:pt x="509" y="1132"/>
                  <a:pt x="461" y="1102"/>
                </a:cubicBezTo>
                <a:cubicBezTo>
                  <a:pt x="417" y="1074"/>
                  <a:pt x="387" y="1036"/>
                  <a:pt x="346" y="1005"/>
                </a:cubicBezTo>
                <a:cubicBezTo>
                  <a:pt x="304" y="974"/>
                  <a:pt x="256" y="950"/>
                  <a:pt x="220" y="915"/>
                </a:cubicBezTo>
                <a:cubicBezTo>
                  <a:pt x="185" y="880"/>
                  <a:pt x="96" y="873"/>
                  <a:pt x="48" y="931"/>
                </a:cubicBezTo>
                <a:cubicBezTo>
                  <a:pt x="0" y="988"/>
                  <a:pt x="11" y="1048"/>
                  <a:pt x="18" y="1102"/>
                </a:cubicBezTo>
                <a:lnTo>
                  <a:pt x="12" y="1156"/>
                </a:lnTo>
                <a:lnTo>
                  <a:pt x="18" y="1203"/>
                </a:lnTo>
              </a:path>
            </a:pathLst>
          </a:custGeom>
          <a:noFill/>
          <a:ln w="36000" cap="flat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2299" name="Freeform 11"/>
          <p:cNvSpPr>
            <a:spLocks noChangeArrowheads="1"/>
          </p:cNvSpPr>
          <p:nvPr/>
        </p:nvSpPr>
        <p:spPr bwMode="auto">
          <a:xfrm>
            <a:off x="2937446" y="5151472"/>
            <a:ext cx="874080" cy="714240"/>
          </a:xfrm>
          <a:custGeom>
            <a:avLst/>
            <a:gdLst>
              <a:gd name="T0" fmla="*/ 110 w 2677"/>
              <a:gd name="T1" fmla="*/ 2186 h 2187"/>
              <a:gd name="T2" fmla="*/ 39 w 2677"/>
              <a:gd name="T3" fmla="*/ 1973 h 2187"/>
              <a:gd name="T4" fmla="*/ 48 w 2677"/>
              <a:gd name="T5" fmla="*/ 1720 h 2187"/>
              <a:gd name="T6" fmla="*/ 287 w 2677"/>
              <a:gd name="T7" fmla="*/ 1684 h 2187"/>
              <a:gd name="T8" fmla="*/ 490 w 2677"/>
              <a:gd name="T9" fmla="*/ 1783 h 2187"/>
              <a:gd name="T10" fmla="*/ 675 w 2677"/>
              <a:gd name="T11" fmla="*/ 1888 h 2187"/>
              <a:gd name="T12" fmla="*/ 858 w 2677"/>
              <a:gd name="T13" fmla="*/ 1756 h 2187"/>
              <a:gd name="T14" fmla="*/ 842 w 2677"/>
              <a:gd name="T15" fmla="*/ 1500 h 2187"/>
              <a:gd name="T16" fmla="*/ 780 w 2677"/>
              <a:gd name="T17" fmla="*/ 1296 h 2187"/>
              <a:gd name="T18" fmla="*/ 786 w 2677"/>
              <a:gd name="T19" fmla="*/ 1054 h 2187"/>
              <a:gd name="T20" fmla="*/ 1046 w 2677"/>
              <a:gd name="T21" fmla="*/ 975 h 2187"/>
              <a:gd name="T22" fmla="*/ 1228 w 2677"/>
              <a:gd name="T23" fmla="*/ 1091 h 2187"/>
              <a:gd name="T24" fmla="*/ 1414 w 2677"/>
              <a:gd name="T25" fmla="*/ 1196 h 2187"/>
              <a:gd name="T26" fmla="*/ 1670 w 2677"/>
              <a:gd name="T27" fmla="*/ 1210 h 2187"/>
              <a:gd name="T28" fmla="*/ 1740 w 2677"/>
              <a:gd name="T29" fmla="*/ 950 h 2187"/>
              <a:gd name="T30" fmla="*/ 1668 w 2677"/>
              <a:gd name="T31" fmla="*/ 747 h 2187"/>
              <a:gd name="T32" fmla="*/ 1652 w 2677"/>
              <a:gd name="T33" fmla="*/ 506 h 2187"/>
              <a:gd name="T34" fmla="*/ 1720 w 2677"/>
              <a:gd name="T35" fmla="*/ 272 h 2187"/>
              <a:gd name="T36" fmla="*/ 1992 w 2677"/>
              <a:gd name="T37" fmla="*/ 249 h 2187"/>
              <a:gd name="T38" fmla="*/ 2181 w 2677"/>
              <a:gd name="T39" fmla="*/ 359 h 2187"/>
              <a:gd name="T40" fmla="*/ 2384 w 2677"/>
              <a:gd name="T41" fmla="*/ 458 h 2187"/>
              <a:gd name="T42" fmla="*/ 2624 w 2677"/>
              <a:gd name="T43" fmla="*/ 396 h 2187"/>
              <a:gd name="T44" fmla="*/ 2623 w 2677"/>
              <a:gd name="T45" fmla="*/ 144 h 2187"/>
              <a:gd name="T46" fmla="*/ 2616 w 2677"/>
              <a:gd name="T47" fmla="*/ 66 h 2187"/>
              <a:gd name="T48" fmla="*/ 2596 w 2677"/>
              <a:gd name="T49" fmla="*/ 0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77" h="2187">
                <a:moveTo>
                  <a:pt x="110" y="2186"/>
                </a:moveTo>
                <a:cubicBezTo>
                  <a:pt x="64" y="2128"/>
                  <a:pt x="48" y="2051"/>
                  <a:pt x="39" y="1973"/>
                </a:cubicBezTo>
                <a:cubicBezTo>
                  <a:pt x="32" y="1892"/>
                  <a:pt x="0" y="1813"/>
                  <a:pt x="48" y="1720"/>
                </a:cubicBezTo>
                <a:cubicBezTo>
                  <a:pt x="109" y="1607"/>
                  <a:pt x="234" y="1646"/>
                  <a:pt x="287" y="1684"/>
                </a:cubicBezTo>
                <a:cubicBezTo>
                  <a:pt x="349" y="1727"/>
                  <a:pt x="433" y="1733"/>
                  <a:pt x="490" y="1783"/>
                </a:cubicBezTo>
                <a:cubicBezTo>
                  <a:pt x="542" y="1828"/>
                  <a:pt x="613" y="1851"/>
                  <a:pt x="675" y="1888"/>
                </a:cubicBezTo>
                <a:cubicBezTo>
                  <a:pt x="746" y="1931"/>
                  <a:pt x="892" y="1860"/>
                  <a:pt x="858" y="1756"/>
                </a:cubicBezTo>
                <a:cubicBezTo>
                  <a:pt x="834" y="1678"/>
                  <a:pt x="861" y="1582"/>
                  <a:pt x="842" y="1500"/>
                </a:cubicBezTo>
                <a:cubicBezTo>
                  <a:pt x="826" y="1427"/>
                  <a:pt x="786" y="1371"/>
                  <a:pt x="780" y="1296"/>
                </a:cubicBezTo>
                <a:cubicBezTo>
                  <a:pt x="773" y="1218"/>
                  <a:pt x="723" y="1149"/>
                  <a:pt x="786" y="1054"/>
                </a:cubicBezTo>
                <a:cubicBezTo>
                  <a:pt x="850" y="957"/>
                  <a:pt x="972" y="960"/>
                  <a:pt x="1046" y="975"/>
                </a:cubicBezTo>
                <a:cubicBezTo>
                  <a:pt x="1125" y="990"/>
                  <a:pt x="1173" y="1046"/>
                  <a:pt x="1228" y="1091"/>
                </a:cubicBezTo>
                <a:cubicBezTo>
                  <a:pt x="1283" y="1133"/>
                  <a:pt x="1343" y="1172"/>
                  <a:pt x="1414" y="1196"/>
                </a:cubicBezTo>
                <a:cubicBezTo>
                  <a:pt x="1488" y="1221"/>
                  <a:pt x="1576" y="1263"/>
                  <a:pt x="1670" y="1210"/>
                </a:cubicBezTo>
                <a:cubicBezTo>
                  <a:pt x="1782" y="1148"/>
                  <a:pt x="1747" y="1027"/>
                  <a:pt x="1740" y="950"/>
                </a:cubicBezTo>
                <a:cubicBezTo>
                  <a:pt x="1734" y="873"/>
                  <a:pt x="1684" y="820"/>
                  <a:pt x="1668" y="747"/>
                </a:cubicBezTo>
                <a:cubicBezTo>
                  <a:pt x="1649" y="671"/>
                  <a:pt x="1667" y="583"/>
                  <a:pt x="1652" y="506"/>
                </a:cubicBezTo>
                <a:cubicBezTo>
                  <a:pt x="1638" y="438"/>
                  <a:pt x="1618" y="338"/>
                  <a:pt x="1720" y="272"/>
                </a:cubicBezTo>
                <a:cubicBezTo>
                  <a:pt x="1814" y="211"/>
                  <a:pt x="1917" y="217"/>
                  <a:pt x="1992" y="249"/>
                </a:cubicBezTo>
                <a:cubicBezTo>
                  <a:pt x="2062" y="279"/>
                  <a:pt x="2115" y="325"/>
                  <a:pt x="2181" y="359"/>
                </a:cubicBezTo>
                <a:cubicBezTo>
                  <a:pt x="2248" y="393"/>
                  <a:pt x="2323" y="415"/>
                  <a:pt x="2384" y="458"/>
                </a:cubicBezTo>
                <a:cubicBezTo>
                  <a:pt x="2442" y="499"/>
                  <a:pt x="2570" y="489"/>
                  <a:pt x="2624" y="396"/>
                </a:cubicBezTo>
                <a:cubicBezTo>
                  <a:pt x="2676" y="302"/>
                  <a:pt x="2645" y="219"/>
                  <a:pt x="2623" y="144"/>
                </a:cubicBezTo>
                <a:lnTo>
                  <a:pt x="2616" y="66"/>
                </a:lnTo>
                <a:lnTo>
                  <a:pt x="2596" y="0"/>
                </a:lnTo>
              </a:path>
            </a:pathLst>
          </a:custGeom>
          <a:noFill/>
          <a:ln w="36000" cap="flat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2835206" y="5543152"/>
            <a:ext cx="446400" cy="446400"/>
          </a:xfrm>
          <a:prstGeom prst="ellipse">
            <a:avLst/>
          </a:prstGeom>
          <a:gradFill rotWithShape="0">
            <a:gsLst>
              <a:gs pos="0">
                <a:srgbClr val="800000"/>
              </a:gs>
              <a:gs pos="100000">
                <a:srgbClr val="FF33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 dirty="0"/>
              <a:t>+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4001666" y="4003072"/>
            <a:ext cx="446400" cy="446400"/>
          </a:xfrm>
          <a:prstGeom prst="ellipse">
            <a:avLst/>
          </a:prstGeom>
          <a:gradFill rotWithShape="0">
            <a:gsLst>
              <a:gs pos="0">
                <a:srgbClr val="800000"/>
              </a:gs>
              <a:gs pos="100000">
                <a:srgbClr val="FF33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 dirty="0"/>
              <a:t>+</a:t>
            </a:r>
          </a:p>
        </p:txBody>
      </p:sp>
      <p:sp>
        <p:nvSpPr>
          <p:cNvPr id="18" name="Freeform 10"/>
          <p:cNvSpPr>
            <a:spLocks noChangeArrowheads="1"/>
          </p:cNvSpPr>
          <p:nvPr/>
        </p:nvSpPr>
        <p:spPr bwMode="auto">
          <a:xfrm flipH="1">
            <a:off x="4347849" y="4292240"/>
            <a:ext cx="280157" cy="471872"/>
          </a:xfrm>
          <a:custGeom>
            <a:avLst/>
            <a:gdLst>
              <a:gd name="T0" fmla="*/ 1986 w 2017"/>
              <a:gd name="T1" fmla="*/ 0 h 1204"/>
              <a:gd name="T2" fmla="*/ 2008 w 2017"/>
              <a:gd name="T3" fmla="*/ 153 h 1204"/>
              <a:gd name="T4" fmla="*/ 1971 w 2017"/>
              <a:gd name="T5" fmla="*/ 324 h 1204"/>
              <a:gd name="T6" fmla="*/ 1803 w 2017"/>
              <a:gd name="T7" fmla="*/ 322 h 1204"/>
              <a:gd name="T8" fmla="*/ 1677 w 2017"/>
              <a:gd name="T9" fmla="*/ 231 h 1204"/>
              <a:gd name="T10" fmla="*/ 1564 w 2017"/>
              <a:gd name="T11" fmla="*/ 138 h 1204"/>
              <a:gd name="T12" fmla="*/ 1422 w 2017"/>
              <a:gd name="T13" fmla="*/ 207 h 1204"/>
              <a:gd name="T14" fmla="*/ 1401 w 2017"/>
              <a:gd name="T15" fmla="*/ 383 h 1204"/>
              <a:gd name="T16" fmla="*/ 1419 w 2017"/>
              <a:gd name="T17" fmla="*/ 528 h 1204"/>
              <a:gd name="T18" fmla="*/ 1385 w 2017"/>
              <a:gd name="T19" fmla="*/ 692 h 1204"/>
              <a:gd name="T20" fmla="*/ 1197 w 2017"/>
              <a:gd name="T21" fmla="*/ 715 h 1204"/>
              <a:gd name="T22" fmla="*/ 1087 w 2017"/>
              <a:gd name="T23" fmla="*/ 616 h 1204"/>
              <a:gd name="T24" fmla="*/ 973 w 2017"/>
              <a:gd name="T25" fmla="*/ 524 h 1204"/>
              <a:gd name="T26" fmla="*/ 800 w 2017"/>
              <a:gd name="T27" fmla="*/ 485 h 1204"/>
              <a:gd name="T28" fmla="*/ 720 w 2017"/>
              <a:gd name="T29" fmla="*/ 654 h 1204"/>
              <a:gd name="T30" fmla="*/ 745 w 2017"/>
              <a:gd name="T31" fmla="*/ 800 h 1204"/>
              <a:gd name="T32" fmla="*/ 725 w 2017"/>
              <a:gd name="T33" fmla="*/ 966 h 1204"/>
              <a:gd name="T34" fmla="*/ 650 w 2017"/>
              <a:gd name="T35" fmla="*/ 1118 h 1204"/>
              <a:gd name="T36" fmla="*/ 461 w 2017"/>
              <a:gd name="T37" fmla="*/ 1102 h 1204"/>
              <a:gd name="T38" fmla="*/ 346 w 2017"/>
              <a:gd name="T39" fmla="*/ 1005 h 1204"/>
              <a:gd name="T40" fmla="*/ 220 w 2017"/>
              <a:gd name="T41" fmla="*/ 915 h 1204"/>
              <a:gd name="T42" fmla="*/ 48 w 2017"/>
              <a:gd name="T43" fmla="*/ 931 h 1204"/>
              <a:gd name="T44" fmla="*/ 18 w 2017"/>
              <a:gd name="T45" fmla="*/ 1102 h 1204"/>
              <a:gd name="T46" fmla="*/ 12 w 2017"/>
              <a:gd name="T47" fmla="*/ 1156 h 1204"/>
              <a:gd name="T48" fmla="*/ 18 w 2017"/>
              <a:gd name="T49" fmla="*/ 1203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7" h="1204">
                <a:moveTo>
                  <a:pt x="1986" y="0"/>
                </a:moveTo>
                <a:cubicBezTo>
                  <a:pt x="2011" y="45"/>
                  <a:pt x="2013" y="99"/>
                  <a:pt x="2008" y="153"/>
                </a:cubicBezTo>
                <a:cubicBezTo>
                  <a:pt x="2004" y="209"/>
                  <a:pt x="2016" y="267"/>
                  <a:pt x="1971" y="324"/>
                </a:cubicBezTo>
                <a:cubicBezTo>
                  <a:pt x="1915" y="394"/>
                  <a:pt x="1836" y="353"/>
                  <a:pt x="1803" y="322"/>
                </a:cubicBezTo>
                <a:cubicBezTo>
                  <a:pt x="1767" y="286"/>
                  <a:pt x="1710" y="271"/>
                  <a:pt x="1677" y="231"/>
                </a:cubicBezTo>
                <a:cubicBezTo>
                  <a:pt x="1647" y="194"/>
                  <a:pt x="1601" y="170"/>
                  <a:pt x="1564" y="138"/>
                </a:cubicBezTo>
                <a:cubicBezTo>
                  <a:pt x="1520" y="100"/>
                  <a:pt x="1412" y="132"/>
                  <a:pt x="1422" y="207"/>
                </a:cubicBezTo>
                <a:cubicBezTo>
                  <a:pt x="1429" y="262"/>
                  <a:pt x="1399" y="324"/>
                  <a:pt x="1401" y="383"/>
                </a:cubicBezTo>
                <a:cubicBezTo>
                  <a:pt x="1403" y="434"/>
                  <a:pt x="1424" y="477"/>
                  <a:pt x="1419" y="528"/>
                </a:cubicBezTo>
                <a:cubicBezTo>
                  <a:pt x="1414" y="582"/>
                  <a:pt x="1439" y="635"/>
                  <a:pt x="1385" y="692"/>
                </a:cubicBezTo>
                <a:cubicBezTo>
                  <a:pt x="1329" y="750"/>
                  <a:pt x="1245" y="734"/>
                  <a:pt x="1197" y="715"/>
                </a:cubicBezTo>
                <a:cubicBezTo>
                  <a:pt x="1145" y="696"/>
                  <a:pt x="1119" y="653"/>
                  <a:pt x="1087" y="616"/>
                </a:cubicBezTo>
                <a:cubicBezTo>
                  <a:pt x="1055" y="581"/>
                  <a:pt x="1018" y="548"/>
                  <a:pt x="973" y="524"/>
                </a:cubicBezTo>
                <a:cubicBezTo>
                  <a:pt x="926" y="498"/>
                  <a:pt x="870" y="460"/>
                  <a:pt x="800" y="485"/>
                </a:cubicBezTo>
                <a:cubicBezTo>
                  <a:pt x="716" y="515"/>
                  <a:pt x="725" y="601"/>
                  <a:pt x="720" y="654"/>
                </a:cubicBezTo>
                <a:cubicBezTo>
                  <a:pt x="714" y="707"/>
                  <a:pt x="742" y="749"/>
                  <a:pt x="745" y="800"/>
                </a:cubicBezTo>
                <a:cubicBezTo>
                  <a:pt x="748" y="855"/>
                  <a:pt x="725" y="911"/>
                  <a:pt x="725" y="966"/>
                </a:cubicBezTo>
                <a:cubicBezTo>
                  <a:pt x="726" y="1014"/>
                  <a:pt x="728" y="1084"/>
                  <a:pt x="650" y="1118"/>
                </a:cubicBezTo>
                <a:cubicBezTo>
                  <a:pt x="578" y="1149"/>
                  <a:pt x="509" y="1132"/>
                  <a:pt x="461" y="1102"/>
                </a:cubicBezTo>
                <a:cubicBezTo>
                  <a:pt x="417" y="1074"/>
                  <a:pt x="387" y="1036"/>
                  <a:pt x="346" y="1005"/>
                </a:cubicBezTo>
                <a:cubicBezTo>
                  <a:pt x="304" y="974"/>
                  <a:pt x="256" y="950"/>
                  <a:pt x="220" y="915"/>
                </a:cubicBezTo>
                <a:cubicBezTo>
                  <a:pt x="185" y="880"/>
                  <a:pt x="96" y="873"/>
                  <a:pt x="48" y="931"/>
                </a:cubicBezTo>
                <a:cubicBezTo>
                  <a:pt x="0" y="988"/>
                  <a:pt x="11" y="1048"/>
                  <a:pt x="18" y="1102"/>
                </a:cubicBezTo>
                <a:lnTo>
                  <a:pt x="12" y="1156"/>
                </a:lnTo>
                <a:lnTo>
                  <a:pt x="18" y="1203"/>
                </a:lnTo>
              </a:path>
            </a:pathLst>
          </a:custGeom>
          <a:noFill/>
          <a:ln w="36000" cap="flat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4630598" y="4221088"/>
            <a:ext cx="1976223" cy="506787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4625289" y="4727875"/>
            <a:ext cx="1981531" cy="31464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6662912" y="4031600"/>
            <a:ext cx="260640" cy="2606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/>
              <a:t>-</a:t>
            </a: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6687624" y="4912195"/>
            <a:ext cx="260640" cy="260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 dirty="0"/>
              <a:t>+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03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4937761" y="4477321"/>
            <a:ext cx="3229920" cy="1874880"/>
          </a:xfrm>
          <a:prstGeom prst="roundRect">
            <a:avLst>
              <a:gd name="adj" fmla="val 16667"/>
            </a:avLst>
          </a:prstGeom>
          <a:solidFill>
            <a:srgbClr val="E6E6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6000" cap="flat">
                <a:solidFill>
                  <a:srgbClr val="FF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>
              <a:solidFill>
                <a:srgbClr val="0070C0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48161" y="33481"/>
            <a:ext cx="7116480" cy="1468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de-DE" altLang="ja-JP" sz="4000" b="1" dirty="0">
                <a:solidFill>
                  <a:srgbClr val="F5009D"/>
                </a:solidFill>
                <a:latin typeface="Britannic Bold" panose="020B0903060703020204" pitchFamily="34" charset="0"/>
              </a:rPr>
              <a:t>Electron Driven(2)</a:t>
            </a:r>
            <a:br>
              <a:rPr lang="de-DE" altLang="ja-JP" sz="4000" b="1" dirty="0">
                <a:solidFill>
                  <a:srgbClr val="F5009D"/>
                </a:solidFill>
                <a:latin typeface="Britannic Bold" panose="020B0903060703020204" pitchFamily="34" charset="0"/>
              </a:rPr>
            </a:br>
            <a:r>
              <a:rPr lang="de-DE" altLang="ja-JP" sz="2400" b="1" dirty="0">
                <a:solidFill>
                  <a:srgbClr val="F5009D"/>
                </a:solidFill>
                <a:latin typeface="Britannic Bold" panose="020B0903060703020204" pitchFamily="34" charset="0"/>
              </a:rPr>
              <a:t>Bremsstrahlung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8201"/>
            <a:ext cx="4464496" cy="4484160"/>
          </a:xfrm>
          <a:ln/>
        </p:spPr>
        <p:txBody>
          <a:bodyPr vert="horz" lIns="91440" tIns="13715" rIns="91440" bIns="45720" rtlCol="0">
            <a:no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Bremsstrahlung is dominant in high energy region.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Below some </a:t>
            </a:r>
            <a:r>
              <a:rPr lang="en-US" altLang="ja-JP" sz="2400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</a:t>
            </a:r>
            <a:r>
              <a:rPr lang="en-US" altLang="ja-JP" sz="2400" baseline="-1000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c</a:t>
            </a: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, ionization is dominant.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When high energy electrons are injected into material, electrons loose their energy by </a:t>
            </a:r>
            <a:r>
              <a:rPr lang="en-US" altLang="ja-JP" sz="2400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Brems-strahlung</a:t>
            </a: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When the energy becomes less than </a:t>
            </a:r>
            <a:r>
              <a:rPr lang="en-US" altLang="ja-JP" sz="2400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</a:t>
            </a:r>
            <a:r>
              <a:rPr lang="en-US" altLang="ja-JP" sz="2400" baseline="-1000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c</a:t>
            </a: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, </a:t>
            </a:r>
            <a:r>
              <a:rPr lang="en-US" altLang="ja-JP" sz="2400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Brems-strahlung</a:t>
            </a: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is not dominant.</a:t>
            </a:r>
          </a:p>
          <a:p>
            <a:pPr marL="783372" lvl="1" indent="-293764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altLang="ja-JP" sz="2400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61" y="1369801"/>
            <a:ext cx="4610880" cy="31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5823361" y="5021641"/>
          <a:ext cx="1697760" cy="60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8" r:id="rId5" imgW="1916640" imgH="664560" progId="">
                  <p:embed/>
                </p:oleObj>
              </mc:Choice>
              <mc:Fallback>
                <p:oleObj r:id="rId5" imgW="1916640" imgH="664560" progId="">
                  <p:embed/>
                  <p:pic>
                    <p:nvPicPr>
                      <p:cNvPr id="1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361" y="5021641"/>
                        <a:ext cx="1697760" cy="6004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266081" y="4637377"/>
            <a:ext cx="257328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4686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 b="1" dirty="0">
                <a:solidFill>
                  <a:srgbClr val="0070C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Critical Energy  </a:t>
            </a:r>
            <a:r>
              <a:rPr lang="en-US" altLang="ja-JP" sz="2177" b="1" dirty="0" err="1">
                <a:solidFill>
                  <a:srgbClr val="0070C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</a:t>
            </a:r>
            <a:r>
              <a:rPr lang="en-US" altLang="ja-JP" sz="2177" b="1" baseline="-1000" dirty="0" err="1">
                <a:solidFill>
                  <a:srgbClr val="0070C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c</a:t>
            </a:r>
            <a:endParaRPr lang="en-US" altLang="ja-JP" sz="2177" b="1" baseline="-1000" dirty="0">
              <a:solidFill>
                <a:srgbClr val="0070C0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5797441" y="5665321"/>
          <a:ext cx="1850400" cy="54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" r:id="rId7" imgW="2012040" imgH="604800" progId="">
                  <p:embed/>
                </p:oleObj>
              </mc:Choice>
              <mc:Fallback>
                <p:oleObj r:id="rId7" imgW="2012040" imgH="604800" progId="">
                  <p:embed/>
                  <p:pic>
                    <p:nvPicPr>
                      <p:cNvPr id="13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441" y="5665321"/>
                        <a:ext cx="1850400" cy="5428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7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27921" y="12006"/>
            <a:ext cx="7673760" cy="130608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Cascade Shower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1521" y="1261801"/>
            <a:ext cx="7673760" cy="319968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Radiation length X</a:t>
            </a:r>
            <a:r>
              <a:rPr lang="en-US" altLang="ja-JP" sz="2177" baseline="-33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0</a:t>
            </a: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:</a:t>
            </a:r>
            <a:b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b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endParaRPr lang="en-US" altLang="ja-JP" sz="2177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Energy at each steps:</a:t>
            </a: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177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This process is continued up to;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81" y="1198441"/>
            <a:ext cx="3772800" cy="323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521343"/>
              </p:ext>
            </p:extLst>
          </p:nvPr>
        </p:nvGraphicFramePr>
        <p:xfrm>
          <a:off x="2616481" y="1727641"/>
          <a:ext cx="1075680" cy="57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6" r:id="rId5" imgW="1185120" imgH="642240" progId="">
                  <p:embed/>
                </p:oleObj>
              </mc:Choice>
              <mc:Fallback>
                <p:oleObj r:id="rId5" imgW="1185120" imgH="642240" progId="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481" y="1727641"/>
                        <a:ext cx="1075680" cy="5745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093641"/>
              </p:ext>
            </p:extLst>
          </p:nvPr>
        </p:nvGraphicFramePr>
        <p:xfrm>
          <a:off x="1549311" y="2814841"/>
          <a:ext cx="940320" cy="60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7" r:id="rId7" imgW="1020240" imgH="677520" progId="">
                  <p:embed/>
                </p:oleObj>
              </mc:Choice>
              <mc:Fallback>
                <p:oleObj r:id="rId7" imgW="1020240" imgH="677520" progId="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311" y="2814841"/>
                        <a:ext cx="940320" cy="6076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817447"/>
              </p:ext>
            </p:extLst>
          </p:nvPr>
        </p:nvGraphicFramePr>
        <p:xfrm>
          <a:off x="1899361" y="4119356"/>
          <a:ext cx="1625760" cy="96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8" r:id="rId9" imgW="1791720" imgH="1069200" progId="">
                  <p:embed/>
                </p:oleObj>
              </mc:Choice>
              <mc:Fallback>
                <p:oleObj r:id="rId9" imgW="1791720" imgH="1069200" progId="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361" y="4119356"/>
                        <a:ext cx="1625760" cy="9691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089526"/>
              </p:ext>
            </p:extLst>
          </p:nvPr>
        </p:nvGraphicFramePr>
        <p:xfrm>
          <a:off x="1865521" y="5203895"/>
          <a:ext cx="2257920" cy="74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9" r:id="rId11" imgW="2487240" imgH="821520" progId="">
                  <p:embed/>
                </p:oleObj>
              </mc:Choice>
              <mc:Fallback>
                <p:oleObj r:id="rId11" imgW="2487240" imgH="821520" progId="">
                  <p:embed/>
                  <p:pic>
                    <p:nvPicPr>
                      <p:cNvPr id="143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521" y="5203895"/>
                        <a:ext cx="2257920" cy="7444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078881" y="1394280"/>
            <a:ext cx="325440" cy="236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8515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633">
                <a:latin typeface="Times New Roman" panose="02020603050405020304" pitchFamily="18" charset="0"/>
              </a:rPr>
              <a:t>n=0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078881" y="2014921"/>
            <a:ext cx="325440" cy="236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8515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633">
                <a:latin typeface="Times New Roman" panose="02020603050405020304" pitchFamily="18" charset="0"/>
              </a:rPr>
              <a:t>n=1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078881" y="2609640"/>
            <a:ext cx="325440" cy="236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8515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633">
                <a:latin typeface="Times New Roman" panose="02020603050405020304" pitchFamily="18" charset="0"/>
              </a:rPr>
              <a:t>n=2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078881" y="3231720"/>
            <a:ext cx="325440" cy="236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8515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633">
                <a:latin typeface="Times New Roman" panose="02020603050405020304" pitchFamily="18" charset="0"/>
              </a:rPr>
              <a:t>n=3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078881" y="2014921"/>
            <a:ext cx="325440" cy="236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8515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633">
                <a:latin typeface="Times New Roman" panose="02020603050405020304" pitchFamily="18" charset="0"/>
              </a:rPr>
              <a:t>n=1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078881" y="3826441"/>
            <a:ext cx="325440" cy="236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8515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633">
                <a:latin typeface="Times New Roman" panose="02020603050405020304" pitchFamily="18" charset="0"/>
              </a:rPr>
              <a:t>n=4</a:t>
            </a:r>
          </a:p>
        </p:txBody>
      </p:sp>
      <p:graphicFrame>
        <p:nvGraphicFramePr>
          <p:cNvPr id="143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42923"/>
              </p:ext>
            </p:extLst>
          </p:nvPr>
        </p:nvGraphicFramePr>
        <p:xfrm>
          <a:off x="2744640" y="3060617"/>
          <a:ext cx="1827360" cy="29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0" r:id="rId13" imgW="1982880" imgH="321120" progId="">
                  <p:embed/>
                </p:oleObj>
              </mc:Choice>
              <mc:Fallback>
                <p:oleObj r:id="rId13" imgW="1982880" imgH="321120" progId="">
                  <p:embed/>
                  <p:pic>
                    <p:nvPicPr>
                      <p:cNvPr id="143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640" y="3060617"/>
                        <a:ext cx="1827360" cy="2923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6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91624" y="0"/>
            <a:ext cx="7848000" cy="106848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b="1" dirty="0">
                <a:solidFill>
                  <a:srgbClr val="F5009D"/>
                </a:solidFill>
                <a:latin typeface="Britannic Bold" panose="020B0903060703020204" pitchFamily="34" charset="0"/>
                <a:ea typeface="HGS明朝E" panose="02020900000000000000" pitchFamily="18" charset="-128"/>
              </a:rPr>
              <a:t>Cascade Shower (2)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14921"/>
            <a:ext cx="4721761" cy="461088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spcBef>
                <a:spcPts val="771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As consequence of the cascade shower by the high energy electron in material, many positrons are generated.</a:t>
            </a:r>
          </a:p>
          <a:p>
            <a:pPr marL="391686" indent="-293764">
              <a:spcBef>
                <a:spcPts val="771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Number of positron is maximized at shower max determined by X</a:t>
            </a:r>
            <a:r>
              <a:rPr lang="en-US" altLang="ja-JP" sz="2400" baseline="-1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0</a:t>
            </a: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, E</a:t>
            </a:r>
            <a:r>
              <a:rPr lang="en-US" altLang="ja-JP" sz="2400" baseline="-1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0</a:t>
            </a: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, and E</a:t>
            </a:r>
            <a:r>
              <a:rPr lang="en-US" altLang="ja-JP" sz="2400" baseline="-1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c</a:t>
            </a: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. 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125776"/>
              </p:ext>
            </p:extLst>
          </p:nvPr>
        </p:nvGraphicFramePr>
        <p:xfrm>
          <a:off x="2078344" y="5556393"/>
          <a:ext cx="2537280" cy="61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6" r:id="rId4" imgW="2809800" imgH="671040" progId="">
                  <p:embed/>
                </p:oleObj>
              </mc:Choice>
              <mc:Fallback>
                <p:oleObj r:id="rId4" imgW="2809800" imgH="671040" progId="">
                  <p:embed/>
                  <p:pic>
                    <p:nvPicPr>
                      <p:cNvPr id="15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344" y="5556393"/>
                        <a:ext cx="2537280" cy="6134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735033"/>
              </p:ext>
            </p:extLst>
          </p:nvPr>
        </p:nvGraphicFramePr>
        <p:xfrm>
          <a:off x="1524000" y="4736820"/>
          <a:ext cx="2206080" cy="73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7" r:id="rId6" imgW="2487240" imgH="821520" progId="">
                  <p:embed/>
                </p:oleObj>
              </mc:Choice>
              <mc:Fallback>
                <p:oleObj r:id="rId6" imgW="2487240" imgH="821520" progId="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36820"/>
                        <a:ext cx="2206080" cy="7387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98" y="1484784"/>
            <a:ext cx="4660603" cy="332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664961" y="4948201"/>
            <a:ext cx="2242080" cy="51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573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1633">
                <a:solidFill>
                  <a:srgbClr val="FF00FF"/>
                </a:solidFill>
              </a:rPr>
              <a:t>Courtesy of T.Kamitani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59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856800" y="13222"/>
            <a:ext cx="7430400" cy="85536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b="1" dirty="0">
                <a:solidFill>
                  <a:srgbClr val="F5009D"/>
                </a:solidFill>
                <a:latin typeface="Britannic Bold" panose="020B0903060703020204" pitchFamily="34" charset="0"/>
              </a:rPr>
              <a:t>Direct Pair Creation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097" y="1632290"/>
            <a:ext cx="4536504" cy="5089185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10s MeV photons directly generate positrons through the pair creation process.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Due to this simplicity, if the photons are polarized, the positrons are also polarized. </a:t>
            </a:r>
            <a:r>
              <a:rPr lang="en-US" altLang="ja-JP" sz="2000" dirty="0">
                <a:solidFill>
                  <a:srgbClr val="FF00FF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(Polarized Positron).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# of particles is not multiplied. Each photon can generate only up to one positron. </a:t>
            </a:r>
            <a:r>
              <a:rPr lang="en-US" altLang="ja-JP" sz="2000" u="sng" dirty="0">
                <a:solidFill>
                  <a:srgbClr val="FF00FF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We need many photons</a:t>
            </a:r>
            <a:r>
              <a:rPr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.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92" y="1844824"/>
            <a:ext cx="3441017" cy="353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9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1259632" y="3165768"/>
            <a:ext cx="6953760" cy="3647608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36000" cap="flat">
                <a:solidFill>
                  <a:srgbClr val="FF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3518"/>
            <a:ext cx="7430400" cy="97344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dirty="0" err="1">
                <a:solidFill>
                  <a:srgbClr val="F5009D"/>
                </a:solidFill>
                <a:latin typeface="Britannic Bold" panose="020B0903060703020204" pitchFamily="34" charset="0"/>
              </a:rPr>
              <a:t>Undulator</a:t>
            </a:r>
            <a:r>
              <a:rPr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 Radiation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844" y="1009597"/>
            <a:ext cx="8928992" cy="300672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spcBef>
                <a:spcPts val="386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In alternate dipole B field(</a:t>
            </a:r>
            <a:r>
              <a:rPr lang="en-US" altLang="ja-JP" sz="2000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undulator</a:t>
            </a:r>
            <a:r>
              <a:rPr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), electron wiggles periodically.</a:t>
            </a:r>
          </a:p>
          <a:p>
            <a:pPr marL="391686" indent="-293764">
              <a:spcBef>
                <a:spcPts val="386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Electron speed along the longitudinal axis is less than speed of light due to the orbit.  </a:t>
            </a:r>
          </a:p>
          <a:p>
            <a:pPr marL="391686" indent="-293764">
              <a:spcBef>
                <a:spcPts val="386"/>
              </a:spcBef>
              <a:spcAft>
                <a:spcPct val="0"/>
              </a:spcAft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0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Photons are emitted to the direction where wave-plane distance  corresponds to integer of the photon wave length.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12" y="3378552"/>
            <a:ext cx="4968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52" y="4855992"/>
            <a:ext cx="250560" cy="2505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Freeform 6"/>
          <p:cNvSpPr>
            <a:spLocks noChangeArrowheads="1"/>
          </p:cNvSpPr>
          <p:nvPr/>
        </p:nvSpPr>
        <p:spPr bwMode="auto">
          <a:xfrm>
            <a:off x="2991232" y="4645752"/>
            <a:ext cx="3631680" cy="1961280"/>
          </a:xfrm>
          <a:custGeom>
            <a:avLst/>
            <a:gdLst>
              <a:gd name="T0" fmla="*/ 0 w 11121"/>
              <a:gd name="T1" fmla="*/ 1150 h 6008"/>
              <a:gd name="T2" fmla="*/ 810 w 11121"/>
              <a:gd name="T3" fmla="*/ 0 h 6008"/>
              <a:gd name="T4" fmla="*/ 1535 w 11121"/>
              <a:gd name="T5" fmla="*/ 255 h 6008"/>
              <a:gd name="T6" fmla="*/ 2472 w 11121"/>
              <a:gd name="T7" fmla="*/ 1193 h 6008"/>
              <a:gd name="T8" fmla="*/ 3366 w 11121"/>
              <a:gd name="T9" fmla="*/ 3919 h 6008"/>
              <a:gd name="T10" fmla="*/ 4176 w 11121"/>
              <a:gd name="T11" fmla="*/ 5624 h 6008"/>
              <a:gd name="T12" fmla="*/ 4943 w 11121"/>
              <a:gd name="T13" fmla="*/ 6007 h 6008"/>
              <a:gd name="T14" fmla="*/ 6008 w 11121"/>
              <a:gd name="T15" fmla="*/ 5581 h 6008"/>
              <a:gd name="T16" fmla="*/ 6944 w 11121"/>
              <a:gd name="T17" fmla="*/ 3408 h 6008"/>
              <a:gd name="T18" fmla="*/ 7754 w 11121"/>
              <a:gd name="T19" fmla="*/ 1235 h 6008"/>
              <a:gd name="T20" fmla="*/ 8606 w 11121"/>
              <a:gd name="T21" fmla="*/ 213 h 6008"/>
              <a:gd name="T22" fmla="*/ 9373 w 11121"/>
              <a:gd name="T23" fmla="*/ 170 h 6008"/>
              <a:gd name="T24" fmla="*/ 10396 w 11121"/>
              <a:gd name="T25" fmla="*/ 1150 h 6008"/>
              <a:gd name="T26" fmla="*/ 11120 w 11121"/>
              <a:gd name="T27" fmla="*/ 3281 h 6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21" h="6008">
                <a:moveTo>
                  <a:pt x="0" y="1150"/>
                </a:moveTo>
                <a:cubicBezTo>
                  <a:pt x="597" y="170"/>
                  <a:pt x="810" y="0"/>
                  <a:pt x="810" y="0"/>
                </a:cubicBezTo>
                <a:lnTo>
                  <a:pt x="1535" y="255"/>
                </a:lnTo>
                <a:lnTo>
                  <a:pt x="2472" y="1193"/>
                </a:lnTo>
                <a:lnTo>
                  <a:pt x="3366" y="3919"/>
                </a:lnTo>
                <a:lnTo>
                  <a:pt x="4176" y="5624"/>
                </a:lnTo>
                <a:lnTo>
                  <a:pt x="4943" y="6007"/>
                </a:lnTo>
                <a:lnTo>
                  <a:pt x="6008" y="5581"/>
                </a:lnTo>
                <a:lnTo>
                  <a:pt x="6944" y="3408"/>
                </a:lnTo>
                <a:lnTo>
                  <a:pt x="7754" y="1235"/>
                </a:lnTo>
                <a:lnTo>
                  <a:pt x="8606" y="213"/>
                </a:lnTo>
                <a:lnTo>
                  <a:pt x="9373" y="170"/>
                </a:lnTo>
                <a:lnTo>
                  <a:pt x="10396" y="1150"/>
                </a:lnTo>
                <a:lnTo>
                  <a:pt x="11120" y="3281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5180032" y="2996952"/>
            <a:ext cx="1611360" cy="1959840"/>
            <a:chOff x="3715" y="1789"/>
            <a:chExt cx="1119" cy="1361"/>
          </a:xfrm>
        </p:grpSpPr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flipV="1">
              <a:off x="3715" y="1788"/>
              <a:ext cx="965" cy="455"/>
            </a:xfrm>
            <a:prstGeom prst="line">
              <a:avLst/>
            </a:prstGeom>
            <a:noFill/>
            <a:ln w="72000" cap="flat">
              <a:solidFill>
                <a:srgbClr val="23FF2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633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flipV="1">
              <a:off x="3976" y="2734"/>
              <a:ext cx="859" cy="417"/>
            </a:xfrm>
            <a:prstGeom prst="line">
              <a:avLst/>
            </a:prstGeom>
            <a:noFill/>
            <a:ln w="72000" cap="flat">
              <a:solidFill>
                <a:srgbClr val="23FF2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633"/>
            </a:p>
          </p:txBody>
        </p:sp>
      </p:grpSp>
      <p:sp>
        <p:nvSpPr>
          <p:cNvPr id="17418" name="Freeform 10"/>
          <p:cNvSpPr>
            <a:spLocks noChangeArrowheads="1"/>
          </p:cNvSpPr>
          <p:nvPr/>
        </p:nvSpPr>
        <p:spPr bwMode="auto">
          <a:xfrm>
            <a:off x="2878912" y="3657911"/>
            <a:ext cx="2280960" cy="1100160"/>
          </a:xfrm>
          <a:custGeom>
            <a:avLst/>
            <a:gdLst>
              <a:gd name="T0" fmla="*/ 0 w 6987"/>
              <a:gd name="T1" fmla="*/ 3368 h 3369"/>
              <a:gd name="T2" fmla="*/ 6986 w 6987"/>
              <a:gd name="T3" fmla="*/ 0 h 33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987" h="3369">
                <a:moveTo>
                  <a:pt x="0" y="3368"/>
                </a:moveTo>
                <a:lnTo>
                  <a:pt x="6986" y="0"/>
                </a:lnTo>
              </a:path>
            </a:pathLst>
          </a:custGeom>
          <a:noFill/>
          <a:ln w="72000" cap="flat">
            <a:solidFill>
              <a:srgbClr val="23FF2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2907712" y="4880472"/>
            <a:ext cx="210240" cy="221760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4755232" y="4406711"/>
            <a:ext cx="542880" cy="29952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5529952" y="4038072"/>
            <a:ext cx="534240" cy="27216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089152" y="5889912"/>
            <a:ext cx="809280" cy="3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 dirty="0"/>
              <a:t>B+</a:t>
            </a:r>
            <a:endParaRPr lang="en-US" altLang="ja-JP" sz="2177" dirty="0">
              <a:latin typeface="Symbol" panose="05050102010706020507" pitchFamily="18" charset="2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500352" y="5878392"/>
            <a:ext cx="80928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 dirty="0"/>
              <a:t>B-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768992" y="5899992"/>
            <a:ext cx="809280" cy="3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 dirty="0"/>
              <a:t>B+</a:t>
            </a:r>
            <a:endParaRPr lang="en-US" altLang="ja-JP" sz="2177" dirty="0">
              <a:latin typeface="Symbol" panose="05050102010706020507" pitchFamily="18" charset="2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0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1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323528" y="1759704"/>
            <a:ext cx="3960440" cy="1741304"/>
          </a:xfrm>
          <a:prstGeom prst="roundRect">
            <a:avLst>
              <a:gd name="adj" fmla="val 16667"/>
            </a:avLst>
          </a:prstGeom>
          <a:solidFill>
            <a:srgbClr val="E6E6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6000" cap="flat">
                <a:solidFill>
                  <a:srgbClr val="FF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0161" y="115561"/>
            <a:ext cx="7673760" cy="1144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dirty="0" err="1">
                <a:solidFill>
                  <a:srgbClr val="F5009D"/>
                </a:solidFill>
                <a:latin typeface="Britannic Bold" panose="020B0903060703020204" pitchFamily="34" charset="0"/>
              </a:rPr>
              <a:t>Undulator</a:t>
            </a:r>
            <a:r>
              <a:rPr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 radiation (2)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26721" y="6229800"/>
            <a:ext cx="14400" cy="27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271648"/>
              </p:ext>
            </p:extLst>
          </p:nvPr>
        </p:nvGraphicFramePr>
        <p:xfrm>
          <a:off x="395536" y="1887834"/>
          <a:ext cx="3618876" cy="13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6" r:id="rId4" imgW="3371760" imgH="1313280" progId="">
                  <p:embed/>
                </p:oleObj>
              </mc:Choice>
              <mc:Fallback>
                <p:oleObj r:id="rId4" imgW="3371760" imgH="1313280" progId="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887834"/>
                        <a:ext cx="3618876" cy="13971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456" y="1496668"/>
            <a:ext cx="4817554" cy="362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4743" y="4314368"/>
            <a:ext cx="3689457" cy="2016224"/>
          </a:xfrm>
          <a:prstGeom prst="rect">
            <a:avLst/>
          </a:prstGeom>
          <a:ln/>
        </p:spPr>
        <p:txBody>
          <a:bodyPr vert="horz" lIns="91440" tIns="13715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922" indent="0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To obtain &gt;10MeV gamma ray, more than 100 GeV drive beam is required. 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26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 altLang="ja-JP"/>
          </a:p>
        </p:txBody>
      </p:sp>
      <p:sp>
        <p:nvSpPr>
          <p:cNvPr id="21505" name="AutoShape 1"/>
          <p:cNvSpPr>
            <a:spLocks noChangeArrowheads="1"/>
          </p:cNvSpPr>
          <p:nvPr/>
        </p:nvSpPr>
        <p:spPr bwMode="auto">
          <a:xfrm>
            <a:off x="357121" y="3197161"/>
            <a:ext cx="8681760" cy="3149280"/>
          </a:xfrm>
          <a:prstGeom prst="roundRect">
            <a:avLst>
              <a:gd name="adj" fmla="val 16667"/>
            </a:avLst>
          </a:prstGeom>
          <a:solidFill>
            <a:srgbClr val="E6E6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6000" cap="flat">
                <a:solidFill>
                  <a:srgbClr val="FF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4760" y="0"/>
            <a:ext cx="7430400" cy="97344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b="1" dirty="0">
                <a:solidFill>
                  <a:srgbClr val="F5009D"/>
                </a:solidFill>
                <a:latin typeface="Britannic Bold" panose="020B0903060703020204" pitchFamily="34" charset="0"/>
              </a:rPr>
              <a:t>Laser Compton(1)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119" y="906558"/>
            <a:ext cx="7293600" cy="240336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Inverse Compton scattering between laser photon and electron beam.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Laser photon (wavelength is in </a:t>
            </a:r>
            <a:r>
              <a:rPr lang="en-US" altLang="ja-JP" sz="2177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μm</a:t>
            </a: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order) is scattered by high energy electron and its energy is boosted.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As a result, high energy gamma-ray is obtained. 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81" y="3731401"/>
            <a:ext cx="3610080" cy="238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94760" y="4912664"/>
            <a:ext cx="4052191" cy="10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429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ts val="204"/>
              </a:spcBef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ja-JP" sz="1814" dirty="0">
                <a:solidFill>
                  <a:srgbClr val="00008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</a:t>
            </a:r>
            <a:r>
              <a:rPr lang="en-US" altLang="ja-JP" sz="1814" baseline="-1000" dirty="0">
                <a:solidFill>
                  <a:srgbClr val="00008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L</a:t>
            </a:r>
            <a:r>
              <a:rPr lang="en-US" altLang="ja-JP" sz="1814" dirty="0">
                <a:solidFill>
                  <a:srgbClr val="00008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: Laser energy 1.2eV @ 1μm.</a:t>
            </a:r>
          </a:p>
          <a:p>
            <a:pPr>
              <a:lnSpc>
                <a:spcPct val="95000"/>
              </a:lnSpc>
              <a:spcBef>
                <a:spcPts val="204"/>
              </a:spcBef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ja-JP" sz="1814" dirty="0">
                <a:solidFill>
                  <a:srgbClr val="00008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Electron beam 1GeV, γ=2000.</a:t>
            </a:r>
          </a:p>
          <a:p>
            <a:pPr>
              <a:lnSpc>
                <a:spcPct val="95000"/>
              </a:lnSpc>
              <a:spcBef>
                <a:spcPts val="204"/>
              </a:spcBef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ja-JP" sz="1814" dirty="0" err="1">
                <a:solidFill>
                  <a:srgbClr val="00008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</a:t>
            </a:r>
            <a:r>
              <a:rPr lang="en-US" altLang="ja-JP" sz="1814" baseline="-1000" dirty="0" err="1">
                <a:solidFill>
                  <a:srgbClr val="00008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γ</a:t>
            </a:r>
            <a:r>
              <a:rPr lang="en-US" altLang="ja-JP" sz="1814" dirty="0">
                <a:solidFill>
                  <a:srgbClr val="000080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~ 16MeV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979712" y="3731401"/>
                <a:ext cx="2382960" cy="801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ja-JP" alt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kumimoji="1" lang="ja-JP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731401"/>
                <a:ext cx="2382960" cy="801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687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35120" y="20521"/>
            <a:ext cx="7673760" cy="130608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Injector Concepts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14401" y="4920841"/>
            <a:ext cx="7387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>
                <a:solidFill>
                  <a:srgbClr val="FFFFFF"/>
                </a:solidFill>
              </a:rPr>
              <a:t>3.2nC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349761" y="4288681"/>
            <a:ext cx="93744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To Acc.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271521" y="1474921"/>
            <a:ext cx="2825280" cy="1020960"/>
          </a:xfrm>
          <a:prstGeom prst="wedgeRectCallout">
            <a:avLst>
              <a:gd name="adj1" fmla="val -51292"/>
              <a:gd name="adj2" fmla="val 213023"/>
            </a:avLst>
          </a:prstGeom>
          <a:solidFill>
            <a:srgbClr val="E6E6FF"/>
          </a:solidFill>
          <a:ln w="36000" cap="flat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6328" tIns="43758" rIns="16328" bIns="1632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>
                <a:solidFill>
                  <a:srgbClr val="008000"/>
                </a:solidFill>
              </a:rPr>
              <a:t>Thermionic Cathode</a:t>
            </a:r>
          </a:p>
          <a:p>
            <a:pPr algn="ctr"/>
            <a:r>
              <a:rPr lang="en-US" altLang="ja-JP" sz="2177">
                <a:solidFill>
                  <a:srgbClr val="008000"/>
                </a:solidFill>
              </a:rPr>
              <a:t>Photo-cathode</a:t>
            </a:r>
          </a:p>
          <a:p>
            <a:pPr algn="ctr"/>
            <a:r>
              <a:rPr lang="en-US" altLang="ja-JP" sz="2177">
                <a:solidFill>
                  <a:srgbClr val="008000"/>
                </a:solidFill>
              </a:rPr>
              <a:t>Field emitter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69920" y="4388041"/>
            <a:ext cx="190656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Extraction Field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517281" y="1341001"/>
            <a:ext cx="3221280" cy="1140480"/>
          </a:xfrm>
          <a:prstGeom prst="wedgeRectCallout">
            <a:avLst>
              <a:gd name="adj1" fmla="val -69542"/>
              <a:gd name="adj2" fmla="val 227491"/>
            </a:avLst>
          </a:prstGeom>
          <a:solidFill>
            <a:srgbClr val="E6E6FF"/>
          </a:solidFill>
          <a:ln w="36000" cap="flat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6328" tIns="48330" rIns="16328" bIns="1632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540">
                <a:solidFill>
                  <a:srgbClr val="008000"/>
                </a:solidFill>
              </a:rPr>
              <a:t>CW Beam</a:t>
            </a:r>
          </a:p>
          <a:p>
            <a:pPr algn="ctr"/>
            <a:r>
              <a:rPr lang="en-US" altLang="ja-JP" sz="2540">
                <a:solidFill>
                  <a:srgbClr val="008000"/>
                </a:solidFill>
              </a:rPr>
              <a:t>Long bunch beam</a:t>
            </a:r>
          </a:p>
          <a:p>
            <a:pPr algn="ctr"/>
            <a:r>
              <a:rPr lang="en-US" altLang="ja-JP" sz="2540">
                <a:solidFill>
                  <a:srgbClr val="008000"/>
                </a:solidFill>
              </a:rPr>
              <a:t>Short bunch beam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561761" y="2876041"/>
            <a:ext cx="1490400" cy="938880"/>
          </a:xfrm>
          <a:prstGeom prst="wedgeRectCallout">
            <a:avLst>
              <a:gd name="adj1" fmla="val -63981"/>
              <a:gd name="adj2" fmla="val 84755"/>
            </a:avLst>
          </a:prstGeom>
          <a:solidFill>
            <a:srgbClr val="E6E6FF"/>
          </a:solidFill>
          <a:ln w="36000" cap="flat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6328" tIns="48330" rIns="16328" bIns="1632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540">
                <a:solidFill>
                  <a:srgbClr val="008000"/>
                </a:solidFill>
              </a:rPr>
              <a:t>DC field</a:t>
            </a:r>
          </a:p>
          <a:p>
            <a:pPr algn="ctr"/>
            <a:r>
              <a:rPr lang="en-US" altLang="ja-JP" sz="2540">
                <a:solidFill>
                  <a:srgbClr val="008000"/>
                </a:solidFill>
              </a:rPr>
              <a:t>RF field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423841" y="4700521"/>
            <a:ext cx="669600" cy="740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810721" y="3935881"/>
            <a:ext cx="1091520" cy="2295360"/>
          </a:xfrm>
          <a:prstGeom prst="cube">
            <a:avLst>
              <a:gd name="adj" fmla="val 44014"/>
            </a:avLst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5400000">
            <a:off x="2808001" y="3539881"/>
            <a:ext cx="767520" cy="3186720"/>
          </a:xfrm>
          <a:prstGeom prst="can">
            <a:avLst>
              <a:gd name="adj" fmla="val 46287"/>
            </a:avLst>
          </a:prstGeom>
          <a:gradFill rotWithShape="0">
            <a:gsLst>
              <a:gs pos="0">
                <a:srgbClr val="000080"/>
              </a:gs>
              <a:gs pos="50000">
                <a:srgbClr val="CFE7F5"/>
              </a:gs>
              <a:gs pos="100000">
                <a:srgbClr val="000080"/>
              </a:gs>
            </a:gsLst>
            <a:lin ang="5400000" scaled="1"/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 rot="5400000">
            <a:off x="424801" y="4876201"/>
            <a:ext cx="1163520" cy="6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>
                <a:solidFill>
                  <a:srgbClr val="FFFFFF"/>
                </a:solidFill>
              </a:rPr>
              <a:t>Cathode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1775521" y="4303081"/>
            <a:ext cx="1558080" cy="27360"/>
          </a:xfrm>
          <a:prstGeom prst="line">
            <a:avLst/>
          </a:prstGeom>
          <a:noFill/>
          <a:ln w="72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4294081" y="4303081"/>
            <a:ext cx="1903680" cy="1553760"/>
          </a:xfrm>
          <a:prstGeom prst="cube">
            <a:avLst>
              <a:gd name="adj" fmla="val 25000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  Bunching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5529601" y="2778121"/>
            <a:ext cx="3480480" cy="1185120"/>
          </a:xfrm>
          <a:prstGeom prst="wedgeRectCallout">
            <a:avLst>
              <a:gd name="adj1" fmla="val -44130"/>
              <a:gd name="adj2" fmla="val 91259"/>
            </a:avLst>
          </a:prstGeom>
          <a:solidFill>
            <a:srgbClr val="E6E6FF"/>
          </a:solidFill>
          <a:ln w="36000" cap="flat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6328" tIns="48330" rIns="16328" bIns="1632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540">
                <a:solidFill>
                  <a:srgbClr val="008000"/>
                </a:solidFill>
              </a:rPr>
              <a:t>Pre-buncher</a:t>
            </a:r>
          </a:p>
          <a:p>
            <a:pPr algn="ctr"/>
            <a:r>
              <a:rPr lang="en-US" altLang="ja-JP" sz="2540">
                <a:solidFill>
                  <a:srgbClr val="008000"/>
                </a:solidFill>
              </a:rPr>
              <a:t>Sub Harmonic Buncher</a:t>
            </a:r>
          </a:p>
          <a:p>
            <a:pPr algn="ctr"/>
            <a:r>
              <a:rPr lang="en-US" altLang="ja-JP" sz="2540">
                <a:solidFill>
                  <a:srgbClr val="008000"/>
                </a:solidFill>
              </a:rPr>
              <a:t>Buncher</a:t>
            </a: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7729921" y="4701961"/>
            <a:ext cx="669600" cy="740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3957475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856800" y="97288"/>
            <a:ext cx="7430400" cy="97344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b="1" dirty="0">
                <a:solidFill>
                  <a:srgbClr val="F5009D"/>
                </a:solidFill>
                <a:latin typeface="Britannic Bold" panose="020B0903060703020204" pitchFamily="34" charset="0"/>
              </a:rPr>
              <a:t>Laser Compton (2)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921" y="1207081"/>
            <a:ext cx="7293600" cy="3443040"/>
          </a:xfrm>
          <a:ln/>
        </p:spPr>
        <p:txBody>
          <a:bodyPr vert="horz" lIns="91440" tIns="13715" rIns="91440" bIns="45720" rtlCol="0">
            <a:normAutofit lnSpcReduction="10000"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Laser acts as a quite short period </a:t>
            </a:r>
            <a:r>
              <a:rPr lang="en-US" altLang="ja-JP" sz="2177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undulator</a:t>
            </a: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. The energy from Compton scattering is rewritten as</a:t>
            </a:r>
          </a:p>
          <a:p>
            <a:pPr marL="0" indent="9792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b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endParaRPr lang="en-US" altLang="ja-JP" sz="2177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  <a:p>
            <a:pPr marL="0" indent="9792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where </a:t>
            </a:r>
            <a:r>
              <a:rPr lang="en-US" altLang="ja-JP" sz="2177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λ</a:t>
            </a:r>
            <a:r>
              <a:rPr lang="en-US" altLang="ja-JP" sz="2177" baseline="-1000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L</a:t>
            </a: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is laser wave length.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High energy gamma (several 10s MeV) is obtained with few GeV electron beam.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Laser focal length is limited to Rayleigh length. It is difficult to make a long “laser </a:t>
            </a:r>
            <a:r>
              <a:rPr lang="en-US" altLang="ja-JP" sz="2177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undulator</a:t>
            </a: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”.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01" y="4854382"/>
            <a:ext cx="4055040" cy="19699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996806"/>
              </p:ext>
            </p:extLst>
          </p:nvPr>
        </p:nvGraphicFramePr>
        <p:xfrm>
          <a:off x="6282721" y="5443342"/>
          <a:ext cx="1298880" cy="66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0" r:id="rId5" imgW="1419840" imgH="654120" progId="">
                  <p:embed/>
                </p:oleObj>
              </mc:Choice>
              <mc:Fallback>
                <p:oleObj r:id="rId5" imgW="1419840" imgH="654120" progId="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721" y="5443342"/>
                        <a:ext cx="1298880" cy="6652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139952" y="1954173"/>
                <a:ext cx="1637628" cy="692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ja-JP" alt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kumimoji="1" lang="en-US" altLang="ja-JP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54173"/>
                <a:ext cx="1637628" cy="6928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36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41" y="3768841"/>
            <a:ext cx="3575520" cy="255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856800" y="115561"/>
            <a:ext cx="7430400" cy="79344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altLang="ja-JP" sz="4000" dirty="0">
                <a:solidFill>
                  <a:srgbClr val="F5009D"/>
                </a:solidFill>
                <a:latin typeface="Britannic Bold" panose="020B0903060703020204" pitchFamily="34" charset="0"/>
              </a:rPr>
              <a:t>Polarized Positron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921441" y="6319081"/>
            <a:ext cx="997920" cy="27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8515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633">
                <a:solidFill>
                  <a:srgbClr val="000080"/>
                </a:solidFill>
                <a:latin typeface="Luxi Serif" pitchFamily="16" charset="0"/>
              </a:rPr>
              <a:t>T.Kamitani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112041"/>
            <a:ext cx="5214241" cy="393264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Energy, angle, and helicity of photon from </a:t>
            </a:r>
            <a:r>
              <a:rPr lang="en-US" altLang="ja-JP" sz="2177" dirty="0" err="1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undulator</a:t>
            </a: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and Laser-Compton are correlated.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177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By taking gammas in super-forward direction, gamma rays and positrons are  polarized.  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01" y="854281"/>
            <a:ext cx="3846240" cy="27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7344001" y="909001"/>
            <a:ext cx="1563840" cy="2488320"/>
          </a:xfrm>
          <a:prstGeom prst="roundRect">
            <a:avLst>
              <a:gd name="adj" fmla="val 88"/>
            </a:avLst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1" y="3604681"/>
            <a:ext cx="4901760" cy="30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1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83568" y="134076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Positron Capture Optics</a:t>
            </a:r>
            <a:endParaRPr kumimoji="1" lang="ja-JP" altLang="en-US" sz="4000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9676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1"/>
          <p:cNvSpPr>
            <a:spLocks noChangeArrowheads="1"/>
          </p:cNvSpPr>
          <p:nvPr/>
        </p:nvSpPr>
        <p:spPr bwMode="auto">
          <a:xfrm>
            <a:off x="923041" y="3470760"/>
            <a:ext cx="7299360" cy="2845440"/>
          </a:xfrm>
          <a:prstGeom prst="roundRect">
            <a:avLst>
              <a:gd name="adj" fmla="val 16667"/>
            </a:avLst>
          </a:prstGeom>
          <a:solidFill>
            <a:srgbClr val="E6E6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6000" cap="flat">
                <a:solidFill>
                  <a:srgbClr val="FF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841" y="199081"/>
            <a:ext cx="7673760" cy="114480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00" b="1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Positron Capture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441" y="1125001"/>
            <a:ext cx="7790400" cy="519696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0" indent="0">
              <a:spcBef>
                <a:spcPts val="261"/>
              </a:spcBef>
              <a:spcAft>
                <a:spcPts val="261"/>
              </a:spcAft>
              <a:buSzPct val="78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generated positrons are distributed in  a small spot size and in a large momentum space. To convert it to the parallel beam, a couple of solenoid-like magnetic field with different profile are employed. </a:t>
            </a:r>
          </a:p>
          <a:p>
            <a:pPr marL="783372" lvl="1" indent="-293764">
              <a:spcBef>
                <a:spcPts val="261"/>
              </a:spcBef>
              <a:spcAft>
                <a:spcPts val="261"/>
              </a:spcAft>
              <a:buClr>
                <a:srgbClr val="008000"/>
              </a:buClr>
              <a:buSzPct val="55000"/>
              <a:buFont typeface="Arial" panose="020B0604020202020204" pitchFamily="34" charset="0"/>
              <a:buChar char="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54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QWT (Quarter Wave Transformer)</a:t>
            </a:r>
          </a:p>
          <a:p>
            <a:pPr marL="783372" lvl="1" indent="-293764">
              <a:spcBef>
                <a:spcPts val="261"/>
              </a:spcBef>
              <a:spcAft>
                <a:spcPts val="261"/>
              </a:spcAft>
              <a:buClr>
                <a:srgbClr val="008000"/>
              </a:buClr>
              <a:buSzPct val="55000"/>
              <a:buFont typeface="Arial" panose="020B0604020202020204" pitchFamily="34" charset="0"/>
              <a:buChar char="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54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AMD (Adiabatic Matching Device)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21" y="3633481"/>
            <a:ext cx="6708960" cy="24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0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81" y="4360681"/>
            <a:ext cx="5002560" cy="196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6080" y="239400"/>
            <a:ext cx="7430400" cy="98496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4000" b="1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QWT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8881" y="1227241"/>
            <a:ext cx="4207680" cy="3480480"/>
          </a:xfrm>
          <a:ln/>
        </p:spPr>
        <p:txBody>
          <a:bodyPr vert="horz" lIns="91440" tIns="27430" rIns="91440" bIns="45720" rtlCol="0">
            <a:noAutofit/>
          </a:bodyPr>
          <a:lstStyle/>
          <a:p>
            <a:pPr marL="195843" indent="-195843">
              <a:lnSpc>
                <a:spcPct val="90000"/>
              </a:lnSpc>
              <a:buSzPct val="78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QWT consists from initial strong solenoid field , B</a:t>
            </a:r>
            <a:r>
              <a:rPr lang="en-US" altLang="ja-JP" sz="2400" baseline="-1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, and weak solenoid field, B</a:t>
            </a:r>
            <a:r>
              <a:rPr lang="en-US" altLang="ja-JP" sz="2400" baseline="-1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f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,  along z direction. </a:t>
            </a:r>
          </a:p>
          <a:p>
            <a:pPr marL="195843" indent="-195843">
              <a:lnSpc>
                <a:spcPct val="90000"/>
              </a:lnSpc>
              <a:buSzPct val="78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Accelerator is placed in B</a:t>
            </a:r>
            <a:r>
              <a:rPr lang="en-US" altLang="ja-JP" sz="2400" baseline="-1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f 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region for adiabatic damping. </a:t>
            </a:r>
          </a:p>
          <a:p>
            <a:pPr marL="195843" indent="-195843">
              <a:lnSpc>
                <a:spcPct val="90000"/>
              </a:lnSpc>
              <a:buSzPct val="78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It transforms 90</a:t>
            </a:r>
            <a:r>
              <a:rPr lang="en-US" altLang="ja-JP" sz="2400" baseline="33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o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in the phase space, that is why it is called as Quarter Wave Transformer.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41" y="1068840"/>
            <a:ext cx="3110400" cy="31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7138081" y="1636201"/>
            <a:ext cx="387360" cy="1490400"/>
          </a:xfrm>
          <a:prstGeom prst="ellipse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 flipV="1">
            <a:off x="7313761" y="1411561"/>
            <a:ext cx="17280" cy="185040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6539041" y="2351881"/>
            <a:ext cx="1608480" cy="1440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852961" y="1371241"/>
            <a:ext cx="23184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pt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881121" y="2518921"/>
            <a:ext cx="9360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/>
              <a:t>r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repeatCount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 additive="repl">
                                        <p:cTn id="6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72521"/>
            <a:ext cx="5976663" cy="5070240"/>
          </a:xfrm>
          <a:ln/>
        </p:spPr>
        <p:txBody>
          <a:bodyPr vert="horz" lIns="91440" tIns="11429" rIns="91440" bIns="45720" rtlCol="0">
            <a:normAutofit/>
          </a:bodyPr>
          <a:lstStyle/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1814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Positrons are circulated with radius </a:t>
            </a:r>
            <a:r>
              <a:rPr lang="en-US" altLang="ja-JP" sz="1814" i="1" dirty="0">
                <a:solidFill>
                  <a:srgbClr val="008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ρ</a:t>
            </a: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dirty="0">
              <a:solidFill>
                <a:srgbClr val="008000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dirty="0">
              <a:solidFill>
                <a:srgbClr val="008000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dirty="0">
              <a:solidFill>
                <a:srgbClr val="008000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1814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Time to travel πρ in </a:t>
            </a:r>
            <a:r>
              <a:rPr lang="en-US" altLang="ja-JP" sz="1814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xy</a:t>
            </a:r>
            <a:r>
              <a:rPr lang="en-US" altLang="ja-JP" sz="1814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plane,</a:t>
            </a: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1814" dirty="0">
                <a:solidFill>
                  <a:srgbClr val="008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 </a:t>
            </a: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dirty="0">
              <a:solidFill>
                <a:srgbClr val="008000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dirty="0">
              <a:solidFill>
                <a:srgbClr val="008000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1814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Time to travels </a:t>
            </a:r>
            <a:r>
              <a:rPr lang="en-US" altLang="ja-JP" sz="1814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L</a:t>
            </a:r>
            <a:r>
              <a:rPr lang="en-US" altLang="ja-JP" sz="1814" i="1" baseline="-1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</a:t>
            </a: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i="1" baseline="-1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i="1" baseline="-1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i="1" baseline="-1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i="1" baseline="-1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1814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If </a:t>
            </a:r>
            <a:r>
              <a:rPr lang="en-US" altLang="ja-JP" sz="1814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</a:t>
            </a:r>
            <a:r>
              <a:rPr lang="en-US" altLang="ja-JP" sz="1814" i="1" baseline="-25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1</a:t>
            </a:r>
            <a:r>
              <a:rPr lang="en-US" altLang="ja-JP" sz="1814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=</a:t>
            </a:r>
            <a:r>
              <a:rPr lang="en-US" altLang="ja-JP" sz="1814" i="1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</a:t>
            </a:r>
            <a:r>
              <a:rPr lang="en-US" altLang="ja-JP" sz="1814" i="1" baseline="-25000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L</a:t>
            </a:r>
            <a:r>
              <a:rPr lang="en-US" altLang="ja-JP" sz="1814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,  </a:t>
            </a: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i="1" baseline="-1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i="1" baseline="-1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i="1" baseline="-1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i="1" baseline="-1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baseline="-1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sz="1814" dirty="0">
              <a:solidFill>
                <a:srgbClr val="008000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773801"/>
            <a:ext cx="2299458" cy="204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335607"/>
            <a:ext cx="2124146" cy="229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0" y="4993313"/>
            <a:ext cx="3018640" cy="161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203529" y="1708184"/>
                <a:ext cx="822597" cy="521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529" y="1708184"/>
                <a:ext cx="822597" cy="5212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832307" y="3045173"/>
                <a:ext cx="1925847" cy="521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𝜋𝜌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307" y="3045173"/>
                <a:ext cx="1925847" cy="5214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960642" y="4263816"/>
                <a:ext cx="1065484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642" y="4263816"/>
                <a:ext cx="1065484" cy="5652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2960642" y="5451727"/>
                <a:ext cx="1329082" cy="5654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642" y="5451727"/>
                <a:ext cx="1329082" cy="5654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883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683640"/>
            <a:ext cx="4896543" cy="5193631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Magnetic flux in circle with </a:t>
            </a:r>
            <a:r>
              <a:rPr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2</a:t>
            </a:r>
            <a:r>
              <a:rPr lang="en-US" altLang="ja-JP" sz="2400" i="1" dirty="0">
                <a:latin typeface="Symbol" panose="05050102010706020507" pitchFamily="18" charset="2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radius at </a:t>
            </a:r>
            <a:r>
              <a:rPr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</a:t>
            </a:r>
            <a:r>
              <a:rPr lang="en-US" altLang="ja-JP" sz="2400" i="1" baseline="-1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and </a:t>
            </a:r>
            <a:r>
              <a:rPr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</a:t>
            </a:r>
            <a:r>
              <a:rPr lang="en-US" altLang="ja-JP" sz="2400" i="1" baseline="-25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f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region are</a:t>
            </a:r>
          </a:p>
          <a:p>
            <a:pPr marL="0" indent="0">
              <a:spcBef>
                <a:spcPts val="386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Because no magnetic monopole, there is transverse magnetic flux at the boundary. Taking the integral of </a:t>
            </a:r>
            <a:r>
              <a:rPr lang="en-US" altLang="ja-JP" sz="2400" i="1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</a:t>
            </a:r>
            <a:r>
              <a:rPr lang="en-US" altLang="ja-JP" sz="2400" i="1" baseline="-1000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</a:t>
            </a:r>
            <a:r>
              <a:rPr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(z)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along </a:t>
            </a:r>
            <a:r>
              <a:rPr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z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, </a:t>
            </a:r>
          </a:p>
          <a:p>
            <a:pPr marL="0" indent="0">
              <a:spcBef>
                <a:spcPts val="386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Bef>
                <a:spcPts val="386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00" y="1953001"/>
            <a:ext cx="4014720" cy="242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758637" y="1628181"/>
                <a:ext cx="203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637" y="1628181"/>
                <a:ext cx="2031838" cy="369332"/>
              </a:xfrm>
              <a:prstGeom prst="rect">
                <a:avLst/>
              </a:prstGeom>
              <a:blipFill>
                <a:blip r:embed="rId4"/>
                <a:stretch>
                  <a:fillRect l="-2994" r="-898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791181" y="2170729"/>
                <a:ext cx="2103396" cy="40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81" y="2170729"/>
                <a:ext cx="2103396" cy="406393"/>
              </a:xfrm>
              <a:prstGeom prst="rect">
                <a:avLst/>
              </a:prstGeom>
              <a:blipFill>
                <a:blip r:embed="rId5"/>
                <a:stretch>
                  <a:fillRect l="-3188" r="-2319" b="-25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81647" y="4381362"/>
                <a:ext cx="5322098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ja-JP" alt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𝜋𝜌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kumimoji="1" lang="ja-JP" alt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7" y="4381362"/>
                <a:ext cx="5322098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128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61" y="1848601"/>
            <a:ext cx="4321440" cy="356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555796"/>
            <a:ext cx="4684344" cy="5450400"/>
          </a:xfrm>
          <a:ln/>
        </p:spPr>
        <p:txBody>
          <a:bodyPr vert="horz" lIns="91440" tIns="13715" rIns="91440" bIns="45720" rtlCol="0">
            <a:noAutofit/>
          </a:bodyPr>
          <a:lstStyle/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Momentum kick by </a:t>
            </a:r>
            <a:r>
              <a:rPr lang="en-US" altLang="ja-JP" sz="2400" i="1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</a:t>
            </a:r>
            <a:r>
              <a:rPr lang="en-US" altLang="ja-JP" sz="2400" i="1" baseline="-25000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is</a:t>
            </a: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Integrating this equation, the total kick is </a:t>
            </a: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400" i="1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</a:t>
            </a:r>
            <a:r>
              <a:rPr lang="en-US" altLang="ja-JP" sz="2400" i="1" baseline="-1000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after the kick is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907704" y="1052736"/>
                <a:ext cx="139884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052736"/>
                <a:ext cx="1398844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74637" y="2658324"/>
                <a:ext cx="1950855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1" lang="ja-JP" alt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37" y="2658324"/>
                <a:ext cx="1950855" cy="807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853456" y="3450640"/>
                <a:ext cx="3213572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f>
                            <m:fPr>
                              <m:ctrlP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ja-JP" alt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56" y="3450640"/>
                <a:ext cx="3213572" cy="807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17803" y="5050294"/>
                <a:ext cx="4052776" cy="1214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1" lang="el-GR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kumimoji="1" lang="el-GR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2000" b="0" dirty="0">
                  <a:solidFill>
                    <a:srgbClr val="00B0F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3" y="5050294"/>
                <a:ext cx="4052776" cy="12144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9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2" name="Rectangle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17281" y="1009801"/>
                <a:ext cx="4147200" cy="4952160"/>
              </a:xfrm>
              <a:ln/>
            </p:spPr>
            <p:txBody>
              <a:bodyPr vert="horz" lIns="91440" tIns="13715" rIns="91440" bIns="45720" rtlCol="0">
                <a:normAutofit/>
              </a:bodyPr>
              <a:lstStyle/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177" dirty="0"/>
                  <a:t>Pt(t) after the kick is</a:t>
                </a: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endParaRPr lang="en-US" altLang="ja-JP" sz="2177" dirty="0"/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endParaRPr lang="en-US" altLang="ja-JP" sz="2177" dirty="0"/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177" dirty="0"/>
                  <a:t>Radius of the circulating motion does not change,</a:t>
                </a: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endParaRPr lang="en-US" altLang="ja-JP" sz="2177" dirty="0"/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2000" dirty="0"/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endParaRPr lang="en-US" altLang="ja-JP" sz="2177" dirty="0"/>
              </a:p>
            </p:txBody>
          </p:sp>
        </mc:Choice>
        <mc:Fallback xmlns="">
          <p:sp>
            <p:nvSpPr>
              <p:cNvPr id="460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17281" y="1009801"/>
                <a:ext cx="4147200" cy="4952160"/>
              </a:xfrm>
              <a:blipFill>
                <a:blip r:embed="rId3"/>
                <a:stretch>
                  <a:fillRect l="-1762" t="-1478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21" y="1830601"/>
            <a:ext cx="3607200" cy="36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267744" y="1414291"/>
                <a:ext cx="1272528" cy="637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414291"/>
                <a:ext cx="1272528" cy="6370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04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 noChangeArrowheads="1"/>
          </p:cNvSpPr>
          <p:nvPr/>
        </p:nvSpPr>
        <p:spPr bwMode="auto">
          <a:xfrm>
            <a:off x="552961" y="4409641"/>
            <a:ext cx="8683200" cy="1892160"/>
          </a:xfrm>
          <a:prstGeom prst="roundRect">
            <a:avLst>
              <a:gd name="adj" fmla="val 16667"/>
            </a:avLst>
          </a:prstGeom>
          <a:solidFill>
            <a:srgbClr val="E6E6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6000" cap="flat">
                <a:solidFill>
                  <a:srgbClr val="FF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6081" y="4714921"/>
            <a:ext cx="6822720" cy="1395360"/>
          </a:xfrm>
          <a:ln/>
        </p:spPr>
        <p:txBody>
          <a:bodyPr vert="horz" lIns="91440" tIns="38402" rIns="91440" bIns="45720" rtlCol="0">
            <a:normAutofit/>
          </a:bodyPr>
          <a:lstStyle/>
          <a:p>
            <a:pPr marL="290884" indent="-290884" eaLnBrk="0">
              <a:lnSpc>
                <a:spcPct val="86000"/>
              </a:lnSpc>
              <a:spcBef>
                <a:spcPts val="647"/>
              </a:spcBef>
              <a:spcAft>
                <a:spcPct val="0"/>
              </a:spcAft>
              <a:buSzPct val="69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altLang="ja-JP" sz="2177"/>
              <a:t>Initial strong solenoid magnet with bucking to cancel B field on target. </a:t>
            </a:r>
          </a:p>
          <a:p>
            <a:pPr marL="290884" indent="-290884" eaLnBrk="0">
              <a:lnSpc>
                <a:spcPct val="86000"/>
              </a:lnSpc>
              <a:spcBef>
                <a:spcPts val="647"/>
              </a:spcBef>
              <a:spcAft>
                <a:spcPct val="0"/>
              </a:spcAft>
              <a:buSzPct val="69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altLang="ja-JP" sz="2177"/>
              <a:t>B</a:t>
            </a:r>
            <a:r>
              <a:rPr lang="en-GB" altLang="ja-JP" sz="2177" baseline="-1000"/>
              <a:t>f</a:t>
            </a:r>
            <a:r>
              <a:rPr lang="en-GB" altLang="ja-JP" sz="2177"/>
              <a:t> is 0.5 T. </a:t>
            </a:r>
          </a:p>
          <a:p>
            <a:pPr marL="290884" indent="-290884" eaLnBrk="0">
              <a:lnSpc>
                <a:spcPct val="86000"/>
              </a:lnSpc>
              <a:spcBef>
                <a:spcPts val="647"/>
              </a:spcBef>
              <a:spcAft>
                <a:spcPct val="0"/>
              </a:spcAft>
              <a:buSzPct val="69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altLang="ja-JP" sz="2177"/>
              <a:t>NC L-band accelerator is placed in B</a:t>
            </a:r>
            <a:r>
              <a:rPr lang="en-GB" altLang="ja-JP" sz="2177" baseline="-1000"/>
              <a:t>f</a:t>
            </a:r>
            <a:r>
              <a:rPr lang="en-GB" altLang="ja-JP" sz="2177"/>
              <a:t> region.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81" y="1044361"/>
            <a:ext cx="7629120" cy="329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19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4"/>
          <p:cNvSpPr>
            <a:spLocks noGrp="1"/>
          </p:cNvSpPr>
          <p:nvPr>
            <p:ph type="ft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ja-JP" altLang="ja-JP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132856"/>
            <a:ext cx="7673975" cy="1306512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Bunch Compression</a:t>
            </a:r>
          </a:p>
        </p:txBody>
      </p:sp>
    </p:spTree>
    <p:extLst>
      <p:ext uri="{BB962C8B-B14F-4D97-AF65-F5344CB8AC3E}">
        <p14:creationId xmlns:p14="http://schemas.microsoft.com/office/powerpoint/2010/main" val="2711909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00" y="4385161"/>
            <a:ext cx="4803840" cy="189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61" y="911881"/>
            <a:ext cx="3385440" cy="33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21441" y="446761"/>
            <a:ext cx="7430400" cy="7516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</a:rPr>
              <a:t>AMD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2" name="Rectangle 4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79512" y="1497961"/>
                <a:ext cx="5139849" cy="3284640"/>
              </a:xfrm>
              <a:ln/>
            </p:spPr>
            <p:txBody>
              <a:bodyPr vert="horz" lIns="91440" tIns="13715" rIns="91440" bIns="45720" rtlCol="0">
                <a:normAutofit/>
              </a:bodyPr>
              <a:lstStyle/>
              <a:p>
                <a:pPr>
                  <a:spcBef>
                    <a:spcPts val="771"/>
                  </a:spcBef>
                  <a:spcAft>
                    <a:spcPct val="0"/>
                  </a:spcAft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AMD consists from the initial strong  solenoid field which  decreases continuously. </a:t>
                </a:r>
              </a:p>
              <a:p>
                <a:pPr marL="0" indent="0">
                  <a:spcBef>
                    <a:spcPts val="771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𝐵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𝑧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1+</m:t>
                          </m:r>
                          <m:r>
                            <a:rPr lang="ja-JP" alt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𝜇</m:t>
                          </m:r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spcBef>
                    <a:spcPts val="771"/>
                  </a:spcBef>
                  <a:spcAft>
                    <a:spcPct val="0"/>
                  </a:spcAft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Acceleration for the adiabatic damping. </a:t>
                </a:r>
              </a:p>
              <a:p>
                <a:pPr>
                  <a:spcBef>
                    <a:spcPts val="771"/>
                  </a:spcBef>
                  <a:spcAft>
                    <a:spcPct val="0"/>
                  </a:spcAft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771"/>
                  </a:spcBef>
                  <a:spcAft>
                    <a:spcPct val="0"/>
                  </a:spcAft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771"/>
                  </a:spcBef>
                  <a:spcAft>
                    <a:spcPct val="0"/>
                  </a:spcAft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endParaRPr lang="en-US" altLang="ja-JP" sz="2177" dirty="0"/>
              </a:p>
            </p:txBody>
          </p:sp>
        </mc:Choice>
        <mc:Fallback xmlns="">
          <p:sp>
            <p:nvSpPr>
              <p:cNvPr id="481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79512" y="1497961"/>
                <a:ext cx="5139849" cy="3284640"/>
              </a:xfrm>
              <a:blipFill>
                <a:blip r:embed="rId5"/>
                <a:stretch>
                  <a:fillRect l="-1540" t="-2597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14" y="509401"/>
            <a:ext cx="2588786" cy="205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45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154" name="Rectangle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686880" y="1300680"/>
                <a:ext cx="4677208" cy="5944743"/>
              </a:xfrm>
              <a:ln/>
            </p:spPr>
            <p:txBody>
              <a:bodyPr vert="horz" lIns="91440" tIns="13715" rIns="91440" bIns="45720" rtlCol="0">
                <a:normAutofit/>
              </a:bodyPr>
              <a:lstStyle/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In </a:t>
                </a:r>
                <a:r>
                  <a:rPr lang="en-US" altLang="ja-JP" sz="2400" dirty="0" err="1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xy</a:t>
                </a: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plane, positrons are circulated with radius </a:t>
                </a:r>
                <a:r>
                  <a:rPr lang="en-US" altLang="ja-JP" sz="2400" i="1" dirty="0">
                    <a:solidFill>
                      <a:srgbClr val="008000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ρ(z),</a:t>
                </a: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</a:t>
                </a: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d>
                        <m:dPr>
                          <m:ctrlPr>
                            <a:rPr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𝑒𝐵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386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491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86880" y="1300680"/>
                <a:ext cx="4677208" cy="5944743"/>
              </a:xfrm>
              <a:blipFill>
                <a:blip r:embed="rId3"/>
                <a:stretch>
                  <a:fillRect l="-2086" t="-1332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21" y="1978920"/>
            <a:ext cx="2856960" cy="291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675303" y="3002011"/>
                <a:ext cx="4572000" cy="25769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386"/>
                  </a:spcBef>
                  <a:spcAft>
                    <a:spcPct val="0"/>
                  </a:spcAft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If  parameters of the motion is changed slowly compare to the circulating frequency, adiabatic invariant is constant during the motion.  </a:t>
                </a:r>
              </a:p>
              <a:p>
                <a:pPr algn="ctr">
                  <a:spcBef>
                    <a:spcPts val="386"/>
                  </a:spcBef>
                  <a:spcAft>
                    <a:spcPct val="0"/>
                  </a:spcAft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ja-JP" alt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𝑝𝑑𝑞</m:t>
                        </m:r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</m:t>
                        </m:r>
                        <m:r>
                          <a:rPr lang="ja-JP" alt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ja-JP" sz="2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𝑒𝐵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altLang="ja-JP" sz="800" dirty="0">
                    <a:cs typeface="Arial" panose="020B0604020202020204" pitchFamily="34" charset="0"/>
                  </a:rPr>
                  <a:t> </a:t>
                </a:r>
                <a:r>
                  <a:rPr lang="en-US" altLang="ja-JP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:r>
                  <a:rPr lang="en-US" altLang="ja-JP" sz="8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3" y="3002011"/>
                <a:ext cx="4572000" cy="2576988"/>
              </a:xfrm>
              <a:prstGeom prst="rect">
                <a:avLst/>
              </a:prstGeom>
              <a:blipFill>
                <a:blip r:embed="rId5"/>
                <a:stretch>
                  <a:fillRect l="-2133" t="-1891" r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964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8" name="Rectangle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07504" y="1053000"/>
                <a:ext cx="5315537" cy="5256319"/>
              </a:xfrm>
              <a:ln/>
            </p:spPr>
            <p:txBody>
              <a:bodyPr vert="horz" lIns="91440" tIns="13715" rIns="91440" bIns="45720" rtlCol="0">
                <a:noAutofit/>
              </a:bodyPr>
              <a:lstStyle/>
              <a:p>
                <a:pPr marL="0" indent="0">
                  <a:spcBef>
                    <a:spcPts val="522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Due to the adiabatic condition,</a:t>
                </a:r>
              </a:p>
              <a:p>
                <a:pPr marL="0" indent="0">
                  <a:spcBef>
                    <a:spcPts val="522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24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𝑒𝐵</m:t>
                          </m:r>
                        </m:den>
                      </m:f>
                      <m:r>
                        <a:rPr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𝑡</m:t>
                              </m:r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𝑒𝐵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2400" dirty="0">
                  <a:solidFill>
                    <a:srgbClr val="00B0F0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522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𝑡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r>
                        <a:rPr lang="en-US" altLang="ja-JP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fPr>
                            <m:num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ja-JP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𝑡</m:t>
                          </m:r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The radius is</a:t>
                </a:r>
              </a:p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𝜌</m:t>
                      </m:r>
                      <m:d>
                        <m:dPr>
                          <m:ctrlPr>
                            <a:rPr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𝑧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𝑒𝐵</m:t>
                          </m:r>
                        </m:den>
                      </m:f>
                      <m:r>
                        <a:rPr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𝑡</m:t>
                              </m:r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𝑒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ja-JP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𝑧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ja-JP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5017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07504" y="1053000"/>
                <a:ext cx="5315537" cy="5256319"/>
              </a:xfrm>
              <a:blipFill>
                <a:blip r:embed="rId3"/>
                <a:stretch>
                  <a:fillRect l="-1835" t="-1624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81" y="1410121"/>
            <a:ext cx="3391200" cy="35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81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Rectangle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611560" y="332656"/>
                <a:ext cx="7303680" cy="5904656"/>
              </a:xfrm>
              <a:ln/>
            </p:spPr>
            <p:txBody>
              <a:bodyPr vert="horz" lIns="91440" tIns="13715" rIns="91440" bIns="45720" rtlCol="0">
                <a:noAutofit/>
              </a:bodyPr>
              <a:lstStyle/>
              <a:p>
                <a:pPr marL="0" indent="0">
                  <a:spcBef>
                    <a:spcPts val="522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Transverse momentum and orbit radius at AMD exit is </a:t>
                </a:r>
              </a:p>
              <a:p>
                <a:pPr marL="0" indent="0">
                  <a:spcBef>
                    <a:spcPts val="522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ja-JP" sz="2000" dirty="0">
                  <a:solidFill>
                    <a:srgbClr val="00B0F0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522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altLang="ja-JP" sz="2000" b="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522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Twice of the radius has to be less than accelerator aperture </a:t>
                </a:r>
                <a:r>
                  <a:rPr lang="en-US" altLang="ja-JP" sz="2400" i="1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a</a:t>
                </a: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,</a:t>
                </a:r>
              </a:p>
              <a:p>
                <a:pPr marL="0" indent="0">
                  <a:spcBef>
                    <a:spcPts val="522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ad>
                        <m:radPr>
                          <m:degHide m:val="on"/>
                          <m:ctrlP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altLang="ja-JP" sz="2400" b="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522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For adiabatic condition, </a:t>
                </a:r>
              </a:p>
              <a:p>
                <a:pPr marL="0" indent="0">
                  <a:spcBef>
                    <a:spcPts val="522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𝑧</m:t>
                          </m:r>
                        </m:sub>
                      </m:sSub>
                      <m:r>
                        <a:rPr lang="en-US" altLang="ja-JP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unded Mgen+ 1c medium" panose="020B0602020203020207" pitchFamily="50" charset="-128"/>
                        </a:rPr>
                        <m:t>&lt;</m:t>
                      </m:r>
                      <m:f>
                        <m:fPr>
                          <m:ctrlPr>
                            <a:rPr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unded Mgen+ 1c medium" panose="020B0602020203020207" pitchFamily="50" charset="-12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unded Mgen+ 1c medium" panose="020B0602020203020207" pitchFamily="50" charset="-128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2</m:t>
                          </m:r>
                          <m:r>
                            <a:rPr lang="ja-JP" alt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spcBef>
                    <a:spcPts val="522"/>
                  </a:spcBef>
                  <a:spcAft>
                    <a:spcPct val="0"/>
                  </a:spcAft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120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1560" y="332656"/>
                <a:ext cx="7303680" cy="5904656"/>
              </a:xfrm>
              <a:blipFill>
                <a:blip r:embed="rId3"/>
                <a:stretch>
                  <a:fillRect l="-1252" t="-1446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19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1"/>
          <p:cNvSpPr>
            <a:spLocks noChangeArrowheads="1"/>
          </p:cNvSpPr>
          <p:nvPr/>
        </p:nvSpPr>
        <p:spPr bwMode="auto">
          <a:xfrm>
            <a:off x="709921" y="4468681"/>
            <a:ext cx="8295840" cy="1772640"/>
          </a:xfrm>
          <a:prstGeom prst="roundRect">
            <a:avLst>
              <a:gd name="adj" fmla="val 16667"/>
            </a:avLst>
          </a:prstGeom>
          <a:solidFill>
            <a:srgbClr val="E6E6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6000" cap="flat">
                <a:solidFill>
                  <a:srgbClr val="FF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1121" y="381961"/>
            <a:ext cx="7034400" cy="691200"/>
          </a:xfrm>
          <a:ln/>
        </p:spPr>
        <p:txBody>
          <a:bodyPr vert="horz" lIns="81638" tIns="67596" rIns="81638" bIns="42452" rtlCol="0" anchor="b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altLang="ja-JP" b="1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AMD example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361" y="4576681"/>
            <a:ext cx="8798400" cy="2077920"/>
          </a:xfrm>
          <a:ln/>
        </p:spPr>
        <p:txBody>
          <a:bodyPr vert="horz" lIns="81638" tIns="55024" rIns="81638" bIns="42452" rtlCol="0">
            <a:normAutofit/>
          </a:bodyPr>
          <a:lstStyle/>
          <a:p>
            <a:pPr marL="290884" indent="-290884" eaLnBrk="0">
              <a:spcBef>
                <a:spcPts val="544"/>
              </a:spcBef>
              <a:spcAft>
                <a:spcPct val="0"/>
              </a:spcAft>
              <a:buSzPct val="75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AMD field is produced by flux-concentrator.</a:t>
            </a:r>
          </a:p>
          <a:p>
            <a:pPr marL="290884" indent="-290884" eaLnBrk="0">
              <a:spcBef>
                <a:spcPts val="544"/>
              </a:spcBef>
              <a:spcAft>
                <a:spcPct val="0"/>
              </a:spcAft>
              <a:buSzPct val="75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Primary coil induces eddy current in the inner conductor. </a:t>
            </a:r>
          </a:p>
          <a:p>
            <a:pPr marL="290884" indent="-290884" eaLnBrk="0">
              <a:spcBef>
                <a:spcPts val="544"/>
              </a:spcBef>
              <a:spcAft>
                <a:spcPct val="0"/>
              </a:spcAft>
              <a:buSzPct val="75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Because of the tapered shape of the inner conductor, the magnetic field is concentrated.</a:t>
            </a:r>
          </a:p>
          <a:p>
            <a:pPr marL="290884" indent="-290884" eaLnBrk="0">
              <a:spcBef>
                <a:spcPts val="544"/>
              </a:spcBef>
              <a:spcAft>
                <a:spcPct val="0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GB" altLang="ja-JP" sz="1996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81" y="1356840"/>
            <a:ext cx="1370880" cy="29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1" y="1379881"/>
            <a:ext cx="4263840" cy="291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61" y="1326601"/>
            <a:ext cx="2975040" cy="199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66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220486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Positron</a:t>
            </a:r>
            <a:r>
              <a:rPr kumimoji="1" lang="ja-JP" altLang="en-US" sz="400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</a:t>
            </a:r>
            <a:r>
              <a:rPr kumimoji="1" lang="en-US" altLang="ja-JP" sz="400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Source</a:t>
            </a:r>
            <a:r>
              <a:rPr kumimoji="1" lang="ja-JP" altLang="en-US" sz="400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</a:t>
            </a:r>
            <a:r>
              <a:rPr kumimoji="1" lang="en-US" altLang="ja-JP" sz="400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Concepts</a:t>
            </a:r>
            <a:endParaRPr kumimoji="1" lang="ja-JP" altLang="en-US" sz="4000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2141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E18AC6-A25B-5144-A7D9-31F26A980B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8939" y="285673"/>
            <a:ext cx="7673953" cy="707886"/>
          </a:xfrm>
        </p:spPr>
        <p:txBody>
          <a:bodyPr>
            <a:spAutoFit/>
          </a:bodyPr>
          <a:lstStyle/>
          <a:p>
            <a:pPr lvl="0"/>
            <a:r>
              <a:rPr lang="en-US" sz="4000" b="1" dirty="0">
                <a:solidFill>
                  <a:srgbClr val="F5009D"/>
                </a:solidFill>
                <a:latin typeface="Britannic Bold" panose="020B0903060703020204" pitchFamily="34" charset="0"/>
              </a:rPr>
              <a:t>Positron Source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104928-0144-D541-9F58-55CEE74D93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4507" y="1136722"/>
            <a:ext cx="7912874" cy="3182410"/>
          </a:xfrm>
        </p:spPr>
        <p:txBody>
          <a:bodyPr wrap="square">
            <a:spAutoFit/>
          </a:bodyPr>
          <a:lstStyle/>
          <a:p>
            <a:pPr>
              <a:spcBef>
                <a:spcPts val="257"/>
              </a:spcBef>
              <a:spcAft>
                <a:spcPts val="257"/>
              </a:spcAft>
            </a:pPr>
            <a:r>
              <a:rPr lang="en-US" sz="2540" b="1" dirty="0">
                <a:solidFill>
                  <a:srgbClr val="000080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Positron source is a system, composed from:</a:t>
            </a:r>
          </a:p>
          <a:p>
            <a:pPr lvl="1">
              <a:spcBef>
                <a:spcPts val="257"/>
              </a:spcBef>
              <a:spcAft>
                <a:spcPts val="257"/>
              </a:spcAft>
              <a:buClr>
                <a:srgbClr val="0084D1"/>
              </a:buClr>
              <a:buSzPct val="45000"/>
              <a:buFont typeface="StarSymbol"/>
              <a:buChar char="●"/>
            </a:pPr>
            <a:r>
              <a:rPr lang="en-US" sz="2000" b="1" dirty="0">
                <a:solidFill>
                  <a:srgbClr val="000080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Drive Beam (Electron or Photon)</a:t>
            </a:r>
          </a:p>
          <a:p>
            <a:pPr lvl="1">
              <a:spcBef>
                <a:spcPts val="257"/>
              </a:spcBef>
              <a:spcAft>
                <a:spcPts val="257"/>
              </a:spcAft>
              <a:buClr>
                <a:srgbClr val="0084D1"/>
              </a:buClr>
              <a:buSzPct val="45000"/>
              <a:buFont typeface="StarSymbol"/>
              <a:buChar char="●"/>
            </a:pPr>
            <a:r>
              <a:rPr lang="en-US" sz="2000" b="1" dirty="0">
                <a:solidFill>
                  <a:srgbClr val="000080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Conversion target</a:t>
            </a:r>
          </a:p>
          <a:p>
            <a:pPr lvl="1">
              <a:spcBef>
                <a:spcPts val="257"/>
              </a:spcBef>
              <a:spcAft>
                <a:spcPts val="257"/>
              </a:spcAft>
              <a:buClr>
                <a:srgbClr val="0084D1"/>
              </a:buClr>
              <a:buSzPct val="45000"/>
              <a:buFont typeface="StarSymbol"/>
              <a:buChar char="●"/>
            </a:pPr>
            <a:r>
              <a:rPr lang="en-US" sz="2000" b="1" dirty="0">
                <a:solidFill>
                  <a:srgbClr val="000080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Matching Device</a:t>
            </a:r>
          </a:p>
          <a:p>
            <a:pPr lvl="1">
              <a:spcBef>
                <a:spcPts val="257"/>
              </a:spcBef>
              <a:spcAft>
                <a:spcPts val="257"/>
              </a:spcAft>
              <a:buClr>
                <a:srgbClr val="0084D1"/>
              </a:buClr>
              <a:buSzPct val="45000"/>
              <a:buFont typeface="StarSymbol"/>
              <a:buChar char="●"/>
            </a:pPr>
            <a:r>
              <a:rPr lang="en-US" sz="2000" b="1" dirty="0">
                <a:solidFill>
                  <a:srgbClr val="000080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Capture Accelerator</a:t>
            </a:r>
          </a:p>
          <a:p>
            <a:pPr>
              <a:spcBef>
                <a:spcPts val="257"/>
              </a:spcBef>
              <a:spcAft>
                <a:spcPts val="257"/>
              </a:spcAft>
            </a:pPr>
            <a:r>
              <a:rPr lang="en-US" sz="2540" b="1" dirty="0">
                <a:solidFill>
                  <a:srgbClr val="000080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Three concepts:</a:t>
            </a:r>
          </a:p>
          <a:p>
            <a:pPr lvl="1">
              <a:spcBef>
                <a:spcPts val="257"/>
              </a:spcBef>
              <a:spcAft>
                <a:spcPts val="257"/>
              </a:spcAft>
              <a:buClr>
                <a:srgbClr val="0084D1"/>
              </a:buClr>
              <a:buSzPct val="45000"/>
              <a:buFont typeface="StarSymbol"/>
              <a:buChar char="●"/>
            </a:pPr>
            <a:r>
              <a:rPr lang="en-US" sz="2000" b="1" dirty="0">
                <a:solidFill>
                  <a:srgbClr val="000080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Electron driven (conventional), </a:t>
            </a:r>
            <a:r>
              <a:rPr lang="en-US" sz="2000" b="1" dirty="0" err="1">
                <a:solidFill>
                  <a:srgbClr val="000080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Undualtor</a:t>
            </a:r>
            <a:r>
              <a:rPr lang="en-US" sz="2000" b="1" dirty="0">
                <a:solidFill>
                  <a:srgbClr val="000080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, and Laser Compton</a:t>
            </a:r>
            <a:r>
              <a:rPr lang="en-US" sz="2000" dirty="0">
                <a:solidFill>
                  <a:srgbClr val="000080"/>
                </a:solidFill>
              </a:rPr>
              <a:t>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1CE8617-F982-2C46-9270-35C08351A9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71800" y="4290267"/>
            <a:ext cx="5010601" cy="25186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209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838AB0E-ACC1-504E-B6BA-71744E3C87CF}"/>
              </a:ext>
            </a:extLst>
          </p:cNvPr>
          <p:cNvSpPr/>
          <p:nvPr/>
        </p:nvSpPr>
        <p:spPr>
          <a:xfrm>
            <a:off x="539552" y="4405086"/>
            <a:ext cx="8208912" cy="2217247"/>
          </a:xfrm>
          <a:custGeom>
            <a:avLst/>
            <a:gdLst>
              <a:gd name="x1" fmla="*/ ss 8194 100000"/>
              <a:gd name="x2" fmla="+- r 0 x1"/>
              <a:gd name="y1" fmla="*/ ss 8194 100000"/>
              <a:gd name="y2" fmla="+- b 0 y1"/>
              <a:gd name="il" fmla="*/ x1 29289 100000"/>
              <a:gd name="ir" fmla="+- r 0 il"/>
              <a:gd name="it" fmla="*/ y1 29289 100000"/>
              <a:gd name="ib" fmla="+- b 0 it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l" r="ir" b="ib"/>
            <a:pathLst>
              <a:path>
                <a:moveTo>
                  <a:pt x="l" y="y1"/>
                </a:moveTo>
                <a:arcTo wR="x1" hR="y1" stAng="cd2" swAng="cd4"/>
                <a:lnTo>
                  <a:pt x="x2" y="t"/>
                </a:lnTo>
                <a:arcTo wR="x1" hR="y1" stAng="3cd4" swAng="cd4"/>
                <a:lnTo>
                  <a:pt x="r" y="y2"/>
                </a:lnTo>
                <a:arcTo wR="x1" hR="y1" stAng="0" swAng="cd4"/>
                <a:lnTo>
                  <a:pt x="x1" y="b"/>
                </a:lnTo>
                <a:arcTo wR="x1" hR="y1" stAng="cd4" swAng="cd4"/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" pitchFamily="34"/>
              <a:cs typeface="Arial Unicode MS" pitchFamily="34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C49EA62-716E-D14A-992F-B9F820617A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4912" y="384260"/>
            <a:ext cx="7431978" cy="707886"/>
          </a:xfrm>
        </p:spPr>
        <p:txBody>
          <a:bodyPr anchorCtr="0">
            <a:spAutoFit/>
          </a:bodyPr>
          <a:lstStyle/>
          <a:p>
            <a:pPr lvl="0" hangingPunct="1"/>
            <a:r>
              <a:rPr lang="en-GB" sz="4000" b="1" dirty="0">
                <a:solidFill>
                  <a:srgbClr val="F5009D"/>
                </a:solidFill>
                <a:latin typeface="Britannic Bold" panose="020B0903060703020204" pitchFamily="34" charset="0"/>
              </a:rPr>
              <a:t>Electron Driven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45C34C-3212-1145-AA2D-20836304F1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536" y="1191619"/>
            <a:ext cx="8496943" cy="3113994"/>
          </a:xfrm>
        </p:spPr>
        <p:txBody>
          <a:bodyPr wrap="square" anchor="t" anchorCtr="0">
            <a:spAutoFit/>
          </a:bodyPr>
          <a:lstStyle/>
          <a:p>
            <a:pPr>
              <a:spcBef>
                <a:spcPts val="725"/>
              </a:spcBef>
            </a:pPr>
            <a:r>
              <a:rPr lang="en-GB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Sub or Several GeVs driver electron beam.</a:t>
            </a:r>
          </a:p>
          <a:p>
            <a:pPr>
              <a:lnSpc>
                <a:spcPct val="104000"/>
              </a:lnSpc>
              <a:spcBef>
                <a:spcPts val="725"/>
              </a:spcBef>
            </a:pPr>
            <a:r>
              <a:rPr lang="en-GB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High Density Material for shower development.</a:t>
            </a:r>
          </a:p>
          <a:p>
            <a:pPr>
              <a:lnSpc>
                <a:spcPct val="104000"/>
              </a:lnSpc>
              <a:spcBef>
                <a:spcPts val="725"/>
              </a:spcBef>
            </a:pPr>
            <a:r>
              <a:rPr lang="en-GB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Positron capture by Solenoid, QWT, or AMD.</a:t>
            </a:r>
          </a:p>
          <a:p>
            <a:pPr>
              <a:lnSpc>
                <a:spcPct val="104000"/>
              </a:lnSpc>
              <a:spcBef>
                <a:spcPts val="725"/>
              </a:spcBef>
            </a:pPr>
            <a:r>
              <a:rPr lang="en-GB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NC accelerator tube with solenoid focusing.</a:t>
            </a:r>
          </a:p>
          <a:p>
            <a:pPr>
              <a:lnSpc>
                <a:spcPct val="104000"/>
              </a:lnSpc>
              <a:spcBef>
                <a:spcPts val="725"/>
              </a:spcBef>
            </a:pPr>
            <a:r>
              <a:rPr lang="en-GB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All positron sources based on accelerator every built, is this concept.  That is why it is called as “conventional”. 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F25D79E-D974-5940-93E3-33A80700368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3608" y="4653136"/>
            <a:ext cx="7344816" cy="17359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904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C3C570F-870B-0041-A04D-D89AC0A1583F}"/>
              </a:ext>
            </a:extLst>
          </p:cNvPr>
          <p:cNvSpPr/>
          <p:nvPr/>
        </p:nvSpPr>
        <p:spPr>
          <a:xfrm>
            <a:off x="539552" y="3537532"/>
            <a:ext cx="8280920" cy="3084801"/>
          </a:xfrm>
          <a:custGeom>
            <a:avLst/>
            <a:gdLst>
              <a:gd name="x1" fmla="*/ ss 8194 100000"/>
              <a:gd name="x2" fmla="+- r 0 x1"/>
              <a:gd name="y1" fmla="*/ ss 8194 100000"/>
              <a:gd name="y2" fmla="+- b 0 y1"/>
              <a:gd name="il" fmla="*/ x1 29289 100000"/>
              <a:gd name="ir" fmla="+- r 0 il"/>
              <a:gd name="it" fmla="*/ y1 29289 100000"/>
              <a:gd name="ib" fmla="+- b 0 it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l" r="ir" b="ib"/>
            <a:pathLst>
              <a:path>
                <a:moveTo>
                  <a:pt x="l" y="y1"/>
                </a:moveTo>
                <a:arcTo wR="x1" hR="y1" stAng="cd2" swAng="cd4"/>
                <a:lnTo>
                  <a:pt x="x2" y="t"/>
                </a:lnTo>
                <a:arcTo wR="x1" hR="y1" stAng="3cd4" swAng="cd4"/>
                <a:lnTo>
                  <a:pt x="r" y="y2"/>
                </a:lnTo>
                <a:arcTo wR="x1" hR="y1" stAng="0" swAng="cd4"/>
                <a:lnTo>
                  <a:pt x="x1" y="b"/>
                </a:lnTo>
                <a:arcTo wR="x1" hR="y1" stAng="cd4" swAng="cd4"/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" pitchFamily="34"/>
              <a:cs typeface="Arial Unicode MS" pitchFamily="34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2503FA9-E17F-F544-B9F7-AE83F9B3F0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6500" y="183337"/>
            <a:ext cx="7430999" cy="707886"/>
          </a:xfrm>
        </p:spPr>
        <p:txBody>
          <a:bodyPr>
            <a:spAutoFit/>
          </a:bodyPr>
          <a:lstStyle/>
          <a:p>
            <a:pPr lvl="0"/>
            <a:r>
              <a:rPr lang="en-US" sz="4000" b="1" dirty="0">
                <a:solidFill>
                  <a:srgbClr val="F5009D"/>
                </a:solidFill>
                <a:latin typeface="Britannic Bold" panose="020B0903060703020204" pitchFamily="34" charset="0"/>
              </a:rPr>
              <a:t>Undulator Positron Source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610EC0-2F9B-A04D-9563-89DE794131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7544" y="1233744"/>
            <a:ext cx="8280920" cy="2086725"/>
          </a:xfr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More than 100 GeV electrons as driver for &gt; 10 MeV gamma rays.</a:t>
            </a:r>
          </a:p>
          <a:p>
            <a:pPr lvl="0"/>
            <a:r>
              <a:rPr lang="en-GB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With helical undulator, polarized positron is generated.</a:t>
            </a:r>
          </a:p>
          <a:p>
            <a:pPr lvl="0"/>
            <a:r>
              <a:rPr lang="en-GB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Pulse by pulse spin flipping is difficult.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FAFC36-372E-4A40-AAB8-AFE666C7BD6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5576" y="4034391"/>
            <a:ext cx="7778776" cy="20589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50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55846B1-2B7C-EA4D-AA86-EB64BC708461}"/>
              </a:ext>
            </a:extLst>
          </p:cNvPr>
          <p:cNvSpPr/>
          <p:nvPr/>
        </p:nvSpPr>
        <p:spPr>
          <a:xfrm>
            <a:off x="1132807" y="4298818"/>
            <a:ext cx="7038153" cy="2415496"/>
          </a:xfrm>
          <a:custGeom>
            <a:avLst/>
            <a:gdLst>
              <a:gd name="x1" fmla="*/ ss 8136 100000"/>
              <a:gd name="x2" fmla="+- r 0 x1"/>
              <a:gd name="y1" fmla="*/ ss 8136 100000"/>
              <a:gd name="y2" fmla="+- b 0 y1"/>
              <a:gd name="il" fmla="*/ x1 29289 100000"/>
              <a:gd name="ir" fmla="+- r 0 il"/>
              <a:gd name="it" fmla="*/ y1 29289 100000"/>
              <a:gd name="ib" fmla="+- b 0 it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l" r="ir" b="ib"/>
            <a:pathLst>
              <a:path>
                <a:moveTo>
                  <a:pt x="l" y="y1"/>
                </a:moveTo>
                <a:arcTo wR="x1" hR="y1" stAng="cd2" swAng="cd4"/>
                <a:lnTo>
                  <a:pt x="x2" y="t"/>
                </a:lnTo>
                <a:arcTo wR="x1" hR="y1" stAng="3cd4" swAng="cd4"/>
                <a:lnTo>
                  <a:pt x="r" y="y2"/>
                </a:lnTo>
                <a:arcTo wR="x1" hR="y1" stAng="0" swAng="cd4"/>
                <a:lnTo>
                  <a:pt x="x1" y="b"/>
                </a:lnTo>
                <a:arcTo wR="x1" hR="y1" stAng="cd4" swAng="cd4"/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anchor="ctr" anchorCtr="1" compatLnSpc="0"/>
          <a:lstStyle/>
          <a:p>
            <a:pPr hangingPunct="0">
              <a:lnSpc>
                <a:spcPct val="96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en-US" sz="2177">
              <a:solidFill>
                <a:srgbClr val="000000"/>
              </a:solidFill>
              <a:latin typeface="Arial" pitchFamily="34"/>
              <a:ea typeface="Arial" pitchFamily="34"/>
              <a:cs typeface="Arial Unicode MS" pitchFamily="34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9A4649D-D841-CE47-906B-2A01022AAC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36385" y="230005"/>
            <a:ext cx="7430999" cy="707886"/>
          </a:xfrm>
        </p:spPr>
        <p:txBody>
          <a:bodyPr>
            <a:spAutoFit/>
          </a:bodyPr>
          <a:lstStyle/>
          <a:p>
            <a:pPr lvl="0"/>
            <a:r>
              <a:rPr lang="en-US" sz="4000" b="1" dirty="0">
                <a:solidFill>
                  <a:srgbClr val="F5009D"/>
                </a:solidFill>
                <a:latin typeface="Britannic Bold" panose="020B0903060703020204" pitchFamily="34" charset="0"/>
              </a:rPr>
              <a:t>Compton Positron Source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C21703-79A6-8F41-8681-78302AD1ED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1520" y="1494672"/>
            <a:ext cx="8640960" cy="1717393"/>
          </a:xfr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Compton back scattering with several GeVs electron generates ~ 30 MeV gamma rays.</a:t>
            </a:r>
          </a:p>
          <a:p>
            <a:pPr lvl="0"/>
            <a:r>
              <a:rPr lang="en-GB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Positron polarization with circularly polarized laser.</a:t>
            </a:r>
          </a:p>
          <a:p>
            <a:pPr lvl="0"/>
            <a:r>
              <a:rPr lang="en-GB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Pulse-by-pulse polarization flipping is possible.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926BB8-6715-C04C-9AB7-76FB4110E0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9991" y="4618510"/>
            <a:ext cx="5643783" cy="17761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年度  大阪市立大学　集中講義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417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12363</TotalTime>
  <Words>4583</Words>
  <Application>Microsoft Macintosh PowerPoint</Application>
  <PresentationFormat>画面に合わせる (4:3)</PresentationFormat>
  <Paragraphs>1104</Paragraphs>
  <Slides>112</Slides>
  <Notes>90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112</vt:i4>
      </vt:variant>
    </vt:vector>
  </HeadingPairs>
  <TitlesOfParts>
    <vt:vector size="141" baseType="lpstr">
      <vt:lpstr>Elephant</vt:lpstr>
      <vt:lpstr>HGP創英角ｺﾞｼｯｸUB</vt:lpstr>
      <vt:lpstr>HG創英角ｺﾞｼｯｸUB</vt:lpstr>
      <vt:lpstr>Luxi Sans</vt:lpstr>
      <vt:lpstr>Luxi Serif</vt:lpstr>
      <vt:lpstr>ＭＳ Ｐゴシック</vt:lpstr>
      <vt:lpstr>Rounded Mgen+ 1c bold</vt:lpstr>
      <vt:lpstr>Rounded Mgen+ 1c heavy</vt:lpstr>
      <vt:lpstr>Rounded Mgen+ 1c medium</vt:lpstr>
      <vt:lpstr>Rounded Mgen+ 2cp bold</vt:lpstr>
      <vt:lpstr>Rounded Mgen+ 2cp heavy</vt:lpstr>
      <vt:lpstr>Rounded Mgen+ 2cp medium</vt:lpstr>
      <vt:lpstr>Rounded Mgen+ 2p heavy</vt:lpstr>
      <vt:lpstr>Standard Symbols L</vt:lpstr>
      <vt:lpstr>StarSymbol</vt:lpstr>
      <vt:lpstr>游ゴシック</vt:lpstr>
      <vt:lpstr>Andale Mono</vt:lpstr>
      <vt:lpstr>Arial</vt:lpstr>
      <vt:lpstr>Arial Black</vt:lpstr>
      <vt:lpstr>Britannic Bold</vt:lpstr>
      <vt:lpstr>Calibri</vt:lpstr>
      <vt:lpstr>Cambria Math</vt:lpstr>
      <vt:lpstr>Franklin Gothic Book</vt:lpstr>
      <vt:lpstr>Franklin Gothic Demi Cond</vt:lpstr>
      <vt:lpstr>Georgia</vt:lpstr>
      <vt:lpstr>Symbol</vt:lpstr>
      <vt:lpstr>Times New Roman</vt:lpstr>
      <vt:lpstr>Wingdings</vt:lpstr>
      <vt:lpstr>Custom Design</vt:lpstr>
      <vt:lpstr>PowerPoint プレゼンテーション</vt:lpstr>
      <vt:lpstr>Contents</vt:lpstr>
      <vt:lpstr>PowerPoint プレゼンテーション</vt:lpstr>
      <vt:lpstr>Injector</vt:lpstr>
      <vt:lpstr>Electron Gun</vt:lpstr>
      <vt:lpstr>Bunching</vt:lpstr>
      <vt:lpstr>Bunching (2)</vt:lpstr>
      <vt:lpstr>Injector Concepts</vt:lpstr>
      <vt:lpstr>Bunch Compression</vt:lpstr>
      <vt:lpstr>Bunch Compression</vt:lpstr>
      <vt:lpstr>Bunch Compression (2)</vt:lpstr>
      <vt:lpstr>Velocity Bunching</vt:lpstr>
      <vt:lpstr>PowerPoint プレゼンテーション</vt:lpstr>
      <vt:lpstr>PowerPoint プレゼンテーション</vt:lpstr>
      <vt:lpstr>Magnetic Bunching</vt:lpstr>
      <vt:lpstr>PowerPoint プレゼンテーション</vt:lpstr>
      <vt:lpstr>Matrix Formalism</vt:lpstr>
      <vt:lpstr>R-matrices</vt:lpstr>
      <vt:lpstr>PowerPoint プレゼンテーション</vt:lpstr>
      <vt:lpstr>PowerPoint プレゼンテーション</vt:lpstr>
      <vt:lpstr>PowerPoint プレゼンテーション</vt:lpstr>
      <vt:lpstr>Energy Compression</vt:lpstr>
      <vt:lpstr>PowerPoint プレゼンテーション</vt:lpstr>
      <vt:lpstr>Why is the particle source important?</vt:lpstr>
      <vt:lpstr>Electron Source</vt:lpstr>
      <vt:lpstr>Fundamental Process</vt:lpstr>
      <vt:lpstr>Electronic States</vt:lpstr>
      <vt:lpstr>Electronic States</vt:lpstr>
      <vt:lpstr>PowerPoint プレゼンテーション</vt:lpstr>
      <vt:lpstr>PowerPoint プレゼンテーション</vt:lpstr>
      <vt:lpstr>Thermal Electron Emission</vt:lpstr>
      <vt:lpstr>Emission Density</vt:lpstr>
      <vt:lpstr>Richardson-Dushman Equation</vt:lpstr>
      <vt:lpstr>Field Emission (1)</vt:lpstr>
      <vt:lpstr>Field Emission (2)</vt:lpstr>
      <vt:lpstr>Fowler-Nordheim Plot</vt:lpstr>
      <vt:lpstr>Photo-electron Emission</vt:lpstr>
      <vt:lpstr>Fowler Equation</vt:lpstr>
      <vt:lpstr>Quantum Efficiency</vt:lpstr>
      <vt:lpstr>Polarized electron</vt:lpstr>
      <vt:lpstr>Excitation</vt:lpstr>
      <vt:lpstr>Matrix Element of GaAs</vt:lpstr>
      <vt:lpstr>Polarization</vt:lpstr>
      <vt:lpstr>High Polarization from SL GaAs</vt:lpstr>
      <vt:lpstr>Photo-Electron Emission  from a direct band-gap Semiconductor</vt:lpstr>
      <vt:lpstr>PowerPoint プレゼンテーション</vt:lpstr>
      <vt:lpstr>PowerPoint プレゼンテーション</vt:lpstr>
      <vt:lpstr>Space Charge Limit</vt:lpstr>
      <vt:lpstr>Space Charge Limit (2)</vt:lpstr>
      <vt:lpstr>Child-Langmuir Law</vt:lpstr>
      <vt:lpstr>DC Gun (Pierce Type Gun)</vt:lpstr>
      <vt:lpstr>Thermionic DC Gun  Pierce Type Gun</vt:lpstr>
      <vt:lpstr>Photo-Cathode DC Gun</vt:lpstr>
      <vt:lpstr>RF Gun (1)</vt:lpstr>
      <vt:lpstr>RF Gun(2)</vt:lpstr>
      <vt:lpstr>PowerPoint プレゼンテーション</vt:lpstr>
      <vt:lpstr>Beam Emittance</vt:lpstr>
      <vt:lpstr>Normalized emittance</vt:lpstr>
      <vt:lpstr>What is matter?</vt:lpstr>
      <vt:lpstr>What is the fundamental limit  on the emittance?</vt:lpstr>
      <vt:lpstr>Emittance of Beam from  Thermionic Cathode (1)</vt:lpstr>
      <vt:lpstr>Emittance of Beam from  Thermionic Cathode (2)</vt:lpstr>
      <vt:lpstr>Emittance of Beam from  Photo-cathode (1)</vt:lpstr>
      <vt:lpstr>PowerPoint プレゼンテーション</vt:lpstr>
      <vt:lpstr>PowerPoint プレゼンテーション</vt:lpstr>
      <vt:lpstr>Space Charge Force</vt:lpstr>
      <vt:lpstr>PowerPoint プレゼンテーション</vt:lpstr>
      <vt:lpstr>Positron Source</vt:lpstr>
      <vt:lpstr>Positron Production</vt:lpstr>
      <vt:lpstr>Positron Production (2)</vt:lpstr>
      <vt:lpstr>Need Photon?</vt:lpstr>
      <vt:lpstr>Electron Driven</vt:lpstr>
      <vt:lpstr>Electron Driven(2) Bremsstrahlung</vt:lpstr>
      <vt:lpstr>Cascade Shower</vt:lpstr>
      <vt:lpstr>Cascade Shower (2)</vt:lpstr>
      <vt:lpstr>Direct Pair Creation</vt:lpstr>
      <vt:lpstr>Undulator Radiation (1)</vt:lpstr>
      <vt:lpstr>Undulator radiation (2)</vt:lpstr>
      <vt:lpstr>Laser Compton(1)</vt:lpstr>
      <vt:lpstr>Laser Compton (2)</vt:lpstr>
      <vt:lpstr>Polarized Positron </vt:lpstr>
      <vt:lpstr>PowerPoint プレゼンテーション</vt:lpstr>
      <vt:lpstr>Positron Capture</vt:lpstr>
      <vt:lpstr>QWT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AMD</vt:lpstr>
      <vt:lpstr>PowerPoint プレゼンテーション</vt:lpstr>
      <vt:lpstr>PowerPoint プレゼンテーション</vt:lpstr>
      <vt:lpstr>PowerPoint プレゼンテーション</vt:lpstr>
      <vt:lpstr>AMD example</vt:lpstr>
      <vt:lpstr>PowerPoint プレゼンテーション</vt:lpstr>
      <vt:lpstr>Positron Source</vt:lpstr>
      <vt:lpstr>Electron Driven</vt:lpstr>
      <vt:lpstr>Undulator Positron Source</vt:lpstr>
      <vt:lpstr>Compton Positron Source</vt:lpstr>
      <vt:lpstr>Ion Source</vt:lpstr>
      <vt:lpstr>Ion state</vt:lpstr>
      <vt:lpstr>Ionization energy  and electron affinity</vt:lpstr>
      <vt:lpstr>Positive ion generation</vt:lpstr>
      <vt:lpstr>PIG Ion Source</vt:lpstr>
      <vt:lpstr>ECR Ion Source</vt:lpstr>
      <vt:lpstr>Negative Ion Source</vt:lpstr>
      <vt:lpstr>Charge Exchange Production</vt:lpstr>
      <vt:lpstr>Volume production</vt:lpstr>
      <vt:lpstr>Surface Production Source</vt:lpstr>
      <vt:lpstr>Cesiation</vt:lpstr>
      <vt:lpstr>H- Ion Source</vt:lpstr>
      <vt:lpstr>Summary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栗木　雅夫</cp:lastModifiedBy>
  <cp:revision>361</cp:revision>
  <dcterms:created xsi:type="dcterms:W3CDTF">2014-04-01T16:35:38Z</dcterms:created>
  <dcterms:modified xsi:type="dcterms:W3CDTF">2019-01-11T05:29:53Z</dcterms:modified>
</cp:coreProperties>
</file>