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75"/>
  </p:notesMasterIdLst>
  <p:sldIdLst>
    <p:sldId id="256" r:id="rId2"/>
    <p:sldId id="359" r:id="rId3"/>
    <p:sldId id="405" r:id="rId4"/>
    <p:sldId id="257" r:id="rId5"/>
    <p:sldId id="435" r:id="rId6"/>
    <p:sldId id="258" r:id="rId7"/>
    <p:sldId id="431" r:id="rId8"/>
    <p:sldId id="260" r:id="rId9"/>
    <p:sldId id="389" r:id="rId10"/>
    <p:sldId id="263" r:id="rId11"/>
    <p:sldId id="264" r:id="rId12"/>
    <p:sldId id="426" r:id="rId13"/>
    <p:sldId id="427" r:id="rId14"/>
    <p:sldId id="428" r:id="rId15"/>
    <p:sldId id="261" r:id="rId16"/>
    <p:sldId id="392" r:id="rId17"/>
    <p:sldId id="393" r:id="rId18"/>
    <p:sldId id="394" r:id="rId19"/>
    <p:sldId id="395" r:id="rId20"/>
    <p:sldId id="407" r:id="rId21"/>
    <p:sldId id="408" r:id="rId22"/>
    <p:sldId id="409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20" r:id="rId31"/>
    <p:sldId id="421" r:id="rId32"/>
    <p:sldId id="422" r:id="rId33"/>
    <p:sldId id="423" r:id="rId34"/>
    <p:sldId id="396" r:id="rId35"/>
    <p:sldId id="397" r:id="rId36"/>
    <p:sldId id="398" r:id="rId37"/>
    <p:sldId id="390" r:id="rId38"/>
    <p:sldId id="276" r:id="rId39"/>
    <p:sldId id="269" r:id="rId40"/>
    <p:sldId id="400" r:id="rId41"/>
    <p:sldId id="294" r:id="rId42"/>
    <p:sldId id="295" r:id="rId43"/>
    <p:sldId id="296" r:id="rId44"/>
    <p:sldId id="297" r:id="rId45"/>
    <p:sldId id="298" r:id="rId46"/>
    <p:sldId id="299" r:id="rId47"/>
    <p:sldId id="301" r:id="rId48"/>
    <p:sldId id="302" r:id="rId49"/>
    <p:sldId id="363" r:id="rId50"/>
    <p:sldId id="364" r:id="rId51"/>
    <p:sldId id="365" r:id="rId52"/>
    <p:sldId id="366" r:id="rId53"/>
    <p:sldId id="367" r:id="rId54"/>
    <p:sldId id="401" r:id="rId55"/>
    <p:sldId id="402" r:id="rId56"/>
    <p:sldId id="433" r:id="rId57"/>
    <p:sldId id="434" r:id="rId58"/>
    <p:sldId id="373" r:id="rId59"/>
    <p:sldId id="374" r:id="rId60"/>
    <p:sldId id="375" r:id="rId61"/>
    <p:sldId id="403" r:id="rId62"/>
    <p:sldId id="377" r:id="rId63"/>
    <p:sldId id="378" r:id="rId64"/>
    <p:sldId id="379" r:id="rId65"/>
    <p:sldId id="380" r:id="rId66"/>
    <p:sldId id="381" r:id="rId67"/>
    <p:sldId id="404" r:id="rId68"/>
    <p:sldId id="383" r:id="rId69"/>
    <p:sldId id="384" r:id="rId70"/>
    <p:sldId id="386" r:id="rId71"/>
    <p:sldId id="349" r:id="rId72"/>
    <p:sldId id="424" r:id="rId73"/>
    <p:sldId id="425" r:id="rId7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9D"/>
    <a:srgbClr val="E35E23"/>
    <a:srgbClr val="FFFFFF"/>
    <a:srgbClr val="00A174"/>
    <a:srgbClr val="0085BF"/>
    <a:srgbClr val="CBB4A2"/>
    <a:srgbClr val="8ABD4E"/>
    <a:srgbClr val="D0DC97"/>
    <a:srgbClr val="03A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0" autoAdjust="0"/>
    <p:restoredTop sz="95909" autoAdjust="0"/>
  </p:normalViewPr>
  <p:slideViewPr>
    <p:cSldViewPr>
      <p:cViewPr varScale="1">
        <p:scale>
          <a:sx n="119" d="100"/>
          <a:sy n="119" d="100"/>
        </p:scale>
        <p:origin x="2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E4B4-86FD-48DC-AEF5-A56F0AFB35BF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2F66-3E56-492D-92D7-9C4FCE6919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1BA635-03D1-664C-AD65-5F01BF2E8F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EBD738-F122-BA45-BCE3-CD86600DD9C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01377" name="Text Box 1">
            <a:extLst>
              <a:ext uri="{FF2B5EF4-FFF2-40B4-BE49-F238E27FC236}">
                <a16:creationId xmlns:a16="http://schemas.microsoft.com/office/drawing/2014/main" id="{33A65530-DCF2-9447-8138-11E0588A76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Text Box 2">
            <a:extLst>
              <a:ext uri="{FF2B5EF4-FFF2-40B4-BE49-F238E27FC236}">
                <a16:creationId xmlns:a16="http://schemas.microsoft.com/office/drawing/2014/main" id="{E7ECC054-D70C-0C4E-AC67-BD0BC44912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8790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1051D4-D44C-0A46-8065-480157FAA1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90CD54-3ED3-4E47-84C0-80DE4DA57C3C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16737" name="Text Box 1">
            <a:extLst>
              <a:ext uri="{FF2B5EF4-FFF2-40B4-BE49-F238E27FC236}">
                <a16:creationId xmlns:a16="http://schemas.microsoft.com/office/drawing/2014/main" id="{A369B2A7-C405-D645-B671-6EDDB4CF81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Text Box 2">
            <a:extLst>
              <a:ext uri="{FF2B5EF4-FFF2-40B4-BE49-F238E27FC236}">
                <a16:creationId xmlns:a16="http://schemas.microsoft.com/office/drawing/2014/main" id="{3FFEB9A8-21AA-0D44-906D-EF7D5E541C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9847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914550-BEDE-424C-9A0E-74561FEBAD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A24B00-5BD4-F544-B760-8574849F016B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17761" name="Text Box 1">
            <a:extLst>
              <a:ext uri="{FF2B5EF4-FFF2-40B4-BE49-F238E27FC236}">
                <a16:creationId xmlns:a16="http://schemas.microsoft.com/office/drawing/2014/main" id="{810A60A3-01F4-0B45-B9BB-EB40ACB0F5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Text Box 2">
            <a:extLst>
              <a:ext uri="{FF2B5EF4-FFF2-40B4-BE49-F238E27FC236}">
                <a16:creationId xmlns:a16="http://schemas.microsoft.com/office/drawing/2014/main" id="{481967AD-D06B-EA4F-B841-FD8DA62DBA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253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EDD134-68BA-C147-AF3C-95A256C71D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2723EF-4C8C-2C41-BFB0-77D6370BB5E7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18785" name="Text Box 1">
            <a:extLst>
              <a:ext uri="{FF2B5EF4-FFF2-40B4-BE49-F238E27FC236}">
                <a16:creationId xmlns:a16="http://schemas.microsoft.com/office/drawing/2014/main" id="{9DC3EDE5-5EA6-8049-8FF3-E488319F41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Text Box 2">
            <a:extLst>
              <a:ext uri="{FF2B5EF4-FFF2-40B4-BE49-F238E27FC236}">
                <a16:creationId xmlns:a16="http://schemas.microsoft.com/office/drawing/2014/main" id="{25972866-DC65-1C40-B10F-95E7A2CBF8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298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451313-BC39-F44E-991C-7CC7B291E7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78941B-B449-CC48-A579-834F2A77AD52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19809" name="Text Box 1">
            <a:extLst>
              <a:ext uri="{FF2B5EF4-FFF2-40B4-BE49-F238E27FC236}">
                <a16:creationId xmlns:a16="http://schemas.microsoft.com/office/drawing/2014/main" id="{1CFCE529-1E39-0640-B39E-A2A9ECC4CB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Text Box 2">
            <a:extLst>
              <a:ext uri="{FF2B5EF4-FFF2-40B4-BE49-F238E27FC236}">
                <a16:creationId xmlns:a16="http://schemas.microsoft.com/office/drawing/2014/main" id="{CDA49A9C-28D4-694B-AFAC-9DD90363B3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340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E3EB34-0A42-6947-8CF3-BB78DFFCC4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D9DA08-4A3B-AB47-9438-6692CED97D1C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21857" name="Text Box 1">
            <a:extLst>
              <a:ext uri="{FF2B5EF4-FFF2-40B4-BE49-F238E27FC236}">
                <a16:creationId xmlns:a16="http://schemas.microsoft.com/office/drawing/2014/main" id="{D0CA9564-7B40-4848-B793-41EA720796B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Text Box 2">
            <a:extLst>
              <a:ext uri="{FF2B5EF4-FFF2-40B4-BE49-F238E27FC236}">
                <a16:creationId xmlns:a16="http://schemas.microsoft.com/office/drawing/2014/main" id="{21F922F5-26F7-4A4F-A7BA-D0AE7491F8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673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760262-01F5-E64C-854C-CD27AD431C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BC92D6-BCEA-0146-9DB4-746D4BE1B562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22881" name="Text Box 1">
            <a:extLst>
              <a:ext uri="{FF2B5EF4-FFF2-40B4-BE49-F238E27FC236}">
                <a16:creationId xmlns:a16="http://schemas.microsoft.com/office/drawing/2014/main" id="{90CFEED4-E4E0-B049-8A44-9461388BCF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Text Box 2">
            <a:extLst>
              <a:ext uri="{FF2B5EF4-FFF2-40B4-BE49-F238E27FC236}">
                <a16:creationId xmlns:a16="http://schemas.microsoft.com/office/drawing/2014/main" id="{136F5EBE-0D23-8048-82CD-1E19268C72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871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B92696-B87F-2247-8FF8-E7AD730161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4638D-4C23-BB4D-A867-E795902F7E1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23905" name="Text Box 1">
            <a:extLst>
              <a:ext uri="{FF2B5EF4-FFF2-40B4-BE49-F238E27FC236}">
                <a16:creationId xmlns:a16="http://schemas.microsoft.com/office/drawing/2014/main" id="{EEC0BE25-FDA8-3743-86D3-614E7F91A4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Text Box 2">
            <a:extLst>
              <a:ext uri="{FF2B5EF4-FFF2-40B4-BE49-F238E27FC236}">
                <a16:creationId xmlns:a16="http://schemas.microsoft.com/office/drawing/2014/main" id="{E3E15E4A-0944-4942-9B85-A9E1DF7D87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3125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CFE057-B742-3A48-AD96-EA7D37DE42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32FC4-4AF5-FE4B-B0AE-F8BD22A4036F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126977" name="Text Box 1">
            <a:extLst>
              <a:ext uri="{FF2B5EF4-FFF2-40B4-BE49-F238E27FC236}">
                <a16:creationId xmlns:a16="http://schemas.microsoft.com/office/drawing/2014/main" id="{FB3AA792-9B51-BD42-980A-92F80DA1F4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Text Box 2">
            <a:extLst>
              <a:ext uri="{FF2B5EF4-FFF2-40B4-BE49-F238E27FC236}">
                <a16:creationId xmlns:a16="http://schemas.microsoft.com/office/drawing/2014/main" id="{B97072FD-936E-684D-AF57-6F56B2F358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0828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69E920-6AEF-7541-928B-2A045CA852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717F8-8468-7343-98F3-B6BFE51804F3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28001" name="Text Box 1">
            <a:extLst>
              <a:ext uri="{FF2B5EF4-FFF2-40B4-BE49-F238E27FC236}">
                <a16:creationId xmlns:a16="http://schemas.microsoft.com/office/drawing/2014/main" id="{B078BC5C-77B2-A346-A56D-EC656F8B13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Text Box 2">
            <a:extLst>
              <a:ext uri="{FF2B5EF4-FFF2-40B4-BE49-F238E27FC236}">
                <a16:creationId xmlns:a16="http://schemas.microsoft.com/office/drawing/2014/main" id="{7FCD1B23-E061-5542-BF46-E487DE63A6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23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E9433E-F57C-B84E-90E2-3804702003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0B8100-C452-244A-91EF-97ABD4F31778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29025" name="Text Box 1">
            <a:extLst>
              <a:ext uri="{FF2B5EF4-FFF2-40B4-BE49-F238E27FC236}">
                <a16:creationId xmlns:a16="http://schemas.microsoft.com/office/drawing/2014/main" id="{D3C7ACB8-8784-FD4E-8847-61597DC1DF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Text Box 2">
            <a:extLst>
              <a:ext uri="{FF2B5EF4-FFF2-40B4-BE49-F238E27FC236}">
                <a16:creationId xmlns:a16="http://schemas.microsoft.com/office/drawing/2014/main" id="{743334EB-420B-D542-9FDA-BAA8450CBE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763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98335-E950-0C4A-9DAD-BC30743579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081079-0041-CE4C-BE0B-B6784A4744B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02401" name="Text Box 1">
            <a:extLst>
              <a:ext uri="{FF2B5EF4-FFF2-40B4-BE49-F238E27FC236}">
                <a16:creationId xmlns:a16="http://schemas.microsoft.com/office/drawing/2014/main" id="{C7289296-BB6C-0B4A-A1B0-D21794BFC7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BBCB5A5F-1719-724B-B7E5-705B1326DE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4566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9E246B-4755-D345-9EB0-6CAA15223A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E8F49-D356-9647-A658-51D4D649E58F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30049" name="Text Box 1">
            <a:extLst>
              <a:ext uri="{FF2B5EF4-FFF2-40B4-BE49-F238E27FC236}">
                <a16:creationId xmlns:a16="http://schemas.microsoft.com/office/drawing/2014/main" id="{7DBE7F93-3C49-2A4E-9EE1-EE19FCCA97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Text Box 2">
            <a:extLst>
              <a:ext uri="{FF2B5EF4-FFF2-40B4-BE49-F238E27FC236}">
                <a16:creationId xmlns:a16="http://schemas.microsoft.com/office/drawing/2014/main" id="{0F657DC9-CAAF-CD4A-BD3D-F7E82DB831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9057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2D0637-AE6E-D947-8FF3-A9B66E99DF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0DB541-E38B-CE49-8A7C-AD016758B321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131073" name="Text Box 1">
            <a:extLst>
              <a:ext uri="{FF2B5EF4-FFF2-40B4-BE49-F238E27FC236}">
                <a16:creationId xmlns:a16="http://schemas.microsoft.com/office/drawing/2014/main" id="{05DC6089-B5D1-B548-A20E-FB12B8E3F8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Text Box 2">
            <a:extLst>
              <a:ext uri="{FF2B5EF4-FFF2-40B4-BE49-F238E27FC236}">
                <a16:creationId xmlns:a16="http://schemas.microsoft.com/office/drawing/2014/main" id="{376B0E64-DC0E-DD4F-A4FE-7115A917E9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7532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A58978-2720-EE4A-A0F1-AE9D8C6375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99C57-39CB-AD4A-A91F-5C013BFD576D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132097" name="Text Box 1">
            <a:extLst>
              <a:ext uri="{FF2B5EF4-FFF2-40B4-BE49-F238E27FC236}">
                <a16:creationId xmlns:a16="http://schemas.microsoft.com/office/drawing/2014/main" id="{2573CA5E-4062-0D4F-9047-0C5E2BB2E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Text Box 2">
            <a:extLst>
              <a:ext uri="{FF2B5EF4-FFF2-40B4-BE49-F238E27FC236}">
                <a16:creationId xmlns:a16="http://schemas.microsoft.com/office/drawing/2014/main" id="{A8A73695-EB18-884F-9EE5-2D39B72FCD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7271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763BE7-3D95-914E-B3C7-751D69E158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44B40F-0F04-0C49-8579-F4BD1BC9D3BF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133121" name="Text Box 1">
            <a:extLst>
              <a:ext uri="{FF2B5EF4-FFF2-40B4-BE49-F238E27FC236}">
                <a16:creationId xmlns:a16="http://schemas.microsoft.com/office/drawing/2014/main" id="{66B26186-07C5-3D41-B2F4-457139C02D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Text Box 2">
            <a:extLst>
              <a:ext uri="{FF2B5EF4-FFF2-40B4-BE49-F238E27FC236}">
                <a16:creationId xmlns:a16="http://schemas.microsoft.com/office/drawing/2014/main" id="{E731E3C5-FD8E-D64B-826D-E36EB246AB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95439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162C2-4CF8-1740-9AFD-74F6EF6D94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A2E9D-6FF0-F74A-A4EE-080E1D243409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35169" name="Text Box 1">
            <a:extLst>
              <a:ext uri="{FF2B5EF4-FFF2-40B4-BE49-F238E27FC236}">
                <a16:creationId xmlns:a16="http://schemas.microsoft.com/office/drawing/2014/main" id="{85143319-E29D-D648-A621-34E02AB268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Text Box 2">
            <a:extLst>
              <a:ext uri="{FF2B5EF4-FFF2-40B4-BE49-F238E27FC236}">
                <a16:creationId xmlns:a16="http://schemas.microsoft.com/office/drawing/2014/main" id="{4799E5CE-BF06-F246-A9ED-AEC3FF2963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9360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6ABF3-DBF5-CA49-9B18-07D907F008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878ED2-4FEE-D443-8AA9-7FDCD797FEB1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136193" name="Text Box 1">
            <a:extLst>
              <a:ext uri="{FF2B5EF4-FFF2-40B4-BE49-F238E27FC236}">
                <a16:creationId xmlns:a16="http://schemas.microsoft.com/office/drawing/2014/main" id="{FEA9136F-2435-BD4D-8BCB-26446F2927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Text Box 2">
            <a:extLst>
              <a:ext uri="{FF2B5EF4-FFF2-40B4-BE49-F238E27FC236}">
                <a16:creationId xmlns:a16="http://schemas.microsoft.com/office/drawing/2014/main" id="{6809091C-51E5-8844-909A-412F7057C0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9632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C1AF97-725B-E64D-9EE6-1881934F2D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3E3478-A756-174F-9D84-D2A8C74EACE7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137217" name="Text Box 1">
            <a:extLst>
              <a:ext uri="{FF2B5EF4-FFF2-40B4-BE49-F238E27FC236}">
                <a16:creationId xmlns:a16="http://schemas.microsoft.com/office/drawing/2014/main" id="{31EAAABC-BA2A-DD47-9841-3C7C2769149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Text Box 2">
            <a:extLst>
              <a:ext uri="{FF2B5EF4-FFF2-40B4-BE49-F238E27FC236}">
                <a16:creationId xmlns:a16="http://schemas.microsoft.com/office/drawing/2014/main" id="{2FF1B9DB-8DDB-274B-97A1-61197A5633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7670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59E8F-BF10-9A43-96F1-CE58F7A1B9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EF89B6-4E95-0940-913A-055C9F2134FE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138241" name="Text Box 1">
            <a:extLst>
              <a:ext uri="{FF2B5EF4-FFF2-40B4-BE49-F238E27FC236}">
                <a16:creationId xmlns:a16="http://schemas.microsoft.com/office/drawing/2014/main" id="{29FB419A-81A6-D143-AEC6-0D2F3D85C0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Text Box 2">
            <a:extLst>
              <a:ext uri="{FF2B5EF4-FFF2-40B4-BE49-F238E27FC236}">
                <a16:creationId xmlns:a16="http://schemas.microsoft.com/office/drawing/2014/main" id="{56CE6AC1-1084-A344-8765-DB146D7BED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7966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E0D245-E2E8-8B40-98E2-EECDD781D8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C99C58-ED88-114F-B3D1-F007F5A909A4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114689" name="Text Box 1">
            <a:extLst>
              <a:ext uri="{FF2B5EF4-FFF2-40B4-BE49-F238E27FC236}">
                <a16:creationId xmlns:a16="http://schemas.microsoft.com/office/drawing/2014/main" id="{106810C2-7A10-424F-9B60-C1329DD868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Text Box 2">
            <a:extLst>
              <a:ext uri="{FF2B5EF4-FFF2-40B4-BE49-F238E27FC236}">
                <a16:creationId xmlns:a16="http://schemas.microsoft.com/office/drawing/2014/main" id="{695DBE0E-85D1-0B46-88AC-8900111E01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1188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C4F84-60F1-1E47-9962-CDAEB36788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9D7F53-999E-484F-AAF7-577932AFC37F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120833" name="Text Box 1">
            <a:extLst>
              <a:ext uri="{FF2B5EF4-FFF2-40B4-BE49-F238E27FC236}">
                <a16:creationId xmlns:a16="http://schemas.microsoft.com/office/drawing/2014/main" id="{9E00C7CE-A5B8-4341-ADB4-A9CADCC0C1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2F36DFF6-E642-6A47-A25B-987028EFAA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369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794FF3-52A0-2447-BF71-5018544FE3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0CFDA9-CD07-2C4E-AA1B-26FA0106883C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04449" name="Text Box 1">
            <a:extLst>
              <a:ext uri="{FF2B5EF4-FFF2-40B4-BE49-F238E27FC236}">
                <a16:creationId xmlns:a16="http://schemas.microsoft.com/office/drawing/2014/main" id="{A0A6DA57-615A-874B-8DE9-A074C9BFCD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Text Box 2">
            <a:extLst>
              <a:ext uri="{FF2B5EF4-FFF2-40B4-BE49-F238E27FC236}">
                <a16:creationId xmlns:a16="http://schemas.microsoft.com/office/drawing/2014/main" id="{97DD425A-BEBE-7946-A5AC-6470CC9358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7225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C4F84-60F1-1E47-9962-CDAEB36788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9D7F53-999E-484F-AAF7-577932AFC37F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120833" name="Text Box 1">
            <a:extLst>
              <a:ext uri="{FF2B5EF4-FFF2-40B4-BE49-F238E27FC236}">
                <a16:creationId xmlns:a16="http://schemas.microsoft.com/office/drawing/2014/main" id="{9E00C7CE-A5B8-4341-ADB4-A9CADCC0C1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2F36DFF6-E642-6A47-A25B-987028EFAA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84403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C3E4C6-770D-3B44-9858-4DE15C327A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EEC443-3636-3946-AB0D-B032004486C7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113665" name="Text Box 1">
            <a:extLst>
              <a:ext uri="{FF2B5EF4-FFF2-40B4-BE49-F238E27FC236}">
                <a16:creationId xmlns:a16="http://schemas.microsoft.com/office/drawing/2014/main" id="{A1C11ED9-F6B7-1A4B-88A7-D67E073492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Text Box 2">
            <a:extLst>
              <a:ext uri="{FF2B5EF4-FFF2-40B4-BE49-F238E27FC236}">
                <a16:creationId xmlns:a16="http://schemas.microsoft.com/office/drawing/2014/main" id="{4FD271BF-E16A-234B-8F4F-303ED331AF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82790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59F3B-882C-7C4C-A6CC-5FD402A7EA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6E197D-7EC6-FC4E-9A2E-B6BA0601477C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139265" name="Text Box 1">
            <a:extLst>
              <a:ext uri="{FF2B5EF4-FFF2-40B4-BE49-F238E27FC236}">
                <a16:creationId xmlns:a16="http://schemas.microsoft.com/office/drawing/2014/main" id="{F7DAFE34-C798-104D-B631-76F0A216E7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Text Box 2">
            <a:extLst>
              <a:ext uri="{FF2B5EF4-FFF2-40B4-BE49-F238E27FC236}">
                <a16:creationId xmlns:a16="http://schemas.microsoft.com/office/drawing/2014/main" id="{127BFD84-EC2A-0B49-9847-A2F1B45D10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44116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3F97DE-9FDA-4B49-968B-154B92B47E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AF4341-27A5-1A49-A8F1-445252E1D434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140289" name="Text Box 1">
            <a:extLst>
              <a:ext uri="{FF2B5EF4-FFF2-40B4-BE49-F238E27FC236}">
                <a16:creationId xmlns:a16="http://schemas.microsoft.com/office/drawing/2014/main" id="{BF15CFBF-575B-1F4C-9E92-F03A1B8770E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Text Box 2">
            <a:extLst>
              <a:ext uri="{FF2B5EF4-FFF2-40B4-BE49-F238E27FC236}">
                <a16:creationId xmlns:a16="http://schemas.microsoft.com/office/drawing/2014/main" id="{184726B2-D370-CC4F-A8C1-741C5B8E25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21566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6288A7-E558-0D48-A10C-BC878E55DD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9FA8F6-CCE8-444F-A23F-C00CF7E41FB7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141313" name="Text Box 1">
            <a:extLst>
              <a:ext uri="{FF2B5EF4-FFF2-40B4-BE49-F238E27FC236}">
                <a16:creationId xmlns:a16="http://schemas.microsoft.com/office/drawing/2014/main" id="{807787E0-37DB-5A4C-889D-F144B50291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Text Box 2">
            <a:extLst>
              <a:ext uri="{FF2B5EF4-FFF2-40B4-BE49-F238E27FC236}">
                <a16:creationId xmlns:a16="http://schemas.microsoft.com/office/drawing/2014/main" id="{808DE227-C5C0-1D48-98A0-D03BB9BC4E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24540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1773C2-E838-AB46-8185-2B8BA5C55E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12C695-3495-3845-81A4-BF7780038167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142337" name="Text Box 1">
            <a:extLst>
              <a:ext uri="{FF2B5EF4-FFF2-40B4-BE49-F238E27FC236}">
                <a16:creationId xmlns:a16="http://schemas.microsoft.com/office/drawing/2014/main" id="{F07495B9-E2B6-F54C-ACC5-9B94CAD67D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Text Box 2">
            <a:extLst>
              <a:ext uri="{FF2B5EF4-FFF2-40B4-BE49-F238E27FC236}">
                <a16:creationId xmlns:a16="http://schemas.microsoft.com/office/drawing/2014/main" id="{A0FE4C97-1788-4C4E-A8DD-7319A566D2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5971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9C6148-5A64-FE4E-8FAD-AA751A4412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AA037-3363-A646-A8D6-9F61A7796E1C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143361" name="Text Box 1">
            <a:extLst>
              <a:ext uri="{FF2B5EF4-FFF2-40B4-BE49-F238E27FC236}">
                <a16:creationId xmlns:a16="http://schemas.microsoft.com/office/drawing/2014/main" id="{4905BDCE-E675-774F-BB4C-640988AF45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Text Box 2">
            <a:extLst>
              <a:ext uri="{FF2B5EF4-FFF2-40B4-BE49-F238E27FC236}">
                <a16:creationId xmlns:a16="http://schemas.microsoft.com/office/drawing/2014/main" id="{D99DC135-DC1C-474A-B571-35D68916C6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84801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374D4-3BBC-754E-AE00-80391803E5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8C020F-082D-214E-811D-44EBB492B4BA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144385" name="Text Box 1">
            <a:extLst>
              <a:ext uri="{FF2B5EF4-FFF2-40B4-BE49-F238E27FC236}">
                <a16:creationId xmlns:a16="http://schemas.microsoft.com/office/drawing/2014/main" id="{F839014F-2781-5147-A083-C0E15A342F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Text Box 2">
            <a:extLst>
              <a:ext uri="{FF2B5EF4-FFF2-40B4-BE49-F238E27FC236}">
                <a16:creationId xmlns:a16="http://schemas.microsoft.com/office/drawing/2014/main" id="{3D738A6D-8D8F-074E-9AE1-3E8B203E91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7996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3B024F-1E95-1349-83AB-EE2D639A52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4637EC-55E7-8047-964E-594672254406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146433" name="Text Box 1">
            <a:extLst>
              <a:ext uri="{FF2B5EF4-FFF2-40B4-BE49-F238E27FC236}">
                <a16:creationId xmlns:a16="http://schemas.microsoft.com/office/drawing/2014/main" id="{1B1A8F5F-5396-3F46-845A-5C2A76A58D8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Text Box 2">
            <a:extLst>
              <a:ext uri="{FF2B5EF4-FFF2-40B4-BE49-F238E27FC236}">
                <a16:creationId xmlns:a16="http://schemas.microsoft.com/office/drawing/2014/main" id="{34154551-FA06-2841-B6B0-17C7664690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7264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1464DF-0021-404C-BD05-5E4D2F0A21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A5FDF7-E9FF-3E46-A89B-0F8353B532A7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147457" name="Text Box 1">
            <a:extLst>
              <a:ext uri="{FF2B5EF4-FFF2-40B4-BE49-F238E27FC236}">
                <a16:creationId xmlns:a16="http://schemas.microsoft.com/office/drawing/2014/main" id="{2AB726C5-6F14-B14F-A116-FE284558D4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Text Box 2">
            <a:extLst>
              <a:ext uri="{FF2B5EF4-FFF2-40B4-BE49-F238E27FC236}">
                <a16:creationId xmlns:a16="http://schemas.microsoft.com/office/drawing/2014/main" id="{A3B42470-1CB3-5F46-A90E-FD7C0569FA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459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656B70-6691-2848-A90C-87A7DE6761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1842D8-F7D1-4646-88B4-8E28D07BFD52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07521" name="Text Box 1">
            <a:extLst>
              <a:ext uri="{FF2B5EF4-FFF2-40B4-BE49-F238E27FC236}">
                <a16:creationId xmlns:a16="http://schemas.microsoft.com/office/drawing/2014/main" id="{456B13A4-73A7-D147-8CAA-4ECC52E77B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Text Box 2">
            <a:extLst>
              <a:ext uri="{FF2B5EF4-FFF2-40B4-BE49-F238E27FC236}">
                <a16:creationId xmlns:a16="http://schemas.microsoft.com/office/drawing/2014/main" id="{B4CFBFEF-EF94-F541-A214-C6135C187C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15588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5E8C0A-3FFC-4006-B355-48BF8AB17ADF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4350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633D5F-9D06-492F-AE54-2704872D472E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807671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ACE94F-DBA7-4944-A316-CF90C4F7A095}" type="slidenum">
              <a:rPr lang="en-US" altLang="ja-JP"/>
              <a:pPr/>
              <a:t>52</a:t>
            </a:fld>
            <a:endParaRPr lang="en-US" altLang="ja-JP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15900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A9669-275E-4F8C-B0DD-2F0CD026CB48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02727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ACE94F-DBA7-4944-A316-CF90C4F7A095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7240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1F420E-10E4-4488-AB9A-8FD36DA46EAE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662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965C67-04D3-45D5-AB2A-A0D761E66C88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703626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5972B-0214-4A7E-ADBE-8E5691672B1E}" type="slidenum">
              <a:rPr lang="en-US" altLang="ja-JP"/>
              <a:pPr/>
              <a:t>60</a:t>
            </a:fld>
            <a:endParaRPr lang="en-US" altLang="ja-JP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88221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51287E-F486-4029-A9CD-90A1712DAB28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441993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F7BC50-A4AE-4D70-A26C-9E3463CAF3E4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2451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C6E832-43F2-A344-8271-D0F73D62DF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647526-3E7E-C348-ACFC-715F495D934A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08545" name="Text Box 1">
            <a:extLst>
              <a:ext uri="{FF2B5EF4-FFF2-40B4-BE49-F238E27FC236}">
                <a16:creationId xmlns:a16="http://schemas.microsoft.com/office/drawing/2014/main" id="{5E8BADE7-0D47-4640-A017-E2D5F1BA90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Text Box 2">
            <a:extLst>
              <a:ext uri="{FF2B5EF4-FFF2-40B4-BE49-F238E27FC236}">
                <a16:creationId xmlns:a16="http://schemas.microsoft.com/office/drawing/2014/main" id="{8FBE70BC-D7AA-C249-A5C6-ADDE099903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37179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CD04B-16A7-4B6C-8E34-306795797383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52723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F0ECE1-DE02-4428-A6D6-CD8A526142DC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34369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9DE733-AA32-4452-9A4B-63509CA6CC42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2785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48711-8135-4ACE-985E-D56F67BB44F5}" type="slidenum">
              <a:rPr lang="en-US" altLang="ja-JP"/>
              <a:pPr/>
              <a:t>68</a:t>
            </a:fld>
            <a:endParaRPr lang="en-US" altLang="ja-JP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868568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93D09-8FCD-41E4-9F95-4160C3AE2596}" type="slidenum">
              <a:rPr lang="en-US" altLang="ja-JP"/>
              <a:pPr/>
              <a:t>69</a:t>
            </a:fld>
            <a:endParaRPr lang="en-US" altLang="ja-JP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5785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28F0E-FBB0-4538-8CF7-F99A3E871BC0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9085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27E57F-2E0D-D64E-B3A2-F43716B71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ED3EA-AFB3-D441-8CC8-30C0C7962E4F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195585" name="Text Box 1">
            <a:extLst>
              <a:ext uri="{FF2B5EF4-FFF2-40B4-BE49-F238E27FC236}">
                <a16:creationId xmlns:a16="http://schemas.microsoft.com/office/drawing/2014/main" id="{305A8A1B-D794-434A-B70D-BFB2D4053E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6" name="Text Box 2">
            <a:extLst>
              <a:ext uri="{FF2B5EF4-FFF2-40B4-BE49-F238E27FC236}">
                <a16:creationId xmlns:a16="http://schemas.microsoft.com/office/drawing/2014/main" id="{2EFA6DFD-BA2B-E54D-8A11-BD0844F075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781970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D04ADD-822C-5040-86A9-9E181E19EC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CCDDD3-EE7D-D54F-8A40-AB7CBDC01DF4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124929" name="Text Box 1">
            <a:extLst>
              <a:ext uri="{FF2B5EF4-FFF2-40B4-BE49-F238E27FC236}">
                <a16:creationId xmlns:a16="http://schemas.microsoft.com/office/drawing/2014/main" id="{DC957A1A-C400-BA49-A80E-3E68017EB52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Text Box 2">
            <a:extLst>
              <a:ext uri="{FF2B5EF4-FFF2-40B4-BE49-F238E27FC236}">
                <a16:creationId xmlns:a16="http://schemas.microsoft.com/office/drawing/2014/main" id="{E00799A9-1D4B-674C-869D-4EFD843AB6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74747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0B01D8-BFBC-9F48-A5F0-6CF555296C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6E6068-F7C6-3B46-AD2F-9829C59872DA}" type="slidenum">
              <a:rPr lang="en-US" altLang="ja-JP"/>
              <a:pPr/>
              <a:t>73</a:t>
            </a:fld>
            <a:endParaRPr lang="en-US" altLang="ja-JP"/>
          </a:p>
        </p:txBody>
      </p:sp>
      <p:sp>
        <p:nvSpPr>
          <p:cNvPr id="125953" name="Text Box 1">
            <a:extLst>
              <a:ext uri="{FF2B5EF4-FFF2-40B4-BE49-F238E27FC236}">
                <a16:creationId xmlns:a16="http://schemas.microsoft.com/office/drawing/2014/main" id="{061BC5FC-1AB8-0C4A-A07E-466535B8A5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Text Box 2">
            <a:extLst>
              <a:ext uri="{FF2B5EF4-FFF2-40B4-BE49-F238E27FC236}">
                <a16:creationId xmlns:a16="http://schemas.microsoft.com/office/drawing/2014/main" id="{AE34CAEE-9CD0-BC4B-ABF0-1FC19BB3B3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1040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9620E2-9C6C-E346-88B5-68E72B7A27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1139AD-F7E5-744F-AE3B-237C95367B67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06497" name="Text Box 1">
            <a:extLst>
              <a:ext uri="{FF2B5EF4-FFF2-40B4-BE49-F238E27FC236}">
                <a16:creationId xmlns:a16="http://schemas.microsoft.com/office/drawing/2014/main" id="{567ACB83-BD4D-284D-BDAF-A9D865536F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Text Box 2">
            <a:extLst>
              <a:ext uri="{FF2B5EF4-FFF2-40B4-BE49-F238E27FC236}">
                <a16:creationId xmlns:a16="http://schemas.microsoft.com/office/drawing/2014/main" id="{C8F8F4BE-54B1-9141-BE1A-E04B5A2073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9552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0BAED-ADC8-3A40-B615-FEFAC69194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931346-6BFA-D44E-9E16-3071CFA90706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10593" name="Text Box 1">
            <a:extLst>
              <a:ext uri="{FF2B5EF4-FFF2-40B4-BE49-F238E27FC236}">
                <a16:creationId xmlns:a16="http://schemas.microsoft.com/office/drawing/2014/main" id="{7299C87E-4B1C-6E43-84EF-FA1D38B84D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22DC0CF1-7D51-084D-815E-4458020C18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119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676166-1316-9647-9422-5137DE6B52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80E905-3918-6F4F-96AA-6DF553320E3C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11617" name="Text Box 1">
            <a:extLst>
              <a:ext uri="{FF2B5EF4-FFF2-40B4-BE49-F238E27FC236}">
                <a16:creationId xmlns:a16="http://schemas.microsoft.com/office/drawing/2014/main" id="{67645A11-E859-1B46-97E7-A6C70671C9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Text Box 2">
            <a:extLst>
              <a:ext uri="{FF2B5EF4-FFF2-40B4-BE49-F238E27FC236}">
                <a16:creationId xmlns:a16="http://schemas.microsoft.com/office/drawing/2014/main" id="{1DFADFBF-D93A-184E-8C70-2055B07977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890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530759-DE60-BD48-AB3A-B2CEA7FB4A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4A09E8-EA85-C941-A123-CB3E2DE89304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05473" name="Text Box 1">
            <a:extLst>
              <a:ext uri="{FF2B5EF4-FFF2-40B4-BE49-F238E27FC236}">
                <a16:creationId xmlns:a16="http://schemas.microsoft.com/office/drawing/2014/main" id="{0B247F8D-DECD-FF45-9E45-337CC117C0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Text Box 2">
            <a:extLst>
              <a:ext uri="{FF2B5EF4-FFF2-40B4-BE49-F238E27FC236}">
                <a16:creationId xmlns:a16="http://schemas.microsoft.com/office/drawing/2014/main" id="{2F47D500-4D30-1849-AB7D-66C63D7A22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003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4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22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0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8.e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0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83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121.png"/><Relationship Id="rId9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0.png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1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34970"/>
            <a:ext cx="8123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Masao KURIKI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Graduate School of Advanced Sciences of Matter,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Hiroshima University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B722DDF-2611-AA42-9D82-1E31BF785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3240"/>
            <a:ext cx="9144000" cy="227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3263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83000"/>
              </a:lnSpc>
            </a:pPr>
            <a:r>
              <a:rPr lang="en-GB" altLang="ja-JP" sz="4000" dirty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Foundation of </a:t>
            </a:r>
            <a:r>
              <a:rPr lang="en-US" altLang="ja-JP" sz="4000" dirty="0" smtClean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RF </a:t>
            </a:r>
            <a:r>
              <a:rPr lang="en-GB" altLang="ja-JP" sz="4000" dirty="0" smtClean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Accelerator </a:t>
            </a:r>
            <a:endParaRPr lang="en-GB" altLang="ja-JP" sz="4000" dirty="0" smtClean="0">
              <a:solidFill>
                <a:srgbClr val="F500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E066460-8064-FC41-9878-8E91C1803B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7841" y="0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Question</a:t>
            </a:r>
            <a:endParaRPr lang="ja-JP" altLang="ja-JP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D964AC4-A376-BF4D-A90F-5E52D2CE0C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399136"/>
            <a:ext cx="7673760" cy="4846980"/>
          </a:xfrm>
          <a:ln/>
        </p:spPr>
        <p:txBody>
          <a:bodyPr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All of modern high energy accelerator is based on RF acceleration. </a:t>
            </a:r>
            <a:endParaRPr lang="ja-JP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Radio Frequency field is composed from plane wave. </a:t>
            </a:r>
            <a:endParaRPr lang="ja-JP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Plane wave propagation direction is perpendicular to Electric field.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Question: How to realize a 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continuous acceleration?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dirty="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6BE01B2A-A56F-AD44-BD15-E58C711C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8989"/>
            <a:ext cx="3625920" cy="28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ECB6243-9300-5F47-B918-7707CE2BA7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8641" y="136525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Answer</a:t>
            </a:r>
            <a:endParaRPr lang="ja-JP" altLang="ja-JP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598389F-D4B4-4F4E-B046-04ED832C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21" y="3237481"/>
            <a:ext cx="5598720" cy="29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40AAE58F-9880-E349-89F8-01E469FF64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4801" y="1387698"/>
            <a:ext cx="8148960" cy="3575520"/>
          </a:xfrm>
          <a:ln/>
        </p:spPr>
        <p:txBody>
          <a:bodyPr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Superposition of plane waves + reflection : E-field and propagation becomes same direction. </a:t>
            </a:r>
            <a:endParaRPr lang="ja-JP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Reflection is by metal wall -&gt; cavity structure. </a:t>
            </a:r>
            <a:endParaRPr lang="ja-JP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B239432-FFAD-774F-A804-E9A1697CBB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1121" y="8100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EM field in a cylinder</a:t>
            </a:r>
            <a:endParaRPr lang="ja-JP" altLang="ja-JP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148064" y="1266648"/>
            <a:ext cx="3096344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TM</a:t>
            </a:r>
            <a:r>
              <a:rPr kumimoji="1" lang="en-US" altLang="ja-JP" sz="2400" baseline="-250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01</a:t>
            </a:r>
            <a:r>
              <a:rPr kumimoji="1"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solution</a:t>
            </a:r>
            <a:endParaRPr kumimoji="1" lang="ja-JP" altLang="en-US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884637" y="2036051"/>
                <a:ext cx="3470244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637" y="2036051"/>
                <a:ext cx="3470244" cy="394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922187" y="2594559"/>
                <a:ext cx="3876510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187" y="2594559"/>
                <a:ext cx="3876510" cy="763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593312" y="3399304"/>
                <a:ext cx="4271362" cy="763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12" y="3399304"/>
                <a:ext cx="4271362" cy="763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531425" y="4598768"/>
                <a:ext cx="1637051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25" y="4598768"/>
                <a:ext cx="1637051" cy="694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303743" y="5717219"/>
                <a:ext cx="2057806" cy="401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43" y="5717219"/>
                <a:ext cx="2057806" cy="401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436218" y="5591622"/>
                <a:ext cx="1876668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218" y="5591622"/>
                <a:ext cx="1876668" cy="756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696971" y="5874249"/>
                <a:ext cx="15127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=2.61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971" y="5874249"/>
                <a:ext cx="1512786" cy="369332"/>
              </a:xfrm>
              <a:prstGeom prst="rect">
                <a:avLst/>
              </a:prstGeom>
              <a:blipFill>
                <a:blip r:embed="rId9"/>
                <a:stretch>
                  <a:fillRect l="-4435" r="-4032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柱 21"/>
          <p:cNvSpPr/>
          <p:nvPr/>
        </p:nvSpPr>
        <p:spPr>
          <a:xfrm rot="16200000">
            <a:off x="1705166" y="361736"/>
            <a:ext cx="1254960" cy="3439408"/>
          </a:xfrm>
          <a:prstGeom prst="can">
            <a:avLst>
              <a:gd name="adj" fmla="val 5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12</a:t>
            </a:fld>
            <a:endParaRPr lang="en-US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138D88B-262B-B94C-B710-49E5BD58A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65489" r="58071" b="5235"/>
          <a:stretch/>
        </p:blipFill>
        <p:spPr bwMode="auto">
          <a:xfrm>
            <a:off x="427768" y="2793726"/>
            <a:ext cx="3528392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 flipH="1">
            <a:off x="4148928" y="1453959"/>
            <a:ext cx="14952" cy="125496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243680" y="19674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45423" y="4556086"/>
                <a:ext cx="36982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Wave number in wave guide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Wave number in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free space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Cut off wave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23" y="4556086"/>
                <a:ext cx="3698257" cy="923330"/>
              </a:xfrm>
              <a:prstGeom prst="rect">
                <a:avLst/>
              </a:prstGeom>
              <a:blipFill>
                <a:blip r:embed="rId11"/>
                <a:stretch>
                  <a:fillRect l="-1318" t="-1974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6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D3D9140-2F4A-6E45-99C0-EF560B4CF4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9955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Dispersion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5A63AB2-D171-364B-B016-107717AF3D72}"/>
                  </a:ext>
                </a:extLst>
              </p:cNvPr>
              <p:cNvSpPr txBox="1"/>
              <p:nvPr/>
            </p:nvSpPr>
            <p:spPr>
              <a:xfrm>
                <a:off x="6461039" y="2070816"/>
                <a:ext cx="2205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5A63AB2-D171-364B-B016-107717AF3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039" y="2070816"/>
                <a:ext cx="2205732" cy="369332"/>
              </a:xfrm>
              <a:prstGeom prst="rect">
                <a:avLst/>
              </a:prstGeom>
              <a:blipFill>
                <a:blip r:embed="rId3"/>
                <a:stretch>
                  <a:fillRect l="-1657" t="-1667" r="-829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95535" y="4673654"/>
                <a:ext cx="8581595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/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Wave number </a:t>
                </a:r>
                <a:r>
                  <a:rPr kumimoji="1" lang="en-US" altLang="ja-JP" sz="2400" b="1" i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k</a:t>
                </a:r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 is different in </a:t>
                </a:r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f</a:t>
                </a:r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ree space and WG.</a:t>
                </a:r>
              </a:p>
              <a:p>
                <a:pPr latinLnBrk="0"/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Phase velocity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Rounded Mgen+ 1c medium" panose="020B0602020203020207" pitchFamily="50" charset="-128"/>
                      </a:rPr>
                      <m:t>𝑣</m:t>
                    </m:r>
                    <m:r>
                      <a:rPr kumimoji="1" lang="en-US" altLang="ja-JP" sz="2400" i="1" baseline="-25000" dirty="0" err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Rounded Mgen+ 1c medium" panose="020B0602020203020207" pitchFamily="50" charset="-128"/>
                      </a:rPr>
                      <m:t>𝑝h</m:t>
                    </m:r>
                    <m:r>
                      <a:rPr kumimoji="1" lang="en-US" altLang="ja-JP" sz="2400" i="1" baseline="-25000" dirty="0" err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Rounded Mgen+ 1c medium" panose="020B0602020203020207" pitchFamily="50" charset="-128"/>
                      </a:rPr>
                      <m:t> </m:t>
                    </m:r>
                  </m:oMath>
                </a14:m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is c in free space,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Rounded Mgen+ 1c medium" panose="020B0602020203020207" pitchFamily="50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Rounded Mgen+ 1c medium" panose="020B0602020203020207" pitchFamily="50" charset="-128"/>
                          </a:rPr>
                          <m:t>𝑝h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Rounded Mgen+ 1c medium" panose="020B0602020203020207" pitchFamily="50" charset="-128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Rounded Mgen+ 1c medium" panose="020B0602020203020207" pitchFamily="50" charset="-128"/>
                      </a:rPr>
                      <m:t>𝑐</m:t>
                    </m:r>
                  </m:oMath>
                </a14:m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 in WG.</a:t>
                </a:r>
                <a:endParaRPr kumimoji="1"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Rounded Mgen+ 1c medium" panose="020B0602020203020207" pitchFamily="50" charset="-128"/>
                </a:endParaRPr>
              </a:p>
              <a:p>
                <a:pPr latinLnBrk="0"/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No </a:t>
                </a:r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particle synchronizes </a:t>
                </a:r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with the EM field in </a:t>
                </a:r>
                <a:r>
                  <a:rPr kumimoji="1" lang="en-US" altLang="ja-JP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Rounded Mgen+ 1c medium" panose="020B0602020203020207" pitchFamily="50" charset="-128"/>
                  </a:rPr>
                  <a:t>WG. </a:t>
                </a:r>
                <a:endPara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4673654"/>
                <a:ext cx="8581595" cy="1228863"/>
              </a:xfrm>
              <a:prstGeom prst="rect">
                <a:avLst/>
              </a:prstGeom>
              <a:blipFill>
                <a:blip r:embed="rId4"/>
                <a:stretch>
                  <a:fillRect l="-1136" t="-3980" b="-109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6243"/>
            <a:ext cx="5705398" cy="338437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BB8443D-F736-354B-BF5F-1980293BC028}"/>
                  </a:ext>
                </a:extLst>
              </p:cNvPr>
              <p:cNvSpPr txBox="1"/>
              <p:nvPr/>
            </p:nvSpPr>
            <p:spPr>
              <a:xfrm>
                <a:off x="5508104" y="2697393"/>
                <a:ext cx="3469027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BB8443D-F736-354B-BF5F-1980293B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97393"/>
                <a:ext cx="3469027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>
            <a:extLst>
              <a:ext uri="{FF2B5EF4-FFF2-40B4-BE49-F238E27FC236}">
                <a16:creationId xmlns:a16="http://schemas.microsoft.com/office/drawing/2014/main" id="{A65C8D7A-67DF-184E-936C-2FB50A60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978" y="4890726"/>
            <a:ext cx="589068" cy="487032"/>
          </a:xfrm>
          <a:prstGeom prst="roundRect">
            <a:avLst>
              <a:gd name="adj" fmla="val 69"/>
            </a:avLst>
          </a:prstGeom>
          <a:solidFill>
            <a:srgbClr val="E35E2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A65C8D7A-67DF-184E-936C-2FB50A60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855" y="3399198"/>
            <a:ext cx="589068" cy="487032"/>
          </a:xfrm>
          <a:prstGeom prst="roundRect">
            <a:avLst>
              <a:gd name="adj" fmla="val 69"/>
            </a:avLst>
          </a:prstGeom>
          <a:solidFill>
            <a:srgbClr val="E35E2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57CB81D1-707B-3442-A1B0-7BEB020A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59" y="3418215"/>
            <a:ext cx="1143360" cy="1969920"/>
          </a:xfrm>
          <a:prstGeom prst="ellipse">
            <a:avLst/>
          </a:prstGeom>
          <a:solidFill>
            <a:srgbClr val="E35E2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0CC2EC4D-8294-7049-82F5-E3EE509754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9927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Periodic Structure</a:t>
            </a:r>
            <a:endParaRPr lang="en-US" altLang="ja-JP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89EAEDC-639A-C849-8139-743E78DC32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1118" y="1095980"/>
            <a:ext cx="8193329" cy="3199680"/>
          </a:xfrm>
          <a:ln/>
        </p:spPr>
        <p:txBody>
          <a:bodyPr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Periodic boundary condition by disks.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Dispersion relation is modified </a:t>
            </a: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by reflected wave.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Synchronization of RF wave and particle is possible.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5363" name="AutoShape 3">
            <a:extLst>
              <a:ext uri="{FF2B5EF4-FFF2-40B4-BE49-F238E27FC236}">
                <a16:creationId xmlns:a16="http://schemas.microsoft.com/office/drawing/2014/main" id="{A65C8D7A-67DF-184E-936C-2FB50A60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81" y="3399198"/>
            <a:ext cx="2338991" cy="1988640"/>
          </a:xfrm>
          <a:prstGeom prst="roundRect">
            <a:avLst>
              <a:gd name="adj" fmla="val 69"/>
            </a:avLst>
          </a:prstGeom>
          <a:solidFill>
            <a:srgbClr val="E35E2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71" name="AutoShape 11">
            <a:extLst>
              <a:ext uri="{FF2B5EF4-FFF2-40B4-BE49-F238E27FC236}">
                <a16:creationId xmlns:a16="http://schemas.microsoft.com/office/drawing/2014/main" id="{88F22F86-703B-1F4A-9EF7-59079AD9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11" y="3390558"/>
            <a:ext cx="984960" cy="1978560"/>
          </a:xfrm>
          <a:custGeom>
            <a:avLst/>
            <a:gdLst>
              <a:gd name="G0" fmla="+- 7133 0 0"/>
              <a:gd name="G1" fmla="+- 21600 0 7133"/>
              <a:gd name="G2" fmla="+- 21600 0 713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133" y="10800"/>
                </a:moveTo>
                <a:cubicBezTo>
                  <a:pt x="7133" y="12825"/>
                  <a:pt x="8775" y="14467"/>
                  <a:pt x="10800" y="14467"/>
                </a:cubicBezTo>
                <a:cubicBezTo>
                  <a:pt x="12825" y="14467"/>
                  <a:pt x="14467" y="12825"/>
                  <a:pt x="14467" y="10800"/>
                </a:cubicBezTo>
                <a:cubicBezTo>
                  <a:pt x="14467" y="8775"/>
                  <a:pt x="12825" y="7133"/>
                  <a:pt x="10800" y="7133"/>
                </a:cubicBezTo>
                <a:cubicBezTo>
                  <a:pt x="8775" y="7133"/>
                  <a:pt x="7133" y="8775"/>
                  <a:pt x="7133" y="10800"/>
                </a:cubicBezTo>
                <a:close/>
              </a:path>
            </a:pathLst>
          </a:custGeom>
          <a:solidFill>
            <a:srgbClr val="E35E23"/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dist="108000" algn="ctr" rotWithShape="0">
              <a:srgbClr val="808080">
                <a:alpha val="50027"/>
              </a:srgbClr>
            </a:outerShdw>
          </a:effec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74" name="AutoShape 14">
            <a:extLst>
              <a:ext uri="{FF2B5EF4-FFF2-40B4-BE49-F238E27FC236}">
                <a16:creationId xmlns:a16="http://schemas.microsoft.com/office/drawing/2014/main" id="{930E1CC2-F986-F644-9BEC-4FF17870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409278"/>
            <a:ext cx="984960" cy="1978560"/>
          </a:xfrm>
          <a:custGeom>
            <a:avLst/>
            <a:gdLst>
              <a:gd name="G0" fmla="+- 7133 0 0"/>
              <a:gd name="G1" fmla="+- 21600 0 7133"/>
              <a:gd name="G2" fmla="+- 21600 0 713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133" y="10800"/>
                </a:moveTo>
                <a:cubicBezTo>
                  <a:pt x="7133" y="12825"/>
                  <a:pt x="8775" y="14467"/>
                  <a:pt x="10800" y="14467"/>
                </a:cubicBezTo>
                <a:cubicBezTo>
                  <a:pt x="12825" y="14467"/>
                  <a:pt x="14467" y="12825"/>
                  <a:pt x="14467" y="10800"/>
                </a:cubicBezTo>
                <a:cubicBezTo>
                  <a:pt x="14467" y="8775"/>
                  <a:pt x="12825" y="7133"/>
                  <a:pt x="10800" y="7133"/>
                </a:cubicBezTo>
                <a:cubicBezTo>
                  <a:pt x="8775" y="7133"/>
                  <a:pt x="7133" y="8775"/>
                  <a:pt x="7133" y="10800"/>
                </a:cubicBezTo>
                <a:close/>
              </a:path>
            </a:pathLst>
          </a:custGeom>
          <a:solidFill>
            <a:srgbClr val="E35E23"/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dist="108000" algn="ctr" rotWithShape="0">
              <a:srgbClr val="808080">
                <a:alpha val="50027"/>
              </a:srgbClr>
            </a:outerShdw>
          </a:effec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E4ABDDF1-1B80-014C-A771-478E72CC3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776" y="3409278"/>
            <a:ext cx="984960" cy="1978560"/>
          </a:xfrm>
          <a:custGeom>
            <a:avLst/>
            <a:gdLst>
              <a:gd name="G0" fmla="+- 7133 0 0"/>
              <a:gd name="G1" fmla="+- 21600 0 7133"/>
              <a:gd name="G2" fmla="+- 21600 0 713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133" y="10800"/>
                </a:moveTo>
                <a:cubicBezTo>
                  <a:pt x="7133" y="12825"/>
                  <a:pt x="8775" y="14467"/>
                  <a:pt x="10800" y="14467"/>
                </a:cubicBezTo>
                <a:cubicBezTo>
                  <a:pt x="12825" y="14467"/>
                  <a:pt x="14467" y="12825"/>
                  <a:pt x="14467" y="10800"/>
                </a:cubicBezTo>
                <a:cubicBezTo>
                  <a:pt x="14467" y="8775"/>
                  <a:pt x="12825" y="7133"/>
                  <a:pt x="10800" y="7133"/>
                </a:cubicBezTo>
                <a:cubicBezTo>
                  <a:pt x="8775" y="7133"/>
                  <a:pt x="7133" y="8775"/>
                  <a:pt x="7133" y="10800"/>
                </a:cubicBezTo>
                <a:close/>
              </a:path>
            </a:pathLst>
          </a:custGeom>
          <a:solidFill>
            <a:srgbClr val="E35E23"/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dist="108000" algn="ctr" rotWithShape="0">
              <a:srgbClr val="808080">
                <a:alpha val="50027"/>
              </a:srgbClr>
            </a:outerShdw>
          </a:effectLst>
        </p:spPr>
        <p:txBody>
          <a:bodyPr wrap="none" anchor="ctr"/>
          <a:lstStyle/>
          <a:p>
            <a:endParaRPr lang="ja-JP" altLang="en-US" sz="1633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79512" y="3409278"/>
            <a:ext cx="4032448" cy="8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9984" y="5386398"/>
            <a:ext cx="4181976" cy="1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31936" y="3417918"/>
            <a:ext cx="0" cy="195984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08820" y="348745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2b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641342" y="4061914"/>
            <a:ext cx="0" cy="71108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126699" y="41718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2a</a:t>
            </a:r>
            <a:endParaRPr kumimoji="1"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/>
          <a:srcRect l="40186"/>
          <a:stretch/>
        </p:blipFill>
        <p:spPr>
          <a:xfrm>
            <a:off x="4572000" y="2932840"/>
            <a:ext cx="4401572" cy="3015503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0C1706-D7ED-C947-AE73-621D3119B9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93326"/>
            <a:ext cx="8784976" cy="1391457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 smtClean="0">
                <a:solidFill>
                  <a:srgbClr val="F5009D"/>
                </a:solidFill>
                <a:latin typeface="Rounded Mgen+ 1m bold" panose="020B0509020203020207" pitchFamily="49" charset="-128"/>
                <a:ea typeface="Rounded Mgen+ 1m bold" panose="020B0509020203020207" pitchFamily="49" charset="-128"/>
              </a:rPr>
              <a:t>Standing Wave and Traveling  Wave</a:t>
            </a:r>
            <a:endParaRPr lang="en-US" altLang="ja-JP" b="1" dirty="0">
              <a:solidFill>
                <a:srgbClr val="F5009D"/>
              </a:solidFill>
              <a:latin typeface="Rounded Mgen+ 1m bold" panose="020B0509020203020207" pitchFamily="49" charset="-128"/>
              <a:ea typeface="Rounded Mgen+ 1m bold" panose="020B0509020203020207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B0DDC631-C0C8-9C46-A0B6-7B67D8AD7636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61720" y="1630308"/>
                <a:ext cx="2135027" cy="1769818"/>
              </a:xfrm>
              <a:ln/>
            </p:spPr>
            <p:txBody>
              <a:bodyPr vert="horz" lIns="91440" tIns="13715" rIns="91440" bIns="45720" rtlCol="0">
                <a:noAutofit/>
              </a:bodyPr>
              <a:lstStyle/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𝜆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</a:p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Standing </a:t>
                </a:r>
              </a:p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wave</a:t>
                </a: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B0DDC631-C0C8-9C46-A0B6-7B67D8AD7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61720" y="1630308"/>
                <a:ext cx="2135027" cy="1769818"/>
              </a:xfr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47" y="1660874"/>
            <a:ext cx="6838317" cy="1800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62" y="4221088"/>
            <a:ext cx="6779438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61720" y="4362877"/>
                <a:ext cx="2076659" cy="1658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922">
                  <a:spcAft>
                    <a:spcPts val="522"/>
                  </a:spcAft>
                  <a:buClr>
                    <a:srgbClr val="0084D1"/>
                  </a:buClr>
                  <a:buSzPct val="4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0&lt;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𝐿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&lt;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𝜆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97922">
                  <a:spcAft>
                    <a:spcPts val="522"/>
                  </a:spcAft>
                  <a:buClr>
                    <a:srgbClr val="0084D1"/>
                  </a:buClr>
                  <a:buSzPct val="4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Traveling </a:t>
                </a:r>
              </a:p>
              <a:p>
                <a:pPr marL="97922">
                  <a:spcAft>
                    <a:spcPts val="522"/>
                  </a:spcAft>
                  <a:buClr>
                    <a:srgbClr val="0084D1"/>
                  </a:buClr>
                  <a:buSzPct val="45000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wave </a:t>
                </a:r>
                <a:endParaRPr lang="ja-JP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0" y="4362877"/>
                <a:ext cx="2076659" cy="1658211"/>
              </a:xfrm>
              <a:prstGeom prst="rect">
                <a:avLst/>
              </a:prstGeom>
              <a:blipFill>
                <a:blip r:embed="rId6"/>
                <a:stretch>
                  <a:fillRect b="-7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2233B5CB-B0EC-884B-A7A3-E6AD5A2EBD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5360" y="203375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502020203020207" pitchFamily="34" charset="-128"/>
              </a:rPr>
              <a:t>Pill Box Cavity</a:t>
            </a:r>
            <a:endParaRPr lang="ja-JP" altLang="ja-JP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502020203020207" pitchFamily="34" charset="-128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29F7634-2A68-A74C-96CF-D39ACE0F02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6200" y="1311349"/>
            <a:ext cx="8120600" cy="3199680"/>
          </a:xfrm>
          <a:ln/>
        </p:spPr>
        <p:txBody>
          <a:bodyPr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simplest accelerator structure.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It is equivalent with a LC circuit.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 smtClean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SW cavity.</a:t>
            </a:r>
            <a:endParaRPr lang="ja-JP" altLang="ja-JP" sz="28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3BC99D9-735C-0046-8274-D79D23F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" y="3283560"/>
            <a:ext cx="8259840" cy="307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EA04DDBE-3DE7-9B47-964E-B0F22384F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47000"/>
              </p:ext>
            </p:extLst>
          </p:nvPr>
        </p:nvGraphicFramePr>
        <p:xfrm>
          <a:off x="7288721" y="1676745"/>
          <a:ext cx="1491959" cy="91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0" r:id="rId5" imgW="1219200" imgH="749300" progId="">
                  <p:embed/>
                </p:oleObj>
              </mc:Choice>
              <mc:Fallback>
                <p:oleObj r:id="rId5" imgW="1219200" imgH="749300" progId="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EA04DDBE-3DE7-9B47-964E-B0F22384F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721" y="1676745"/>
                        <a:ext cx="1491959" cy="91001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78A5176E-AD61-BF45-89BC-F69A041D8E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51012"/>
            <a:ext cx="8928991" cy="1306080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502020203020207" pitchFamily="34" charset="-128"/>
              </a:rPr>
              <a:t>Starting from Maxwell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Text Box 4">
                <a:extLst>
                  <a:ext uri="{FF2B5EF4-FFF2-40B4-BE49-F238E27FC236}">
                    <a16:creationId xmlns:a16="http://schemas.microsoft.com/office/drawing/2014/main" id="{A34785FB-C988-524A-A66A-3EBAC6611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3968" y="2060848"/>
                <a:ext cx="4608511" cy="4464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8802" rIns="0" bIns="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In vacuum,</a:t>
                </a:r>
                <a:r>
                  <a:rPr kumimoji="1" lang="el-GR" altLang="ja-JP" dirty="0">
                    <a:ea typeface="Cambria Math" panose="02040503050406030204" pitchFamily="18" charset="0"/>
                  </a:rPr>
                  <a:t> </a:t>
                </a:r>
                <a:endParaRPr kumimoji="1" lang="en-US" altLang="ja-JP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kumimoji="1" lang="ja-JP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kumimoji="1" lang="ja-JP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1" dirty="0"/>
              </a:p>
              <a:p>
                <a:pPr>
                  <a:lnSpc>
                    <a:spcPct val="95000"/>
                  </a:lnSpc>
                </a:pPr>
                <a:r>
                  <a:rPr kumimoji="1"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/>
                </a:r>
                <a:br>
                  <a:rPr kumimoji="1"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:r>
                  <a:rPr kumimoji="1" lang="en-US" altLang="ja-JP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with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b="1" dirty="0"/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b="1" dirty="0"/>
              </a:p>
              <a:p>
                <a:pPr>
                  <a:lnSpc>
                    <a:spcPct val="95000"/>
                  </a:lnSpc>
                </a:pPr>
                <a:endParaRPr kumimoji="1" lang="ja-JP" altLang="en-US" b="1" dirty="0"/>
              </a:p>
              <a:p>
                <a:pPr>
                  <a:lnSpc>
                    <a:spcPct val="95000"/>
                  </a:lnSpc>
                </a:pPr>
                <a:endParaRPr kumimoji="1" lang="ja-JP" altLang="en-US" sz="2800" b="1" dirty="0"/>
              </a:p>
              <a:p>
                <a:pPr>
                  <a:lnSpc>
                    <a:spcPct val="95000"/>
                  </a:lnSpc>
                </a:pPr>
                <a:endParaRPr lang="en-US" altLang="ja-JP" sz="28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21508" name="Text Box 4">
                <a:extLst>
                  <a:ext uri="{FF2B5EF4-FFF2-40B4-BE49-F238E27FC236}">
                    <a16:creationId xmlns:a16="http://schemas.microsoft.com/office/drawing/2014/main" id="{A34785FB-C988-524A-A66A-3EBAC6611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2060848"/>
                <a:ext cx="4608511" cy="4464496"/>
              </a:xfrm>
              <a:prstGeom prst="rect">
                <a:avLst/>
              </a:prstGeom>
              <a:blipFill>
                <a:blip r:embed="rId3"/>
                <a:stretch>
                  <a:fillRect l="-4101" t="-17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899592" y="2348880"/>
                <a:ext cx="214539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kumimoji="1" lang="ja-JP" alt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48880"/>
                <a:ext cx="2145396" cy="702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053425" y="3151948"/>
                <a:ext cx="1889941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kumimoji="1" lang="ja-JP" alt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25" y="3151948"/>
                <a:ext cx="1889941" cy="702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356906" y="4069945"/>
                <a:ext cx="12829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ja-JP" altLang="en-US" sz="2400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l-GR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ja-JP" altLang="en-US" sz="2400" b="1" i="1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06" y="4069945"/>
                <a:ext cx="1282979" cy="369332"/>
              </a:xfrm>
              <a:prstGeom prst="rect">
                <a:avLst/>
              </a:prstGeom>
              <a:blipFill>
                <a:blip r:embed="rId6"/>
                <a:stretch>
                  <a:fillRect l="-8571" r="-285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338302" y="4655030"/>
                <a:ext cx="12679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ja-JP" altLang="en-US" sz="2400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02" y="4655030"/>
                <a:ext cx="1267975" cy="369332"/>
              </a:xfrm>
              <a:prstGeom prst="rect">
                <a:avLst/>
              </a:prstGeom>
              <a:blipFill>
                <a:blip r:embed="rId7"/>
                <a:stretch>
                  <a:fillRect l="-8654" r="-336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1F43CF9B-7866-3A47-976E-FDB0701E98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178702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 err="1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Helmholz</a:t>
            </a: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Equation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A34785FB-C988-524A-A66A-3EBAC6611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561" y="1484782"/>
                <a:ext cx="5725647" cy="4320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8802" rIns="0" bIns="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ja-JP" sz="28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Assume temporal oscillation,</a:t>
                </a:r>
                <a:r>
                  <a:rPr kumimoji="1" lang="en-US" altLang="ja-JP" sz="2800" b="1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ja-JP" alt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𝚤</m:t>
                          </m:r>
                          <m:r>
                            <a:rPr kumimoji="1" lang="ja-JP" alt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ja-JP" alt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𝚤</m:t>
                          </m:r>
                          <m:r>
                            <a:rPr kumimoji="1" lang="ja-JP" alt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95000"/>
                  </a:lnSpc>
                </a:pPr>
                <a:endParaRPr kumimoji="1" lang="en-US" altLang="ja-JP" sz="2800" b="1" dirty="0"/>
              </a:p>
              <a:p>
                <a:pPr>
                  <a:lnSpc>
                    <a:spcPct val="95000"/>
                  </a:lnSpc>
                </a:pPr>
                <a:r>
                  <a:rPr lang="en-US" altLang="ja-JP" sz="28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Equation is simplified as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∆</m:t>
                      </m:r>
                      <m:sSub>
                        <m:sSub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𝒔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𝑘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𝒔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=0, </m:t>
                      </m:r>
                    </m:oMath>
                  </m:oMathPara>
                </a14:m>
                <a:endParaRPr lang="en-US" altLang="ja-JP" sz="2800" b="0" dirty="0">
                  <a:latin typeface="Rounded Mgen+ 1c medium" panose="020B0602020203020207" pitchFamily="50" charset="-128"/>
                  <a:ea typeface="Cambria Math" panose="02040503050406030204" pitchFamily="18" charset="0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∆</m:t>
                      </m:r>
                      <m:sSub>
                        <m:sSub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𝑩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𝒔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𝑘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𝑩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𝒔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=0,</m:t>
                      </m:r>
                    </m:oMath>
                  </m:oMathPara>
                </a14:m>
                <a:endParaRPr lang="en-US" altLang="ja-JP" sz="28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US" altLang="ja-JP" sz="28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with 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𝑘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≡</m:t>
                      </m:r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</m:ctrlPr>
                            </m:sSupPr>
                            <m:e>
                              <m:r>
                                <a:rPr lang="ja-JP" alt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unded Mgen+ 1c medium" panose="020B0602020203020207" pitchFamily="50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</m:ctrlPr>
                        </m:sSupPr>
                        <m:e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unded Mgen+ 1c medium" panose="020B0602020203020207" pitchFamily="50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</a:pPr>
                <a:endParaRPr kumimoji="1" lang="ja-JP" altLang="en-US" sz="2800" b="1" dirty="0"/>
              </a:p>
              <a:p>
                <a:pPr>
                  <a:lnSpc>
                    <a:spcPct val="95000"/>
                  </a:lnSpc>
                </a:pPr>
                <a:endParaRPr lang="en-US" altLang="ja-JP" sz="28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US" altLang="ja-JP" sz="28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</a:p>
              <a:p>
                <a:pPr>
                  <a:lnSpc>
                    <a:spcPct val="95000"/>
                  </a:lnSpc>
                </a:pPr>
                <a:endParaRPr lang="en-US" altLang="ja-JP" sz="28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</a:pPr>
                <a:endParaRPr lang="en-US" altLang="ja-JP" sz="28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A34785FB-C988-524A-A66A-3EBAC6611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61" y="1484782"/>
                <a:ext cx="5725647" cy="4320481"/>
              </a:xfrm>
              <a:prstGeom prst="rect">
                <a:avLst/>
              </a:prstGeom>
              <a:blipFill>
                <a:blip r:embed="rId3"/>
                <a:stretch>
                  <a:fillRect l="-3834" t="-2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C944261-BFD7-6449-8FB0-DF2B29ABA9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137CF97B-923F-914F-B5F5-2D4DB86FD9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-7313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Solving </a:t>
            </a:r>
            <a:r>
              <a:rPr lang="en-US" altLang="ja-JP" b="1" dirty="0" err="1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Helmholz</a:t>
            </a: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Equation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500B80E-01B2-134B-B26D-B1B8BFC03C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37481"/>
            <a:ext cx="4752528" cy="3199680"/>
          </a:xfrm>
          <a:ln/>
        </p:spPr>
        <p:txBody>
          <a:bodyPr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Assuming TM mode</a:t>
            </a:r>
          </a:p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(Only transverse B field)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Other components are zero.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FD22395-D9EE-8544-8E94-A49B4A92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40" y="1620361"/>
            <a:ext cx="4302720" cy="141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7B578F8C-A57B-E549-80F6-B7BE8B12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6412"/>
            <a:ext cx="7581600" cy="53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5C11C315-2B71-1145-8140-68B6139B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21" y="3876840"/>
            <a:ext cx="5260320" cy="28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Contents</a:t>
            </a:r>
            <a:endParaRPr kumimoji="1" lang="ja-JP" altLang="en-US" dirty="0">
              <a:solidFill>
                <a:srgbClr val="F5009D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1691680" y="1916832"/>
            <a:ext cx="7272808" cy="439248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US" altLang="ja-JP" sz="28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greatest Invention in Accelerator science, RF accelerator.  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kumimoji="1" lang="en-US" altLang="ja-JP" sz="28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Foundation of RF acceleration.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kumimoji="1" lang="en-US" altLang="ja-JP" sz="28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Accelerator Structures.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kumimoji="1" lang="en-US" altLang="ja-JP" sz="28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Beam loading control. </a:t>
            </a:r>
          </a:p>
          <a:p>
            <a:endParaRPr kumimoji="1" lang="en-US" altLang="ja-JP" sz="2800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marL="457200" indent="-457200">
              <a:buFont typeface="Wingdings" pitchFamily="2" charset="2"/>
              <a:buChar char="l"/>
            </a:pPr>
            <a:endParaRPr kumimoji="1" lang="ja-JP" altLang="en-US" sz="2800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9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19078C9-B6BA-8047-9B66-C35D0D739C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123567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How much gain?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28BF1B5-5CE7-194D-9A50-888DD82308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7960" y="1270743"/>
            <a:ext cx="8128080" cy="3199680"/>
          </a:xfrm>
          <a:ln/>
        </p:spPr>
        <p:txBody>
          <a:bodyPr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Shunt impedance 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(</a:t>
            </a:r>
            <a:r>
              <a:rPr lang="en-US" altLang="ja-JP" sz="2400" dirty="0"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/m) gives the gain,</a:t>
            </a:r>
          </a:p>
          <a:p>
            <a:pPr marL="783372" lvl="1" indent="-293764">
              <a:spcAft>
                <a:spcPts val="261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: field</a:t>
            </a:r>
          </a:p>
          <a:p>
            <a:pPr marL="783372" lvl="1" indent="-293764">
              <a:spcAft>
                <a:spcPts val="261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: dissipated power</a:t>
            </a:r>
          </a:p>
          <a:p>
            <a:pPr marL="783372" lvl="1" indent="-293764">
              <a:spcAft>
                <a:spcPts val="261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: length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491880" y="2904932"/>
                <a:ext cx="2412268" cy="724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𝐸𝐿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𝑃𝐿</m:t>
                        </m:r>
                      </m:den>
                    </m:f>
                  </m:oMath>
                </a14:m>
                <a:r>
                  <a:rPr kumimoji="1" lang="en-US" altLang="ja-JP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04932"/>
                <a:ext cx="2412268" cy="724622"/>
              </a:xfrm>
              <a:prstGeom prst="rect">
                <a:avLst/>
              </a:prstGeom>
              <a:blipFill>
                <a:blip r:embed="rId10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柱 6"/>
          <p:cNvSpPr/>
          <p:nvPr/>
        </p:nvSpPr>
        <p:spPr>
          <a:xfrm rot="16200000">
            <a:off x="5040052" y="3403644"/>
            <a:ext cx="1152128" cy="3672408"/>
          </a:xfrm>
          <a:prstGeom prst="can">
            <a:avLst>
              <a:gd name="adj" fmla="val 42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932040" y="5414804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076056" y="498596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Field 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endParaRPr kumimoji="1" lang="ja-JP" altLang="en-US" sz="2400" i="1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988296" y="4453290"/>
            <a:ext cx="324800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047456" y="4005064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Length 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</a:t>
            </a:r>
            <a:endParaRPr kumimoji="1" lang="ja-JP" altLang="en-US" sz="2400" i="1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195736" y="4885338"/>
            <a:ext cx="792088" cy="93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75656" y="4408850"/>
            <a:ext cx="218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Input power</a:t>
            </a:r>
          </a:p>
          <a:p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endParaRPr kumimoji="1" lang="ja-JP" altLang="en-US" sz="2400" i="1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7EA146D3-C92F-A248-810C-21A49FA010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19" y="60965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Transit Time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20E5702A-4A52-644C-BB0D-E80A698CD864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67544" y="1226182"/>
                <a:ext cx="8219256" cy="5371170"/>
              </a:xfrm>
              <a:ln/>
            </p:spPr>
            <p:txBody>
              <a:bodyPr>
                <a:normAutofit fontScale="92500" lnSpcReduction="20000"/>
              </a:bodyPr>
              <a:lstStyle/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Time variation of RF field gives less acceleration than </a:t>
                </a:r>
                <a:r>
                  <a:rPr lang="en-US" altLang="ja-JP" sz="2400" i="1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EL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func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𝐿𝐸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𝐿𝐸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400" dirty="0"/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where </a:t>
                </a:r>
                <a:r>
                  <a:rPr lang="en-US" altLang="ja-JP" sz="2400" i="1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</a:t>
                </a: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is Transit time factor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altLang="ja-JP" sz="2400" dirty="0"/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effective shunt impedance is defined with </a:t>
                </a:r>
                <a:r>
                  <a:rPr lang="en-US" altLang="ja-JP" sz="2400" i="1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 </a:t>
                </a: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as</a:t>
                </a:r>
              </a:p>
              <a:p>
                <a:pPr marL="97922" indent="0" algn="ctr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600" i="1">
                                        <a:latin typeface="Cambria Math" panose="02040503050406030204" pitchFamily="18" charset="0"/>
                                      </a:rPr>
                                      <m:t>𝐿𝐸</m:t>
                                    </m:r>
                                  </m:e>
                                  <m:sub>
                                    <m:r>
                                      <a:rPr kumimoji="1" lang="en-US" altLang="ja-JP" sz="2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2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𝑃𝐿</m:t>
                        </m:r>
                      </m:den>
                    </m:f>
                  </m:oMath>
                </a14:m>
                <a:r>
                  <a:rPr kumimoji="1" lang="en-US" altLang="ja-JP" sz="2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2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6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altLang="ja-JP" sz="26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ja-JP" altLang="en-US" sz="2400" dirty="0"/>
              </a:p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/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/>
                  <a:t> </a:t>
                </a: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20E5702A-4A52-644C-BB0D-E80A698CD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67544" y="1226182"/>
                <a:ext cx="8219256" cy="5371170"/>
              </a:xfrm>
              <a:blipFill>
                <a:blip r:embed="rId3"/>
                <a:stretch>
                  <a:fillRect t="-181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157192"/>
            <a:ext cx="4924136" cy="129614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38020383-A6EA-7547-8F1A-8E54B4077E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5680" y="60193"/>
            <a:ext cx="81573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00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Shunt Impedance of Pill Box Cavity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4C38641A-8513-BD4A-9AB7-EF31D084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76" y="1142669"/>
            <a:ext cx="344304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8A1640FD-91A1-7440-81F3-5F905A5FB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80" y="2063727"/>
            <a:ext cx="5199840" cy="9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2" name="Text Box 14">
            <a:extLst>
              <a:ext uri="{FF2B5EF4-FFF2-40B4-BE49-F238E27FC236}">
                <a16:creationId xmlns:a16="http://schemas.microsoft.com/office/drawing/2014/main" id="{C8DAEF82-E590-A047-AD12-68F430D25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276" y="4966012"/>
            <a:ext cx="254592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46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5000"/>
              </a:lnSpc>
            </a:pPr>
            <a:endParaRPr lang="en-US" altLang="ja-JP" sz="2177" b="1" dirty="0">
              <a:solidFill>
                <a:srgbClr val="FF3366"/>
              </a:solidFill>
              <a:latin typeface="Luxi Serif" pitchFamily="16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F2C73F9-869B-F04A-A43E-0F712A5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538201F-B321-8649-90FB-2FA681CF8F90}"/>
                  </a:ext>
                </a:extLst>
              </p:cNvPr>
              <p:cNvSpPr txBox="1"/>
              <p:nvPr/>
            </p:nvSpPr>
            <p:spPr>
              <a:xfrm>
                <a:off x="4116928" y="3715195"/>
                <a:ext cx="4201574" cy="22336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1" lang="en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kumimoji="1" lang="en" altLang="ja-JP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rad>
                    </m:oMath>
                  </m:oMathPara>
                </a14:m>
                <a:endParaRPr kumimoji="1" lang="en-US" altLang="ja-JP" sz="2400" dirty="0" smtClean="0">
                  <a:ea typeface="Cambria Math" panose="02040503050406030204" pitchFamily="18" charset="0"/>
                </a:endParaRPr>
              </a:p>
              <a:p>
                <a:endParaRPr kumimoji="1" lang="en-US" altLang="ja-JP" sz="2400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altLang="ja-JP" sz="2400" b="1" dirty="0">
                    <a:solidFill>
                      <a:srgbClr val="FF3366"/>
                    </a:solidFill>
                    <a:latin typeface="Luxi Serif" pitchFamily="16" charset="0"/>
                  </a:rPr>
                  <a:t>Higher </a:t>
                </a:r>
                <a:r>
                  <a:rPr lang="en-US" altLang="ja-JP" sz="2400" i="1" dirty="0">
                    <a:solidFill>
                      <a:srgbClr val="FF3366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altLang="ja-JP" sz="2400" b="1" dirty="0">
                    <a:solidFill>
                      <a:srgbClr val="FF3366"/>
                    </a:solidFill>
                    <a:latin typeface="Luxi Serif" pitchFamily="16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FF3366"/>
                    </a:solidFill>
                    <a:latin typeface="Luxi Serif" pitchFamily="16" charset="0"/>
                  </a:rPr>
                  <a:t>gives higher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rgbClr val="FF3366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altLang="ja-JP" sz="2400" b="1" dirty="0">
                  <a:solidFill>
                    <a:srgbClr val="FF3366"/>
                  </a:solidFill>
                  <a:latin typeface="Luxi Serif" pitchFamily="16" charset="0"/>
                </a:endParaRPr>
              </a:p>
              <a:p>
                <a:endParaRPr kumimoji="1" lang="en-US" altLang="ja-JP" sz="2400" dirty="0" smtClean="0"/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538201F-B321-8649-90FB-2FA681CF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28" y="3715195"/>
                <a:ext cx="4201574" cy="2233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868BDDF-94E1-8F48-B63B-F3AC6D175E2D}"/>
                  </a:ext>
                </a:extLst>
              </p:cNvPr>
              <p:cNvSpPr txBox="1"/>
              <p:nvPr/>
            </p:nvSpPr>
            <p:spPr>
              <a:xfrm>
                <a:off x="1071616" y="1588151"/>
                <a:ext cx="1611467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ja-JP" altLang="en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868BDDF-94E1-8F48-B63B-F3AC6D17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16" y="1588151"/>
                <a:ext cx="1611467" cy="801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C8DAEF82-E590-A047-AD12-68F430D25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835" y="4893471"/>
                <a:ext cx="3320112" cy="1055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4686" rIns="0" bIns="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a:rPr kumimoji="1" lang="en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sz="2177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altLang="ja-JP" sz="2177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skin depth</a:t>
                </a:r>
              </a:p>
              <a:p>
                <a:pPr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177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altLang="ja-JP" sz="2177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:electrical resistivity</a:t>
                </a:r>
              </a:p>
              <a:p>
                <a:pPr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" altLang="ja-JP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ja-JP" sz="2177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permeability</a:t>
                </a:r>
              </a:p>
              <a:p>
                <a:pPr>
                  <a:lnSpc>
                    <a:spcPct val="95000"/>
                  </a:lnSpc>
                </a:pPr>
                <a:endParaRPr lang="en-US" altLang="ja-JP" sz="2177" dirty="0">
                  <a:solidFill>
                    <a:srgbClr val="FF33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C8DAEF82-E590-A047-AD12-68F430D25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835" y="4893471"/>
                <a:ext cx="3320112" cy="1055349"/>
              </a:xfrm>
              <a:prstGeom prst="rect">
                <a:avLst/>
              </a:prstGeom>
              <a:blipFill>
                <a:blip r:embed="rId12"/>
                <a:stretch>
                  <a:fillRect l="-2941" t="-9249" b="-80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868BDDF-94E1-8F48-B63B-F3AC6D175E2D}"/>
                  </a:ext>
                </a:extLst>
              </p:cNvPr>
              <p:cNvSpPr txBox="1"/>
              <p:nvPr/>
            </p:nvSpPr>
            <p:spPr>
              <a:xfrm>
                <a:off x="755576" y="2780928"/>
                <a:ext cx="2866341" cy="1753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400" b="0" dirty="0" smtClean="0">
                    <a:latin typeface="Cambria Math" panose="02040503050406030204" pitchFamily="18" charset="0"/>
                  </a:rPr>
                  <a:t>Surface resistance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" sz="24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  <a:p>
                <a:r>
                  <a:rPr kumimoji="1" lang="en-US" altLang="ja-JP" sz="2400" dirty="0" smtClean="0">
                    <a:ea typeface="Cambria Math" panose="02040503050406030204" pitchFamily="18" charset="0"/>
                  </a:rPr>
                  <a:t>W</a:t>
                </a:r>
                <a:r>
                  <a:rPr kumimoji="1" lang="en" altLang="ja-JP" sz="2400" dirty="0" smtClean="0">
                    <a:ea typeface="Cambria Math" panose="02040503050406030204" pitchFamily="18" charset="0"/>
                  </a:rPr>
                  <a:t>ith </a:t>
                </a:r>
                <a14:m>
                  <m:oMath xmlns:m="http://schemas.openxmlformats.org/officeDocument/2006/math">
                    <m:r>
                      <a:rPr kumimoji="1" lang="en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kumimoji="1" lang="en" altLang="ja-JP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kumimoji="1" lang="en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𝜔𝜇</m:t>
                            </m:r>
                          </m:den>
                        </m:f>
                      </m:e>
                    </m:ra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868BDDF-94E1-8F48-B63B-F3AC6D17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2866341" cy="1753237"/>
              </a:xfrm>
              <a:prstGeom prst="rect">
                <a:avLst/>
              </a:prstGeom>
              <a:blipFill>
                <a:blip r:embed="rId13"/>
                <a:stretch>
                  <a:fillRect l="-6596" t="-5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0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8C25E175-F571-1C4F-AAE5-B881B7BEA7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-1476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heavy" panose="020B0502020203020207" pitchFamily="34" charset="-128"/>
                <a:ea typeface="Rounded Mgen+ 1c heavy" panose="020B0502020203020207" pitchFamily="34" charset="-128"/>
                <a:cs typeface="Rounded Mgen+ 1c heavy" panose="020B0502020203020207" pitchFamily="34" charset="-128"/>
              </a:rPr>
              <a:t>Q value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92CC116-2221-E144-AF16-137CB14DED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35120" y="1186556"/>
            <a:ext cx="8132162" cy="3199680"/>
          </a:xfrm>
          <a:ln/>
        </p:spPr>
        <p:txBody>
          <a:bodyPr>
            <a:norm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b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Q-value :numbers of oscillation to damp the stored energy </a:t>
            </a: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</a:t>
            </a:r>
            <a:r>
              <a:rPr lang="en-US" altLang="ja-JP" sz="2400" b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.  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226375E-59DB-C144-B908-316E895B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0" y="2167476"/>
            <a:ext cx="7823520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AutoShape 4">
            <a:extLst>
              <a:ext uri="{FF2B5EF4-FFF2-40B4-BE49-F238E27FC236}">
                <a16:creationId xmlns:a16="http://schemas.microsoft.com/office/drawing/2014/main" id="{8A614F70-745C-F24D-ACCE-A3CD0803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481" y="5149801"/>
            <a:ext cx="1929600" cy="532800"/>
          </a:xfrm>
          <a:prstGeom prst="wedgeRoundRectCallout">
            <a:avLst>
              <a:gd name="adj1" fmla="val -86167"/>
              <a:gd name="adj2" fmla="val -12356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>
                <a:solidFill>
                  <a:srgbClr val="FFFF00"/>
                </a:solidFill>
                <a:latin typeface="Arial Black" panose="020B0604020202020204" pitchFamily="34" charset="0"/>
              </a:rPr>
              <a:t>A geometrical</a:t>
            </a:r>
          </a:p>
          <a:p>
            <a:pPr algn="ctr">
              <a:lnSpc>
                <a:spcPct val="113000"/>
              </a:lnSpc>
            </a:pPr>
            <a:r>
              <a:rPr lang="en-US" altLang="ja-JP" sz="1633">
                <a:solidFill>
                  <a:srgbClr val="FFFF00"/>
                </a:solidFill>
                <a:latin typeface="Arial Black" panose="020B0604020202020204" pitchFamily="34" charset="0"/>
              </a:rPr>
              <a:t>factor</a:t>
            </a:r>
          </a:p>
        </p:txBody>
      </p:sp>
      <p:sp>
        <p:nvSpPr>
          <p:cNvPr id="30725" name="AutoShape 5">
            <a:extLst>
              <a:ext uri="{FF2B5EF4-FFF2-40B4-BE49-F238E27FC236}">
                <a16:creationId xmlns:a16="http://schemas.microsoft.com/office/drawing/2014/main" id="{4468B337-988B-4A4D-A4BA-80BF2010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441" y="5734441"/>
            <a:ext cx="1929600" cy="532800"/>
          </a:xfrm>
          <a:prstGeom prst="wedgeRoundRectCallout">
            <a:avLst>
              <a:gd name="adj1" fmla="val -86167"/>
              <a:gd name="adj2" fmla="val -12356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>
                <a:solidFill>
                  <a:srgbClr val="FFFF00"/>
                </a:solidFill>
                <a:latin typeface="Arial Black" panose="020B0604020202020204" pitchFamily="34" charset="0"/>
              </a:rPr>
              <a:t>Surface</a:t>
            </a:r>
          </a:p>
          <a:p>
            <a:pPr algn="ctr">
              <a:lnSpc>
                <a:spcPct val="113000"/>
              </a:lnSpc>
            </a:pPr>
            <a:r>
              <a:rPr lang="en-US" altLang="ja-JP" sz="1633">
                <a:solidFill>
                  <a:srgbClr val="FFFF00"/>
                </a:solidFill>
                <a:latin typeface="Arial Black" panose="020B0604020202020204" pitchFamily="34" charset="0"/>
              </a:rPr>
              <a:t>resistance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10" name="円柱 9"/>
          <p:cNvSpPr/>
          <p:nvPr/>
        </p:nvSpPr>
        <p:spPr>
          <a:xfrm rot="16200000">
            <a:off x="7163871" y="4356113"/>
            <a:ext cx="1152128" cy="1893731"/>
          </a:xfrm>
          <a:prstGeom prst="can">
            <a:avLst>
              <a:gd name="adj" fmla="val 42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7620000" y="5416201"/>
            <a:ext cx="575389" cy="451235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77989" y="4886221"/>
            <a:ext cx="38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</a:t>
            </a:r>
            <a:endParaRPr kumimoji="1" lang="ja-JP" altLang="en-US" sz="2400" dirty="0"/>
          </a:p>
        </p:txBody>
      </p:sp>
      <p:sp>
        <p:nvSpPr>
          <p:cNvPr id="12" name="下矢印 11"/>
          <p:cNvSpPr/>
          <p:nvPr/>
        </p:nvSpPr>
        <p:spPr>
          <a:xfrm>
            <a:off x="7581808" y="4260682"/>
            <a:ext cx="575389" cy="451235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95D849B3-F504-CF49-8DDD-B1B7BEF224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36525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What is r/Q ?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DC63822-A3EF-6A41-987C-8FD8EACD62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7681" y="1523881"/>
            <a:ext cx="7673760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r/Q is the ratio of the shunt impedance and Q value.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shunt impedance is product of r/Q and Q.  So what???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347864" y="3501008"/>
                <a:ext cx="1408975" cy="817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01008"/>
                <a:ext cx="1408975" cy="817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347864" y="4804837"/>
                <a:ext cx="1648207" cy="817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804837"/>
                <a:ext cx="1648207" cy="817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24</a:t>
            </a:fld>
            <a:endParaRPr lang="en-US"/>
          </a:p>
        </p:txBody>
      </p:sp>
      <p:pic>
        <p:nvPicPr>
          <p:cNvPr id="143362" name="Picture 2" descr="頭にクエスチョンマークを浮かべた人のイラスト（女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75394"/>
            <a:ext cx="2615016" cy="32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8624300C-4DF1-454D-8852-5A27BC4651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8641" y="185376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This is r/Q. 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3CABC72F-3A6D-E940-A723-447E55D3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0" y="1510029"/>
            <a:ext cx="7652160" cy="42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AutoShape 4">
            <a:extLst>
              <a:ext uri="{FF2B5EF4-FFF2-40B4-BE49-F238E27FC236}">
                <a16:creationId xmlns:a16="http://schemas.microsoft.com/office/drawing/2014/main" id="{62B85120-54C2-6440-BD02-DB9E8565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4760408"/>
            <a:ext cx="1929600" cy="672480"/>
          </a:xfrm>
          <a:prstGeom prst="wedgeRoundRectCallout">
            <a:avLst>
              <a:gd name="adj1" fmla="val -97917"/>
              <a:gd name="adj2" fmla="val 16213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 dirty="0">
                <a:solidFill>
                  <a:srgbClr val="FFFF00"/>
                </a:solidFill>
                <a:latin typeface="Arial Black" panose="020B0604020202020204" pitchFamily="34" charset="0"/>
              </a:rPr>
              <a:t>Transit time</a:t>
            </a:r>
          </a:p>
          <a:p>
            <a:pPr algn="ctr">
              <a:lnSpc>
                <a:spcPct val="113000"/>
              </a:lnSpc>
            </a:pPr>
            <a:r>
              <a:rPr lang="en-US" altLang="ja-JP" sz="1633" dirty="0">
                <a:solidFill>
                  <a:srgbClr val="FFFF00"/>
                </a:solidFill>
                <a:latin typeface="Arial Black" panose="020B0604020202020204" pitchFamily="34" charset="0"/>
              </a:rPr>
              <a:t>factor</a:t>
            </a:r>
          </a:p>
        </p:txBody>
      </p:sp>
      <p:sp>
        <p:nvSpPr>
          <p:cNvPr id="32773" name="AutoShape 5">
            <a:extLst>
              <a:ext uri="{FF2B5EF4-FFF2-40B4-BE49-F238E27FC236}">
                <a16:creationId xmlns:a16="http://schemas.microsoft.com/office/drawing/2014/main" id="{70E1E6D0-FA61-D246-8254-F6A3DE7E8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0" y="4581128"/>
            <a:ext cx="1684800" cy="358560"/>
          </a:xfrm>
          <a:prstGeom prst="wedgeRoundRectCallout">
            <a:avLst>
              <a:gd name="adj1" fmla="val 68116"/>
              <a:gd name="adj2" fmla="val 74245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>
                <a:solidFill>
                  <a:srgbClr val="FFFF00"/>
                </a:solidFill>
                <a:latin typeface="Arial Black" panose="020B0604020202020204" pitchFamily="34" charset="0"/>
              </a:rPr>
              <a:t>A Constant</a:t>
            </a:r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6E9F34FC-0689-824B-8878-B78309EC0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41" y="5872869"/>
            <a:ext cx="1684800" cy="358560"/>
          </a:xfrm>
          <a:prstGeom prst="wedgeRoundRectCallout">
            <a:avLst>
              <a:gd name="adj1" fmla="val 49204"/>
              <a:gd name="adj2" fmla="val -142616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>
                <a:solidFill>
                  <a:srgbClr val="FFFF00"/>
                </a:solidFill>
                <a:latin typeface="Arial Black" panose="020B0604020202020204" pitchFamily="34" charset="0"/>
              </a:rPr>
              <a:t>Wave length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326A3515-5343-834E-B155-B242C299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994" y="1715272"/>
            <a:ext cx="3659486" cy="113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(r/Q) is determined </a:t>
            </a:r>
          </a:p>
          <a:p>
            <a:pPr>
              <a:lnSpc>
                <a:spcPct val="11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by the geometry.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08AB5EB3-E9C7-4E47-8BA8-F42EA25CAC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251616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Shunt impedance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Rectangle 2">
                <a:extLst>
                  <a:ext uri="{FF2B5EF4-FFF2-40B4-BE49-F238E27FC236}">
                    <a16:creationId xmlns:a16="http://schemas.microsoft.com/office/drawing/2014/main" id="{A03CB587-9488-C34A-A80D-FFCE6B413A49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57441" y="1330920"/>
                <a:ext cx="7673760" cy="4690367"/>
              </a:xfrm>
              <a:ln/>
            </p:spPr>
            <p:txBody>
              <a:bodyPr>
                <a:normAutofit/>
              </a:bodyPr>
              <a:lstStyle/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i="1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r</a:t>
                </a: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is composed from two parts : (r/Q) and Q.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𝑄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r and Q values are measurable. The cavity shape and electrical quality can be evaluated with (r/Q) and Q values, respectively.  </a:t>
                </a:r>
              </a:p>
            </p:txBody>
          </p:sp>
        </mc:Choice>
        <mc:Fallback xmlns="">
          <p:sp>
            <p:nvSpPr>
              <p:cNvPr id="33794" name="Rectangle 2">
                <a:extLst>
                  <a:ext uri="{FF2B5EF4-FFF2-40B4-BE49-F238E27FC236}">
                    <a16:creationId xmlns:a16="http://schemas.microsoft.com/office/drawing/2014/main" id="{A03CB587-9488-C34A-A80D-FFCE6B413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57441" y="1330920"/>
                <a:ext cx="7673760" cy="4690367"/>
              </a:xfrm>
              <a:blipFill>
                <a:blip r:embed="rId3"/>
                <a:stretch>
                  <a:fillRect t="-103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AutoShape 4">
            <a:extLst>
              <a:ext uri="{FF2B5EF4-FFF2-40B4-BE49-F238E27FC236}">
                <a16:creationId xmlns:a16="http://schemas.microsoft.com/office/drawing/2014/main" id="{C13E9441-E6F0-CB48-9A9C-6E94E073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158543"/>
            <a:ext cx="1684800" cy="750240"/>
          </a:xfrm>
          <a:prstGeom prst="wedgeRoundRectCallout">
            <a:avLst>
              <a:gd name="adj1" fmla="val 57981"/>
              <a:gd name="adj2" fmla="val -117417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 dirty="0">
                <a:solidFill>
                  <a:srgbClr val="FFFF00"/>
                </a:solidFill>
                <a:latin typeface="Arial Black" panose="020B0604020202020204" pitchFamily="34" charset="0"/>
              </a:rPr>
              <a:t>Geometry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6EB657A1-8B3E-BE48-AA0D-B4008249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3300983"/>
            <a:ext cx="1684800" cy="750240"/>
          </a:xfrm>
          <a:prstGeom prst="wedgeRoundRectCallout">
            <a:avLst>
              <a:gd name="adj1" fmla="val -55833"/>
              <a:gd name="adj2" fmla="val -119204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1633" dirty="0">
                <a:solidFill>
                  <a:srgbClr val="FFFF00"/>
                </a:solidFill>
                <a:latin typeface="Arial Black" panose="020B0604020202020204" pitchFamily="34" charset="0"/>
              </a:rPr>
              <a:t>Material </a:t>
            </a:r>
          </a:p>
          <a:p>
            <a:pPr algn="ctr">
              <a:lnSpc>
                <a:spcPct val="113000"/>
              </a:lnSpc>
            </a:pPr>
            <a:r>
              <a:rPr lang="en-US" altLang="ja-JP" sz="1633" dirty="0">
                <a:solidFill>
                  <a:srgbClr val="FFFF00"/>
                </a:solidFill>
                <a:latin typeface="Arial Black" panose="020B0604020202020204" pitchFamily="34" charset="0"/>
              </a:rPr>
              <a:t>property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88A8770-D63B-C647-BFE6-D57B8A2B13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35892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Equivalent Circuit :Pillbox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6AB28AD-9897-EA46-AA36-33DD0E574D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35882"/>
            <a:ext cx="5185897" cy="496147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Let us start with a simple L, C, R circuit</a:t>
            </a:r>
            <a:r>
              <a:rPr lang="en-US" altLang="ja-JP" sz="2400" dirty="0" smtClean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. Note that R is not the shunt impedance. </a:t>
            </a: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Impedance is</a:t>
            </a:r>
          </a:p>
          <a:p>
            <a:pPr marL="0" indent="9792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marL="0" indent="9792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marL="0" indent="9792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It can be rewritten as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371CCED9-1626-0746-A569-C5D60934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0" y="3348855"/>
            <a:ext cx="3939840" cy="11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DB643FC1-96CC-2D4D-88A4-C02A75F5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1" y="4501800"/>
            <a:ext cx="5244480" cy="141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9DE6A3BC-9DF0-BE49-8F27-EF8877A5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21" y="1590120"/>
            <a:ext cx="2738880" cy="19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D58D464-E684-5543-85C7-1826F0FF0EEA}"/>
                  </a:ext>
                </a:extLst>
              </p:cNvPr>
              <p:cNvSpPr txBox="1"/>
              <p:nvPr/>
            </p:nvSpPr>
            <p:spPr>
              <a:xfrm>
                <a:off x="6553200" y="4828797"/>
                <a:ext cx="139801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D58D464-E684-5543-85C7-1826F0FF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828797"/>
                <a:ext cx="1398011" cy="762966"/>
              </a:xfrm>
              <a:prstGeom prst="rect">
                <a:avLst/>
              </a:prstGeom>
              <a:blipFill>
                <a:blip r:embed="rId6"/>
                <a:stretch>
                  <a:fillRect l="-2727" r="-3636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FA02FAC-FEC5-864D-BAFF-C1EEF433BE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2641" y="1689480"/>
            <a:ext cx="7673760" cy="3683735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We define Q as</a:t>
            </a:r>
          </a:p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marL="0" indent="9792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BEA484A3-9F4D-1E4D-9FCB-0CBEEECD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0090"/>
            <a:ext cx="3852103" cy="100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正方形/長方形 2"/>
          <p:cNvSpPr/>
          <p:nvPr/>
        </p:nvSpPr>
        <p:spPr>
          <a:xfrm>
            <a:off x="1193831" y="4618287"/>
            <a:ext cx="6756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 smtClean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Q is coefficient of giving increase of cavity </a:t>
            </a:r>
            <a:br>
              <a:rPr lang="en-US" altLang="ja-JP" sz="2400" dirty="0" smtClean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</a:br>
            <a:r>
              <a:rPr lang="en-US" altLang="ja-JP" sz="2400" dirty="0" smtClean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impedance by detuning.</a:t>
            </a: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19672" y="2732673"/>
                <a:ext cx="572445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f>
                            <m:f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ja-JP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32673"/>
                <a:ext cx="5724452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317031" y="3779956"/>
                <a:ext cx="2027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31" y="3779956"/>
                <a:ext cx="202709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>
                <a:extLst>
                  <a:ext uri="{FF2B5EF4-FFF2-40B4-BE49-F238E27FC236}">
                    <a16:creationId xmlns:a16="http://schemas.microsoft.com/office/drawing/2014/main" id="{98393946-F4DE-974A-AAB3-6DABCB65FA25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83568" y="309630"/>
                <a:ext cx="7673760" cy="3199680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 smtClean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Q is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𝑄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𝜔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𝑊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𝑃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𝜔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𝜔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sz="2400" dirty="0" smtClean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Cavity voltage with detuning,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𝑃𝐿𝑟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𝑃𝐿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𝑃𝐿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𝜔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ja-JP" sz="2400" dirty="0"/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 smtClean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</p:txBody>
          </p:sp>
        </mc:Choice>
        <mc:Fallback xmlns="">
          <p:sp>
            <p:nvSpPr>
              <p:cNvPr id="36866" name="Rectangle 2">
                <a:extLst>
                  <a:ext uri="{FF2B5EF4-FFF2-40B4-BE49-F238E27FC236}">
                    <a16:creationId xmlns:a16="http://schemas.microsoft.com/office/drawing/2014/main" id="{98393946-F4DE-974A-AAB3-6DABCB65F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83568" y="309630"/>
                <a:ext cx="7673760" cy="3199680"/>
              </a:xfrm>
              <a:blipFill>
                <a:blip r:embed="rId3"/>
                <a:stretch>
                  <a:fillRect t="-247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4562335" cy="311127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>
          <a:xfrm>
            <a:off x="2771800" y="6381328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ISBA21 Normal Conducting Accelerator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79712" y="242088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greatest Invention </a:t>
            </a:r>
            <a:br>
              <a:rPr kumimoji="1" lang="en-US" altLang="ja-JP" sz="4000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</a:br>
            <a:r>
              <a:rPr kumimoji="1" lang="en-US" altLang="ja-JP" sz="4000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in Accelerator science, </a:t>
            </a:r>
            <a:br>
              <a:rPr kumimoji="1" lang="en-US" altLang="ja-JP" sz="4000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</a:br>
            <a:r>
              <a:rPr kumimoji="1" lang="en-US" altLang="ja-JP" sz="4000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RF accelerator</a:t>
            </a:r>
          </a:p>
        </p:txBody>
      </p:sp>
    </p:spTree>
    <p:extLst>
      <p:ext uri="{BB962C8B-B14F-4D97-AF65-F5344CB8AC3E}">
        <p14:creationId xmlns:p14="http://schemas.microsoft.com/office/powerpoint/2010/main" val="2103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6C28A491-6AE3-4A48-B1BE-D34943F8C0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358921"/>
            <a:ext cx="7673760" cy="1306080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Other Definition of Q-value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A91F1749-216E-9F4E-B939-633817B4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81" y="2950921"/>
            <a:ext cx="1814400" cy="9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109EE744-D3A4-A84C-9C0A-C9A0627A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61" y="1676521"/>
            <a:ext cx="5780160" cy="11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D69F03D1-BC84-5244-BF16-96EC401D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0" y="4100041"/>
            <a:ext cx="5391360" cy="10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5F30970-A8CB-484E-91C9-9AF594BA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A2FC16CA-C9E5-D34E-964C-C6A386A68D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136525"/>
            <a:ext cx="7673760" cy="1306080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The last definition of Q-value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>
                <a:extLst>
                  <a:ext uri="{FF2B5EF4-FFF2-40B4-BE49-F238E27FC236}">
                    <a16:creationId xmlns:a16="http://schemas.microsoft.com/office/drawing/2014/main" id="{2B04F97E-8BF2-C443-B02C-8FCCDCC3A004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539552" y="1196752"/>
                <a:ext cx="7673760" cy="3199680"/>
              </a:xfrm>
              <a:ln/>
            </p:spPr>
            <p:txBody>
              <a:bodyPr vert="horz" lIns="91440" tIns="13715" rIns="91440" bIns="45720" rtlCol="0">
                <a:normAutofit lnSpcReduction="10000"/>
              </a:bodyPr>
              <a:lstStyle/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/>
                </a:r>
                <a:b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</a:b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Q is a time constant of decay curve of W.</a:t>
                </a:r>
                <a:b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</a:b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97922" indent="0" algn="ctr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𝑑𝑊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𝑑𝑡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=−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𝑃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=−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𝑄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𝑊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𝑄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sSubPr>
                      <m:e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𝜔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𝑊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.  It leads</a:t>
                </a:r>
              </a:p>
              <a:p>
                <a:pPr marL="97922" indent="0" algn="ctr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𝑊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𝑡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)=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𝑊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Rounded Mgen+ 1c medium" panose="020B0502020203020207" pitchFamily="34" charset="-128"/>
                                    <a:cs typeface="Rounded Mgen+ 1c medium" panose="020B0502020203020207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0" i="1" smtClean="0">
                                    <a:latin typeface="Cambria Math" panose="02040503050406030204" pitchFamily="18" charset="0"/>
                                    <a:ea typeface="Rounded Mgen+ 1c medium" panose="020B0502020203020207" pitchFamily="34" charset="-128"/>
                                    <a:cs typeface="Rounded Mgen+ 1c medium" panose="020B0502020203020207" pitchFamily="34" charset="-128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Rounded Mgen+ 1c medium" panose="020B0502020203020207" pitchFamily="34" charset="-128"/>
                                    <a:cs typeface="Rounded Mgen+ 1c medium" panose="020B0502020203020207" pitchFamily="34" charset="-128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𝑄</m:t>
                            </m:r>
                          </m:den>
                        </m:f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ja-JP" sz="28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	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</p:txBody>
          </p:sp>
        </mc:Choice>
        <mc:Fallback xmlns="">
          <p:sp>
            <p:nvSpPr>
              <p:cNvPr id="39938" name="Rectangle 2">
                <a:extLst>
                  <a:ext uri="{FF2B5EF4-FFF2-40B4-BE49-F238E27FC236}">
                    <a16:creationId xmlns:a16="http://schemas.microsoft.com/office/drawing/2014/main" id="{2B04F97E-8BF2-C443-B02C-8FCCDCC3A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39552" y="1196752"/>
                <a:ext cx="7673760" cy="3199680"/>
              </a:xfr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66" y="3645024"/>
            <a:ext cx="3756273" cy="256158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93813E51-D121-A144-B559-F6429BF114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7841" y="756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Multi-cell cavity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E8D1DB4-47CA-DA4C-BB05-DE37F5CEFF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35120" y="1255322"/>
            <a:ext cx="7673760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8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multi-cell cavity is LCR circuits with mutual inductance </a:t>
            </a:r>
            <a:r>
              <a:rPr lang="en-US" altLang="ja-JP" sz="2800" i="1" dirty="0" err="1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L</a:t>
            </a:r>
            <a:r>
              <a:rPr lang="en-US" altLang="ja-JP" sz="2800" i="1" baseline="-25000" dirty="0" err="1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c</a:t>
            </a:r>
            <a:endParaRPr lang="en-US" altLang="ja-JP" sz="2800" i="1" baseline="-250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A9378862-9DBB-964B-825B-0CF4FC07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2663120"/>
            <a:ext cx="867024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E2F096E1-497A-184D-9460-CC958D3C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70" y="3582040"/>
            <a:ext cx="3414240" cy="99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3834BB08-7387-C047-82B8-87E4150B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1" y="5230440"/>
            <a:ext cx="7698240" cy="11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CE67019B-D015-8C43-8F1C-7235B5DB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1" y="2306000"/>
            <a:ext cx="97056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b="1"/>
              <a:t>nth cell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A59A2F69-5BA9-D54C-9F46-542AD4EB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41" y="3920440"/>
            <a:ext cx="444816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b="1" dirty="0"/>
              <a:t>we assume a solution in a form of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AFA53529-9C3E-2748-BB8F-E8500927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41" y="4744640"/>
            <a:ext cx="157104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b="1" dirty="0"/>
              <a:t>which gives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6D62472A-E5F6-B642-97A4-0B6D2A7835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876" y="36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Dispersion Relation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79F31AEB-27E6-2043-A3C0-C981FC48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1" y="1124744"/>
            <a:ext cx="5987520" cy="11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D0260D89-CD2D-9F47-8D1A-EE4F32AE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951304"/>
            <a:ext cx="3196800" cy="50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95D4E5C6-6701-4E4C-A911-CF2B93D8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27892"/>
            <a:ext cx="4283969" cy="37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6CA20758-0552-4848-80CA-7AC28364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5056"/>
            <a:ext cx="4354528" cy="11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0D134D3-3165-6546-9917-DE9293AC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Standing Wave </a:t>
            </a:r>
            <a:r>
              <a:rPr kumimoji="1" lang="en-US" altLang="ja-JP" dirty="0" err="1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Linac</a:t>
            </a:r>
            <a:endParaRPr kumimoji="1" lang="ja-JP" altLang="en-US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81783"/>
            <a:ext cx="5271634" cy="216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BB8443D-F736-354B-BF5F-1980293BC028}"/>
                  </a:ext>
                </a:extLst>
              </p:cNvPr>
              <p:cNvSpPr txBox="1"/>
              <p:nvPr/>
            </p:nvSpPr>
            <p:spPr>
              <a:xfrm>
                <a:off x="6804248" y="1996185"/>
                <a:ext cx="1372299" cy="572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BB8443D-F736-354B-BF5F-1980293B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96185"/>
                <a:ext cx="1372299" cy="572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 rot="3090492">
            <a:off x="4427984" y="1672149"/>
            <a:ext cx="28803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4072702"/>
            <a:ext cx="7743825" cy="2038350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FE3EC506-AB78-4949-895B-D6396B57E6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107353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m bold" panose="020B0509020203020207" pitchFamily="49" charset="-128"/>
                <a:ea typeface="Rounded Mgen+ 1m bold" panose="020B0509020203020207" pitchFamily="49" charset="-128"/>
              </a:rPr>
              <a:t>Standing Wave </a:t>
            </a:r>
            <a:r>
              <a:rPr lang="en-US" altLang="ja-JP" b="1" dirty="0" err="1">
                <a:solidFill>
                  <a:srgbClr val="F5009D"/>
                </a:solidFill>
                <a:latin typeface="Rounded Mgen+ 1m bold" panose="020B0509020203020207" pitchFamily="49" charset="-128"/>
                <a:ea typeface="Rounded Mgen+ 1m bold" panose="020B0509020203020207" pitchFamily="49" charset="-128"/>
              </a:rPr>
              <a:t>Linac</a:t>
            </a:r>
            <a:endParaRPr lang="en-US" altLang="ja-JP" b="1" dirty="0">
              <a:solidFill>
                <a:srgbClr val="F5009D"/>
              </a:solidFill>
              <a:latin typeface="Rounded Mgen+ 1m bold" panose="020B0509020203020207" pitchFamily="49" charset="-128"/>
              <a:ea typeface="Rounded Mgen+ 1m bold" panose="020B0509020203020207" pitchFamily="49" charset="-128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C0275BC-AA4C-464F-AE06-2544FE645C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7681" y="1628800"/>
            <a:ext cx="4710240" cy="4785120"/>
          </a:xfrm>
          <a:ln/>
        </p:spPr>
        <p:txBody>
          <a:bodyPr/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Operated in Standing Wave.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400" b="1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Phase advance per cell is</a:t>
            </a:r>
            <a:endParaRPr lang="ja-JP" altLang="ja-JP" sz="2400" b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ja-JP" altLang="ja-JP" sz="2400" b="1" i="1" dirty="0"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altLang="ja-JP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C81C3DB-078F-7040-981B-B54D278B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1636"/>
            <a:ext cx="3792180" cy="16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E46AD411-28A3-E746-A38E-A2C9F14D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81" y="3355561"/>
            <a:ext cx="2963520" cy="281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8438" name="Object 6">
            <a:extLst>
              <a:ext uri="{FF2B5EF4-FFF2-40B4-BE49-F238E27FC236}">
                <a16:creationId xmlns:a16="http://schemas.microsoft.com/office/drawing/2014/main" id="{A6E4D53E-8BD0-7542-B04A-05A6203C6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0517" y="3711781"/>
          <a:ext cx="2779479" cy="78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46" r:id="rId6" imgW="2425700" imgH="698500" progId="">
                  <p:embed/>
                </p:oleObj>
              </mc:Choice>
              <mc:Fallback>
                <p:oleObj r:id="rId6" imgW="2425700" imgH="698500" progId="">
                  <p:embed/>
                  <p:pic>
                    <p:nvPicPr>
                      <p:cNvPr id="18438" name="Object 6">
                        <a:extLst>
                          <a:ext uri="{FF2B5EF4-FFF2-40B4-BE49-F238E27FC236}">
                            <a16:creationId xmlns:a16="http://schemas.microsoft.com/office/drawing/2014/main" id="{A6E4D53E-8BD0-7542-B04A-05A6203C6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517" y="3711781"/>
                        <a:ext cx="2779479" cy="7818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>
            <a:extLst>
              <a:ext uri="{FF2B5EF4-FFF2-40B4-BE49-F238E27FC236}">
                <a16:creationId xmlns:a16="http://schemas.microsoft.com/office/drawing/2014/main" id="{FB61368F-A8F9-AF40-88EB-7128705C8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027" y="3180547"/>
          <a:ext cx="847185" cy="72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47" r:id="rId8" imgW="698500" imgH="609600" progId="">
                  <p:embed/>
                </p:oleObj>
              </mc:Choice>
              <mc:Fallback>
                <p:oleObj r:id="rId8" imgW="698500" imgH="609600" progId="">
                  <p:embed/>
                  <p:pic>
                    <p:nvPicPr>
                      <p:cNvPr id="18439" name="Object 7">
                        <a:extLst>
                          <a:ext uri="{FF2B5EF4-FFF2-40B4-BE49-F238E27FC236}">
                            <a16:creationId xmlns:a16="http://schemas.microsoft.com/office/drawing/2014/main" id="{FB61368F-A8F9-AF40-88EB-7128705C8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27" y="3180547"/>
                        <a:ext cx="847185" cy="721461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>
            <a:extLst>
              <a:ext uri="{FF2B5EF4-FFF2-40B4-BE49-F238E27FC236}">
                <a16:creationId xmlns:a16="http://schemas.microsoft.com/office/drawing/2014/main" id="{36BB33B5-408C-E44C-9C4E-01317D468A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5327978"/>
          <a:ext cx="893265" cy="760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48" r:id="rId10" imgW="698500" imgH="609600" progId="">
                  <p:embed/>
                </p:oleObj>
              </mc:Choice>
              <mc:Fallback>
                <p:oleObj r:id="rId10" imgW="698500" imgH="609600" progId="">
                  <p:embed/>
                  <p:pic>
                    <p:nvPicPr>
                      <p:cNvPr id="18440" name="Object 8">
                        <a:extLst>
                          <a:ext uri="{FF2B5EF4-FFF2-40B4-BE49-F238E27FC236}">
                            <a16:creationId xmlns:a16="http://schemas.microsoft.com/office/drawing/2014/main" id="{36BB33B5-408C-E44C-9C4E-01317D468A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27978"/>
                        <a:ext cx="893265" cy="76070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05A05187-3E75-7E40-B5EF-81527576D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3205" y="3016006"/>
          <a:ext cx="2554105" cy="651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49" r:id="rId12" imgW="2362200" imgH="609600" progId="">
                  <p:embed/>
                </p:oleObj>
              </mc:Choice>
              <mc:Fallback>
                <p:oleObj r:id="rId12" imgW="2362200" imgH="609600" progId="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05A05187-3E75-7E40-B5EF-81527576DB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205" y="3016006"/>
                        <a:ext cx="2554105" cy="65104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87D1189A-8B58-5E41-BB25-B29A319D79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14580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SW Cavity Power Balance </a:t>
            </a:r>
          </a:p>
        </p:txBody>
      </p:sp>
      <p:sp>
        <p:nvSpPr>
          <p:cNvPr id="24578" name="AutoShape 2">
            <a:extLst>
              <a:ext uri="{FF2B5EF4-FFF2-40B4-BE49-F238E27FC236}">
                <a16:creationId xmlns:a16="http://schemas.microsoft.com/office/drawing/2014/main" id="{6E394240-1B44-D641-BB47-6069CCD346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97512" y="3547104"/>
            <a:ext cx="2501280" cy="2697120"/>
          </a:xfrm>
          <a:prstGeom prst="can">
            <a:avLst>
              <a:gd name="adj" fmla="val 26957"/>
            </a:avLst>
          </a:prstGeom>
          <a:solidFill>
            <a:srgbClr val="2800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02311" y="1458898"/>
            <a:ext cx="1762560" cy="1493280"/>
          </a:xfrm>
          <a:prstGeom prst="rightArrow">
            <a:avLst>
              <a:gd name="adj1" fmla="val 50000"/>
              <a:gd name="adj2" fmla="val 29508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 dirty="0" smtClean="0">
                <a:solidFill>
                  <a:srgbClr val="FFFFFF"/>
                </a:solidFill>
                <a:latin typeface="Arial Black" panose="020B0604020202020204" pitchFamily="34" charset="0"/>
              </a:rPr>
              <a:t>Pi</a:t>
            </a: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4B1146D-13E6-D943-B037-B8F8F16A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02" y="4631760"/>
            <a:ext cx="997920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ja-JP" sz="2177">
                <a:solidFill>
                  <a:srgbClr val="FFFFFF"/>
                </a:solidFill>
                <a:latin typeface="Arial Black" panose="020B0604020202020204" pitchFamily="34" charset="0"/>
              </a:rPr>
              <a:t>Stored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337992" y="1966473"/>
                <a:ext cx="2070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𝒄𝒂𝒗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1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92" y="1966473"/>
                <a:ext cx="2070888" cy="369332"/>
              </a:xfrm>
              <a:prstGeom prst="rect">
                <a:avLst/>
              </a:prstGeom>
              <a:blipFill>
                <a:blip r:embed="rId3"/>
                <a:stretch>
                  <a:fillRect l="-3245" r="-295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6001632" y="1502431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Matching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337992" y="2723046"/>
                <a:ext cx="2170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𝒄𝒂𝒗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1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92" y="2723046"/>
                <a:ext cx="2170274" cy="369332"/>
              </a:xfrm>
              <a:prstGeom prst="rect">
                <a:avLst/>
              </a:prstGeom>
              <a:blipFill>
                <a:blip r:embed="rId4"/>
                <a:stretch>
                  <a:fillRect l="-1404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73400" y="1458898"/>
            <a:ext cx="1762560" cy="1493280"/>
          </a:xfrm>
          <a:prstGeom prst="rightArrow">
            <a:avLst>
              <a:gd name="adj1" fmla="val 50000"/>
              <a:gd name="adj2" fmla="val 29508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 dirty="0" err="1" smtClean="0">
                <a:solidFill>
                  <a:srgbClr val="FFFFFF"/>
                </a:solidFill>
                <a:latin typeface="Arial Black" panose="020B0604020202020204" pitchFamily="34" charset="0"/>
              </a:rPr>
              <a:t>Pr</a:t>
            </a: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891420" y="3257909"/>
            <a:ext cx="144016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0800000">
            <a:off x="2389334" y="3257909"/>
            <a:ext cx="1440160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41216" y="4149024"/>
            <a:ext cx="1762560" cy="1493280"/>
          </a:xfrm>
          <a:prstGeom prst="rightArrow">
            <a:avLst>
              <a:gd name="adj1" fmla="val 50000"/>
              <a:gd name="adj2" fmla="val 29508"/>
            </a:avLst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 dirty="0" smtClean="0">
                <a:solidFill>
                  <a:srgbClr val="FFFFFF"/>
                </a:solidFill>
                <a:latin typeface="Arial Black" panose="020B0604020202020204" pitchFamily="34" charset="0"/>
              </a:rPr>
              <a:t>Pi</a:t>
            </a: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68614" y="1841124"/>
            <a:ext cx="1762560" cy="728828"/>
          </a:xfrm>
          <a:prstGeom prst="rightArrow">
            <a:avLst>
              <a:gd name="adj1" fmla="val 50000"/>
              <a:gd name="adj2" fmla="val 29508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 dirty="0" err="1" smtClean="0">
                <a:solidFill>
                  <a:srgbClr val="FFFFFF"/>
                </a:solidFill>
                <a:latin typeface="Arial Black" panose="020B0604020202020204" pitchFamily="34" charset="0"/>
              </a:rPr>
              <a:t>Pr</a:t>
            </a: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 rot="10800000">
            <a:off x="2404120" y="3263185"/>
            <a:ext cx="720080" cy="216024"/>
          </a:xfrm>
          <a:prstGeom prst="rightArrow">
            <a:avLst>
              <a:gd name="adj1" fmla="val 58063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40453" y="4452252"/>
            <a:ext cx="1762560" cy="882984"/>
          </a:xfrm>
          <a:prstGeom prst="rightArrow">
            <a:avLst>
              <a:gd name="adj1" fmla="val 50000"/>
              <a:gd name="adj2" fmla="val 29508"/>
            </a:avLst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 dirty="0" smtClean="0">
                <a:solidFill>
                  <a:srgbClr val="FFFFFF"/>
                </a:solidFill>
                <a:latin typeface="Arial Black" panose="020B0604020202020204" pitchFamily="34" charset="0"/>
              </a:rPr>
              <a:t>Pi</a:t>
            </a: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2065400" y="3766547"/>
            <a:ext cx="720080" cy="216024"/>
          </a:xfrm>
          <a:prstGeom prst="rightArrow">
            <a:avLst>
              <a:gd name="adj1" fmla="val 58063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1786956" y="3789810"/>
            <a:ext cx="1362938" cy="169498"/>
          </a:xfrm>
          <a:prstGeom prst="rightArrow">
            <a:avLst>
              <a:gd name="adj1" fmla="val 58063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408016"/>
            <a:ext cx="4275259" cy="2915506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Traveling Wave Cavity</a:t>
            </a:r>
            <a:endParaRPr kumimoji="1" lang="ja-JP" altLang="en-US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7677150" cy="20383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5271634" cy="216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BB8443D-F736-354B-BF5F-1980293BC028}"/>
                  </a:ext>
                </a:extLst>
              </p:cNvPr>
              <p:cNvSpPr txBox="1"/>
              <p:nvPr/>
            </p:nvSpPr>
            <p:spPr>
              <a:xfrm>
                <a:off x="6372200" y="1948891"/>
                <a:ext cx="1372299" cy="572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BB8443D-F736-354B-BF5F-1980293B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948891"/>
                <a:ext cx="1372299" cy="572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6E394240-1B44-D641-BB47-6069CCD346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97120" y="1931401"/>
            <a:ext cx="2501280" cy="1712160"/>
          </a:xfrm>
          <a:prstGeom prst="can">
            <a:avLst>
              <a:gd name="adj" fmla="val 26957"/>
            </a:avLst>
          </a:prstGeom>
          <a:solidFill>
            <a:srgbClr val="2800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87D1189A-8B58-5E41-BB25-B29A319D79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145801"/>
            <a:ext cx="7673760" cy="1306080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bold" panose="020B0502020203020207" pitchFamily="34" charset="-128"/>
              </a:rPr>
              <a:t>TW Cavity Power Balance </a:t>
            </a:r>
          </a:p>
        </p:txBody>
      </p:sp>
      <p:sp>
        <p:nvSpPr>
          <p:cNvPr id="24578" name="AutoShape 2">
            <a:extLst>
              <a:ext uri="{FF2B5EF4-FFF2-40B4-BE49-F238E27FC236}">
                <a16:creationId xmlns:a16="http://schemas.microsoft.com/office/drawing/2014/main" id="{6E394240-1B44-D641-BB47-6069CCD346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89866" y="1956694"/>
            <a:ext cx="2501280" cy="1712160"/>
          </a:xfrm>
          <a:prstGeom prst="can">
            <a:avLst>
              <a:gd name="adj" fmla="val 26957"/>
            </a:avLst>
          </a:prstGeom>
          <a:solidFill>
            <a:srgbClr val="2800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6" y="1941113"/>
            <a:ext cx="1762560" cy="1493280"/>
          </a:xfrm>
          <a:prstGeom prst="rightArrow">
            <a:avLst>
              <a:gd name="adj1" fmla="val 50000"/>
              <a:gd name="adj2" fmla="val 29508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>
                <a:solidFill>
                  <a:srgbClr val="FFFFFF"/>
                </a:solidFill>
                <a:latin typeface="Arial Black" panose="020B0604020202020204" pitchFamily="34" charset="0"/>
              </a:rPr>
              <a:t>Input</a:t>
            </a:r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2B4A15FA-E992-174E-9794-FAD8103F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34" y="2534385"/>
            <a:ext cx="1448640" cy="532525"/>
          </a:xfrm>
          <a:prstGeom prst="rightArrow">
            <a:avLst>
              <a:gd name="adj1" fmla="val 50000"/>
              <a:gd name="adj2" fmla="val 46661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r>
              <a:rPr lang="en-US" altLang="ja-JP" sz="2177" b="1" dirty="0">
                <a:solidFill>
                  <a:srgbClr val="FFFFFF"/>
                </a:solidFill>
                <a:latin typeface="Arial Black" panose="020B0604020202020204" pitchFamily="34" charset="0"/>
              </a:rPr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7">
                <a:extLst>
                  <a:ext uri="{FF2B5EF4-FFF2-40B4-BE49-F238E27FC236}">
                    <a16:creationId xmlns:a16="http://schemas.microsoft.com/office/drawing/2014/main" id="{391B5635-21BF-DC40-9391-C1526FFE2ED7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080" y="4277160"/>
                <a:ext cx="7608960" cy="2626560"/>
              </a:xfrm>
              <a:ln/>
            </p:spPr>
            <p:txBody>
              <a:bodyPr/>
              <a:lstStyle/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dirty="0" smtClean="0"/>
                  <a:t>No reflection</a:t>
                </a:r>
                <a:r>
                  <a:rPr lang="en-US" altLang="ja-JP" dirty="0"/>
                  <a:t>. </a:t>
                </a:r>
              </a:p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dirty="0"/>
                  <a:t>Power flows through </a:t>
                </a:r>
                <a:r>
                  <a:rPr lang="en-US" altLang="ja-JP" dirty="0" smtClean="0"/>
                  <a:t>cavities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ja-JP" dirty="0" smtClean="0"/>
                  <a:t>.</a:t>
                </a:r>
                <a:endParaRPr lang="en-US" altLang="ja-JP" dirty="0"/>
              </a:p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dirty="0"/>
                  <a:t>Rest of power is extracted and dumped. </a:t>
                </a:r>
              </a:p>
            </p:txBody>
          </p:sp>
        </mc:Choice>
        <mc:Fallback xmlns="">
          <p:sp>
            <p:nvSpPr>
              <p:cNvPr id="24583" name="Rectangle 7">
                <a:extLst>
                  <a:ext uri="{FF2B5EF4-FFF2-40B4-BE49-F238E27FC236}">
                    <a16:creationId xmlns:a16="http://schemas.microsoft.com/office/drawing/2014/main" id="{391B5635-21BF-DC40-9391-C1526FFE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080" y="4277160"/>
                <a:ext cx="7608960" cy="2626560"/>
              </a:xfrm>
              <a:blipFill>
                <a:blip r:embed="rId3"/>
                <a:stretch>
                  <a:fillRect t="-301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38</a:t>
            </a:fld>
            <a:endParaRPr lang="en-US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6E394240-1B44-D641-BB47-6069CCD346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43493" y="1956693"/>
            <a:ext cx="2501280" cy="1712160"/>
          </a:xfrm>
          <a:prstGeom prst="can">
            <a:avLst>
              <a:gd name="adj" fmla="val 26957"/>
            </a:avLst>
          </a:prstGeom>
          <a:solidFill>
            <a:srgbClr val="2800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2101791"/>
            <a:ext cx="1584175" cy="1171921"/>
          </a:xfrm>
          <a:prstGeom prst="rightArrow">
            <a:avLst>
              <a:gd name="adj1" fmla="val 50000"/>
              <a:gd name="adj2" fmla="val 29508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335E1A0-ED27-894D-A2E7-9423A025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461" y="2331053"/>
            <a:ext cx="1253651" cy="798816"/>
          </a:xfrm>
          <a:prstGeom prst="rightArrow">
            <a:avLst>
              <a:gd name="adj1" fmla="val 50000"/>
              <a:gd name="adj2" fmla="val 29508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3000"/>
              </a:lnSpc>
            </a:pPr>
            <a:endParaRPr lang="en-US" altLang="ja-JP" sz="2177" b="1" dirty="0">
              <a:solidFill>
                <a:srgbClr val="FFFFFF"/>
              </a:solidFill>
              <a:latin typeface="Arial Black" panose="020B0604020202020204" pitchFamily="34" charset="0"/>
            </a:endParaRPr>
          </a:p>
        </p:txBody>
      </p:sp>
      <p:sp>
        <p:nvSpPr>
          <p:cNvPr id="4" name="曲折矢印 3"/>
          <p:cNvSpPr/>
          <p:nvPr/>
        </p:nvSpPr>
        <p:spPr>
          <a:xfrm rot="5400000">
            <a:off x="2405809" y="2991223"/>
            <a:ext cx="560032" cy="54813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曲折矢印 16"/>
          <p:cNvSpPr/>
          <p:nvPr/>
        </p:nvSpPr>
        <p:spPr>
          <a:xfrm rot="5400000">
            <a:off x="4340808" y="2956144"/>
            <a:ext cx="560032" cy="529695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曲折矢印 18"/>
          <p:cNvSpPr/>
          <p:nvPr/>
        </p:nvSpPr>
        <p:spPr>
          <a:xfrm rot="5400000">
            <a:off x="6118018" y="2956144"/>
            <a:ext cx="560032" cy="529695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5283286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26" name="正方形/長方形 25"/>
          <p:cNvSpPr/>
          <p:nvPr/>
        </p:nvSpPr>
        <p:spPr>
          <a:xfrm>
            <a:off x="5283286" y="3429000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27" name="正方形/長方形 26"/>
          <p:cNvSpPr/>
          <p:nvPr/>
        </p:nvSpPr>
        <p:spPr>
          <a:xfrm>
            <a:off x="5427302" y="4260050"/>
            <a:ext cx="193052" cy="35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28" name="正方形/長方形 27"/>
          <p:cNvSpPr/>
          <p:nvPr/>
        </p:nvSpPr>
        <p:spPr>
          <a:xfrm>
            <a:off x="5111969" y="3251938"/>
            <a:ext cx="816606" cy="35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67513F80-A7BE-024B-A8EE-E87074E38D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4401" y="41487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Traveling Wave </a:t>
            </a:r>
            <a:r>
              <a:rPr lang="en-US" altLang="ja-JP" b="1" dirty="0" err="1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Linac</a:t>
            </a:r>
            <a:endParaRPr lang="en-US" altLang="ja-JP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39</a:t>
            </a:fld>
            <a:endParaRPr lang="en-US"/>
          </a:p>
        </p:txBody>
      </p:sp>
      <p:pic>
        <p:nvPicPr>
          <p:cNvPr id="28855" name="Picture 183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42" y="4117817"/>
            <a:ext cx="25336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63688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267744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771800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275856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779912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283968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788024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59632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55576" y="4437112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1559" y="4833156"/>
            <a:ext cx="531701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55576" y="3429000"/>
            <a:ext cx="50405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99592" y="4260050"/>
            <a:ext cx="193052" cy="35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84259" y="3251938"/>
            <a:ext cx="816606" cy="35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5400000">
            <a:off x="485544" y="3010166"/>
            <a:ext cx="1044116" cy="536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6200000">
            <a:off x="4998214" y="3463188"/>
            <a:ext cx="1044116" cy="2865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10800000">
            <a:off x="394142" y="1991536"/>
            <a:ext cx="1226919" cy="97790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1520" y="1285950"/>
            <a:ext cx="1942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Power Source </a:t>
            </a:r>
          </a:p>
          <a:p>
            <a:r>
              <a:rPr lang="en-US" altLang="ja-JP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(Klystron)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4971083" y="2688362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RF load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315229" y="5729477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lang="en-US" altLang="ja-JP" b="1" baseline="-25000" dirty="0" err="1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endParaRPr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267744" y="5661248"/>
            <a:ext cx="50405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2807924" y="3718529"/>
                <a:ext cx="99924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𝛽𝜆𝜙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24" y="3718529"/>
                <a:ext cx="999248" cy="526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858" name="Picture 186" descr="https://www.allaboutcircuits.com/uploads/articles/Klystron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10" y="1044450"/>
            <a:ext cx="5300084" cy="275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EF0A585-54D0-2B4D-BF55-9353C1E0B6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109097"/>
            <a:ext cx="7673760" cy="1306080"/>
          </a:xfrm>
          <a:ln/>
        </p:spPr>
        <p:txBody>
          <a:bodyPr vert="horz" lIns="91440" tIns="85491" rIns="91440" bIns="45720" rtlCol="0" anchor="ctr">
            <a:normAutofit/>
          </a:bodyPr>
          <a:lstStyle/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Static and RF fields</a:t>
            </a:r>
            <a:endParaRPr lang="ja-JP" altLang="ja-JP" b="1" dirty="0">
              <a:solidFill>
                <a:srgbClr val="F5009D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778F8C4F-916E-3F4B-8CED-B26DEC50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5246477" cy="34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Rectangle 2">
            <a:extLst>
              <a:ext uri="{FF2B5EF4-FFF2-40B4-BE49-F238E27FC236}">
                <a16:creationId xmlns:a16="http://schemas.microsoft.com/office/drawing/2014/main" id="{F2EEEF34-630D-714F-9A1A-99B4DD0D3CE6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268760"/>
            <a:ext cx="7673760" cy="3199680"/>
          </a:xfrm>
          <a:prstGeom prst="rect">
            <a:avLst/>
          </a:prstGeom>
          <a:ln/>
        </p:spPr>
        <p:txBody>
          <a:bodyPr vert="horz" lIns="91440" tIns="13715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 err="1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Cockcrof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Walton</a:t>
            </a:r>
            <a:r>
              <a:rPr lang="ja-JP" altLang="en-US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（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KEK-PS</a:t>
            </a:r>
            <a:r>
              <a:rPr lang="ja-JP" altLang="en-US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Injector</a:t>
            </a:r>
            <a:r>
              <a:rPr lang="ja-JP" altLang="en-US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）：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/>
            </a:r>
            <a:b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</a:b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700kV/15 x 15 x 15 (m</a:t>
            </a:r>
            <a:r>
              <a:rPr lang="en-US" altLang="ja-JP" sz="2400" baseline="300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3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) = 2.1e+2 V/m</a:t>
            </a:r>
            <a:r>
              <a:rPr lang="en-US" altLang="ja-JP" sz="2400" baseline="300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3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RF</a:t>
            </a:r>
            <a:r>
              <a:rPr lang="ja-JP" altLang="en-US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electron gun</a:t>
            </a:r>
            <a:r>
              <a:rPr lang="ja-JP" altLang="en-US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：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4MV/0.2x0.2x0.2 (m</a:t>
            </a:r>
            <a:r>
              <a:rPr lang="en-US" altLang="ja-JP" sz="2400" baseline="300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3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)=5.0e+8 V/m</a:t>
            </a:r>
            <a:r>
              <a:rPr lang="en-US" altLang="ja-JP" sz="2400" baseline="300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3</a:t>
            </a:r>
            <a:r>
              <a:rPr lang="en-US" altLang="ja-JP" sz="2400" dirty="0"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32117"/>
            <a:ext cx="3009900" cy="235267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6019800" y="4005064"/>
            <a:ext cx="244063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728395" y="36538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84mm</a:t>
            </a:r>
            <a:endParaRPr kumimoji="1" lang="ja-JP" altLang="en-US" dirty="0">
              <a:solidFill>
                <a:srgbClr val="FF0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969664" y="3143369"/>
            <a:ext cx="56728" cy="332593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28507" y="4894131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~10m</a:t>
            </a:r>
            <a:endParaRPr kumimoji="1" lang="ja-JP" altLang="en-US" dirty="0">
              <a:solidFill>
                <a:srgbClr val="FF0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E15EEBD-53A7-7D49-B13E-A53B02A4955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61640" y="2380612"/>
            <a:ext cx="1732275" cy="129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813292E-D769-424D-806B-98C04FA9221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04655" y="2845144"/>
            <a:ext cx="1095684" cy="821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Property of TW structure</a:t>
            </a:r>
            <a:endParaRPr kumimoji="1" lang="ja-JP" altLang="en-US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9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F27B5180-7337-A241-9FDC-F97EF4AE86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9921" y="0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Disk-Loaded TW </a:t>
            </a:r>
            <a:r>
              <a:rPr lang="en-US" altLang="ja-JP" b="1" dirty="0" err="1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Linac</a:t>
            </a:r>
            <a:endParaRPr lang="en-US" altLang="ja-JP" b="1" dirty="0">
              <a:solidFill>
                <a:srgbClr val="F5009D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33842C93-867D-4F4E-8D25-0B47C662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81" y="3516841"/>
            <a:ext cx="2772000" cy="248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A2240C14-A5D5-7D4C-96D6-B7681F8A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1" y="3490920"/>
            <a:ext cx="5389920" cy="27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5B0CCB91-9923-F647-B659-FCC0A3D6A5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9921" y="1245876"/>
            <a:ext cx="7673760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By inserting disks periodically to the cylindrical wave guide, the phase velocity can be decreased.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Synchronous frequency is determined from the dispersion relation. 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F7E813-F410-B749-8F74-1362D20B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794D1A7E-DCB2-2D4F-8F46-3D07496F0D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0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Disk-Loaded TW </a:t>
            </a:r>
            <a:r>
              <a:rPr lang="en-US" altLang="ja-JP" b="1" dirty="0" err="1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Linac</a:t>
            </a:r>
            <a:endParaRPr lang="en-US" altLang="ja-JP" b="1" dirty="0">
              <a:solidFill>
                <a:srgbClr val="F5009D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48DAF1BC-F7ED-4E49-911E-DFC1C405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41" y="1927792"/>
            <a:ext cx="3591360" cy="46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EDC0C243-F21B-7140-AB1A-2847B03ABA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12776"/>
            <a:ext cx="4775529" cy="3581505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By operating it with the synchronous frequency, the particle sits always on a same phase along the structure. 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2678F7CA-90DF-5E41-974E-5376CE37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9" y="3035152"/>
            <a:ext cx="4190400" cy="2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6A1AA45-2239-A84A-A2D0-5F6F6C00BDE8}"/>
                  </a:ext>
                </a:extLst>
              </p:cNvPr>
              <p:cNvSpPr txBox="1"/>
              <p:nvPr/>
            </p:nvSpPr>
            <p:spPr>
              <a:xfrm>
                <a:off x="1619672" y="5748660"/>
                <a:ext cx="1231299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6A1AA45-2239-A84A-A2D0-5F6F6C00B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48660"/>
                <a:ext cx="1231299" cy="632802"/>
              </a:xfrm>
              <a:prstGeom prst="rect">
                <a:avLst/>
              </a:prstGeom>
              <a:blipFill>
                <a:blip r:embed="rId5"/>
                <a:stretch>
                  <a:fillRect l="-6186" r="-5155" b="-1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682A27-3B58-9142-9009-677ACCEC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id="{3A2E134D-6610-6A45-BC64-C870ACC5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1" y="3568624"/>
            <a:ext cx="5163840" cy="29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F36502BA-DB0A-A04B-B9C5-24BB1CF8B8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8161" y="24119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Disk-Loaded TW </a:t>
            </a:r>
            <a:r>
              <a:rPr lang="en-US" altLang="ja-JP" b="1" dirty="0" err="1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Linac</a:t>
            </a:r>
            <a:endParaRPr lang="en-US" altLang="ja-JP" b="1" dirty="0">
              <a:solidFill>
                <a:srgbClr val="F5009D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F89101E-496C-B940-A0E2-01525D5388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55321"/>
            <a:ext cx="8856984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structure can be parametrized with a similar way to the pill box. </a:t>
            </a:r>
          </a:p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biggest difference from the SW cavity is that the power flows through the TW structure. </a:t>
            </a:r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3844C123-1988-C847-A3C2-AA42DFD1B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841" y="4238054"/>
            <a:ext cx="1641600" cy="1195200"/>
          </a:xfrm>
          <a:prstGeom prst="notchedRightArrow">
            <a:avLst>
              <a:gd name="adj1" fmla="val 50000"/>
              <a:gd name="adj2" fmla="val 34337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 b="1">
                <a:solidFill>
                  <a:srgbClr val="FFFFFF"/>
                </a:solidFill>
              </a:rPr>
              <a:t>Input</a:t>
            </a: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id="{186A67FF-E3C1-DF43-B7BB-F267F4734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561" y="4350374"/>
            <a:ext cx="1081440" cy="995040"/>
          </a:xfrm>
          <a:prstGeom prst="notchedRightArrow">
            <a:avLst>
              <a:gd name="adj1" fmla="val 50000"/>
              <a:gd name="adj2" fmla="val 27171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BACDBDFC-B3E9-2D49-9CD5-1791AB5F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921" y="4429573"/>
            <a:ext cx="1081440" cy="829440"/>
          </a:xfrm>
          <a:prstGeom prst="notchedRightArrow">
            <a:avLst>
              <a:gd name="adj1" fmla="val 50000"/>
              <a:gd name="adj2" fmla="val 32595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FD271FC9-116E-D043-82A5-83FC6E34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281" y="4586534"/>
            <a:ext cx="1081440" cy="496800"/>
          </a:xfrm>
          <a:prstGeom prst="notchedRightArrow">
            <a:avLst>
              <a:gd name="adj1" fmla="val 50000"/>
              <a:gd name="adj2" fmla="val 54420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8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1814" b="1">
                <a:solidFill>
                  <a:srgbClr val="FFFFFF"/>
                </a:solidFill>
              </a:rPr>
              <a:t>Output</a:t>
            </a:r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1D93A649-BB5B-2244-BC2C-90C5757F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21" y="5441894"/>
            <a:ext cx="357120" cy="436320"/>
          </a:xfrm>
          <a:prstGeom prst="downArrow">
            <a:avLst>
              <a:gd name="adj1" fmla="val 50000"/>
              <a:gd name="adj2" fmla="val 30544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5065" name="AutoShape 9">
            <a:extLst>
              <a:ext uri="{FF2B5EF4-FFF2-40B4-BE49-F238E27FC236}">
                <a16:creationId xmlns:a16="http://schemas.microsoft.com/office/drawing/2014/main" id="{5B29DBCD-83AC-5245-96A9-219AFBFA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81" y="5415974"/>
            <a:ext cx="357120" cy="436320"/>
          </a:xfrm>
          <a:prstGeom prst="downArrow">
            <a:avLst>
              <a:gd name="adj1" fmla="val 50000"/>
              <a:gd name="adj2" fmla="val 30544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id="{B305A6C6-F0AA-FC41-B2A6-089B72B6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80" y="5434694"/>
            <a:ext cx="357120" cy="436320"/>
          </a:xfrm>
          <a:prstGeom prst="downArrow">
            <a:avLst>
              <a:gd name="adj1" fmla="val 50000"/>
              <a:gd name="adj2" fmla="val 30544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B9FBEA4-DAC2-5447-91CF-7E84BFFB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FA408DC5-2BFB-FE4B-9A9F-1153C07A7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3780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Parameters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43CCED76-06F4-EB4B-8812-89D4CFBA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866" y="4575929"/>
            <a:ext cx="3715200" cy="6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548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1000"/>
              </a:lnSpc>
            </a:pPr>
            <a:r>
              <a:rPr lang="en-US" altLang="ja-JP" sz="2177" dirty="0">
                <a:latin typeface="Luxi Serif" pitchFamily="16" charset="0"/>
              </a:rPr>
              <a:t> 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E51DDBD-DD9A-3441-AE8E-4B416EE2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99592" y="1366262"/>
                <a:ext cx="7929301" cy="434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Shunt Impedance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</a:p>
              <a:p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Q </a:t>
                </a:r>
                <a:r>
                  <a:rPr kumimoji="1" lang="en-US" altLang="ja-JP" sz="2400" dirty="0" err="1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vaule</a:t>
                </a: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</m:oMath>
                </a14:m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r/Q </a:t>
                </a: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Group velocity </a:t>
                </a: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𝑔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𝑃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𝑊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𝜔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𝑃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𝑄𝑑𝑃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/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𝑑𝑧</m:t>
                        </m:r>
                      </m:den>
                    </m:f>
                  </m:oMath>
                </a14:m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Attenuation parameter </a:t>
                </a: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=−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𝑃</m:t>
                        </m:r>
                      </m:den>
                    </m:f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𝑑𝑃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𝑑𝑧</m:t>
                        </m:r>
                      </m:den>
                    </m:f>
                  </m:oMath>
                </a14:m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Filling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𝑓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nary>
                      <m:nary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0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Rounded Mgen+ 1c medium" panose="020B0602020203020207" pitchFamily="50" charset="-128"/>
                                <a:cs typeface="Rounded Mgen+ 1c medium" panose="020B0602020203020207" pitchFamily="50" charset="-128"/>
                              </a:rPr>
                              <m:t>𝑑𝑧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Rounded Mgen+ 1c medium" panose="020B0602020203020207" pitchFamily="50" charset="-128"/>
                                    <a:cs typeface="Rounded Mgen+ 1c medium" panose="020B0602020203020207" pitchFamily="50" charset="-128"/>
                                  </a:rPr>
                                  <m:t>𝑔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66262"/>
                <a:ext cx="7929301" cy="4340291"/>
              </a:xfrm>
              <a:prstGeom prst="rect">
                <a:avLst/>
              </a:prstGeo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34585B43-A5AD-434C-88CE-A609F44B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21" y="1245961"/>
            <a:ext cx="3405600" cy="19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04EB7CD0-1C99-024F-946B-2240ABAEFF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27807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Attenuation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Text Box 5">
                <a:extLst>
                  <a:ext uri="{FF2B5EF4-FFF2-40B4-BE49-F238E27FC236}">
                    <a16:creationId xmlns:a16="http://schemas.microsoft.com/office/drawing/2014/main" id="{74320054-5510-4B4F-9879-703E6D7A1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120" y="1417519"/>
                <a:ext cx="5929812" cy="503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24686" rIns="0" bIns="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dirty="0"/>
              </a:p>
              <a:p>
                <a:pPr>
                  <a:lnSpc>
                    <a:spcPct val="95000"/>
                  </a:lnSpc>
                </a:pPr>
                <a:r>
                  <a:rPr lang="en-US" altLang="ja-JP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P(z) is 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nary>
                                <m:nary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en-US" altLang="ja-JP" dirty="0">
                  <a:latin typeface="Rounded Mgen+ 1c medium" panose="020B0502020203020207" pitchFamily="34" charset="-128"/>
                </a:endParaRPr>
              </a:p>
              <a:p>
                <a:pPr>
                  <a:lnSpc>
                    <a:spcPct val="95000"/>
                  </a:lnSpc>
                </a:pPr>
                <a:endParaRPr lang="en-US" altLang="ja-JP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US" altLang="ja-JP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Output power 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nary>
                                <m:nary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US" altLang="ja-JP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With attenuation constant </a:t>
                </a:r>
                <a:r>
                  <a:rPr lang="en-US" altLang="ja-JP" i="1" dirty="0">
                    <a:latin typeface="Symbol" panose="05050102010706020507" pitchFamily="18" charset="2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t</a:t>
                </a:r>
                <a:r>
                  <a:rPr lang="en-US" altLang="ja-JP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as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ja-JP" dirty="0">
                  <a:latin typeface="Rounded Mgen+ 1c medium" panose="020B0502020203020207" pitchFamily="34" charset="-128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US" altLang="ja-JP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Which can be measured as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dirty="0"/>
              </a:p>
              <a:p>
                <a:pPr>
                  <a:lnSpc>
                    <a:spcPct val="95000"/>
                  </a:lnSpc>
                </a:pPr>
                <a:r>
                  <a:rPr lang="en-US" altLang="ja-JP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7109" name="Text Box 5">
                <a:extLst>
                  <a:ext uri="{FF2B5EF4-FFF2-40B4-BE49-F238E27FC236}">
                    <a16:creationId xmlns:a16="http://schemas.microsoft.com/office/drawing/2014/main" id="{74320054-5510-4B4F-9879-703E6D7A1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120" y="1417519"/>
                <a:ext cx="5929812" cy="5035817"/>
              </a:xfrm>
              <a:prstGeom prst="rect">
                <a:avLst/>
              </a:prstGeom>
              <a:blipFill>
                <a:blip r:embed="rId4"/>
                <a:stretch>
                  <a:fillRect l="-31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4" name="AutoShape 10">
            <a:extLst>
              <a:ext uri="{FF2B5EF4-FFF2-40B4-BE49-F238E27FC236}">
                <a16:creationId xmlns:a16="http://schemas.microsoft.com/office/drawing/2014/main" id="{71E3B767-11EA-E24E-AE8A-5975C425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21" y="1752841"/>
            <a:ext cx="1012320" cy="663840"/>
          </a:xfrm>
          <a:prstGeom prst="notchedRightArrow">
            <a:avLst>
              <a:gd name="adj1" fmla="val 50000"/>
              <a:gd name="adj2" fmla="val 38124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8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1814" b="1" dirty="0">
                <a:solidFill>
                  <a:srgbClr val="FFFFFF"/>
                </a:solidFill>
              </a:rPr>
              <a:t>P</a:t>
            </a:r>
            <a:r>
              <a:rPr lang="en-US" altLang="ja-JP" sz="1814" b="1" baseline="-10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7115" name="AutoShape 11">
            <a:extLst>
              <a:ext uri="{FF2B5EF4-FFF2-40B4-BE49-F238E27FC236}">
                <a16:creationId xmlns:a16="http://schemas.microsoft.com/office/drawing/2014/main" id="{C85D672E-74F3-8C4A-AEE4-3C8413B2F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761" y="1892521"/>
            <a:ext cx="862560" cy="365760"/>
          </a:xfrm>
          <a:prstGeom prst="notchedRightArrow">
            <a:avLst>
              <a:gd name="adj1" fmla="val 50000"/>
              <a:gd name="adj2" fmla="val 58957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28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1814" b="1">
                <a:solidFill>
                  <a:srgbClr val="FFFFFF"/>
                </a:solidFill>
              </a:rPr>
              <a:t>P</a:t>
            </a:r>
            <a:r>
              <a:rPr lang="en-US" altLang="ja-JP" sz="1814" b="1" baseline="-100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>
            <a:extLst>
              <a:ext uri="{FF2B5EF4-FFF2-40B4-BE49-F238E27FC236}">
                <a16:creationId xmlns:a16="http://schemas.microsoft.com/office/drawing/2014/main" id="{4759B8F7-7638-2B4E-9635-D581A0D3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01" y="4581128"/>
            <a:ext cx="3003840" cy="173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830FF29C-E473-1940-85D5-0CF3F3E78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3032" y="18361"/>
            <a:ext cx="8317935" cy="1306080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Constant Impedance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430B4241-3AFF-6D43-BA30-371E659E0508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35118" y="1446120"/>
                <a:ext cx="8229369" cy="5007216"/>
              </a:xfrm>
              <a:ln/>
            </p:spPr>
            <p:txBody>
              <a:bodyPr vert="horz" lIns="91440" tIns="13715" rIns="91440" bIns="45720" rtlCol="0">
                <a:noAutofit/>
              </a:bodyPr>
              <a:lstStyle/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Constant </a:t>
                </a:r>
                <a:r>
                  <a:rPr lang="en-US" altLang="ja-JP" sz="2400" i="1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v</a:t>
                </a:r>
                <a:r>
                  <a:rPr lang="en-US" altLang="ja-JP" sz="2400" i="1" baseline="-10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g</a:t>
                </a: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and </a:t>
                </a:r>
                <a:r>
                  <a:rPr lang="en-US" altLang="ja-JP" sz="2400" i="1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r</a:t>
                </a: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along the structure.</a:t>
                </a:r>
              </a:p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𝜏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r>
                        <a:rPr lang="ja-JP" altLang="en-US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𝛼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𝐿</m:t>
                      </m:r>
                    </m:oMath>
                  </m:oMathPara>
                </a14:m>
                <a:endParaRPr lang="en-US" altLang="ja-JP" sz="2400" b="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𝐸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−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𝛼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𝑃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−2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𝛼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97922" indent="0">
                  <a:spcAft>
                    <a:spcPts val="522"/>
                  </a:spcAft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Field is not constant along z. Because the maximum field is higher than the average, frequent discharge.</a:t>
                </a:r>
              </a:p>
            </p:txBody>
          </p:sp>
        </mc:Choice>
        <mc:Fallback xmlns="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430B4241-3AFF-6D43-BA30-371E659E0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35118" y="1446120"/>
                <a:ext cx="8229369" cy="5007216"/>
              </a:xfrm>
              <a:blipFill>
                <a:blip r:embed="rId4"/>
                <a:stretch>
                  <a:fillRect t="-158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5" name="AutoShape 7">
            <a:extLst>
              <a:ext uri="{FF2B5EF4-FFF2-40B4-BE49-F238E27FC236}">
                <a16:creationId xmlns:a16="http://schemas.microsoft.com/office/drawing/2014/main" id="{B89E05BE-54AB-9648-ABAC-424A4DC2E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21" y="5186441"/>
            <a:ext cx="619200" cy="270720"/>
          </a:xfrm>
          <a:prstGeom prst="rightArrow">
            <a:avLst>
              <a:gd name="adj1" fmla="val 50000"/>
              <a:gd name="adj2" fmla="val 57181"/>
            </a:avLst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144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1361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48136" name="AutoShape 8">
            <a:extLst>
              <a:ext uri="{FF2B5EF4-FFF2-40B4-BE49-F238E27FC236}">
                <a16:creationId xmlns:a16="http://schemas.microsoft.com/office/drawing/2014/main" id="{65681668-492E-7B46-92AA-7A5254C7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841" y="5072682"/>
            <a:ext cx="619200" cy="496800"/>
          </a:xfrm>
          <a:prstGeom prst="rightArrow">
            <a:avLst>
              <a:gd name="adj1" fmla="val 50000"/>
              <a:gd name="adj2" fmla="val 31159"/>
            </a:avLst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D943F69A-AB72-C94D-A281-41404D5B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161" y="5046762"/>
            <a:ext cx="1195200" cy="663840"/>
          </a:xfrm>
          <a:prstGeom prst="wedgeRoundRectCallout">
            <a:avLst>
              <a:gd name="adj1" fmla="val 83560"/>
              <a:gd name="adj2" fmla="val -47296"/>
              <a:gd name="adj3" fmla="val 16667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>
                <a:solidFill>
                  <a:srgbClr val="FFFF00"/>
                </a:solidFill>
              </a:rPr>
              <a:t>break </a:t>
            </a:r>
          </a:p>
          <a:p>
            <a:pPr algn="ctr"/>
            <a:r>
              <a:rPr lang="en-US" altLang="ja-JP" sz="2177">
                <a:solidFill>
                  <a:srgbClr val="FFFF00"/>
                </a:solidFill>
              </a:rPr>
              <a:t>down</a:t>
            </a:r>
          </a:p>
        </p:txBody>
      </p:sp>
      <p:sp>
        <p:nvSpPr>
          <p:cNvPr id="48138" name="AutoShape 10">
            <a:extLst>
              <a:ext uri="{FF2B5EF4-FFF2-40B4-BE49-F238E27FC236}">
                <a16:creationId xmlns:a16="http://schemas.microsoft.com/office/drawing/2014/main" id="{8AD3D15D-B4D6-8346-BEFC-D0BF6143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601" y="4853802"/>
            <a:ext cx="427680" cy="322560"/>
          </a:xfrm>
          <a:prstGeom prst="irregularSeal2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20A351C-F4A3-2546-A643-90758A90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35F48B4F-E008-3B40-B9B9-84F5092901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1921" y="98805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F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502020203020207" pitchFamily="34" charset="-128"/>
              </a:rPr>
              <a:t>Constant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2">
                <a:extLst>
                  <a:ext uri="{FF2B5EF4-FFF2-40B4-BE49-F238E27FC236}">
                    <a16:creationId xmlns:a16="http://schemas.microsoft.com/office/drawing/2014/main" id="{BCE62304-F30C-1C43-9433-B241C937A3A1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01281" y="1384200"/>
                <a:ext cx="7673760" cy="4637088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In the CG structure, </a:t>
                </a:r>
                <a14:m>
                  <m:oMath xmlns:m="http://schemas.openxmlformats.org/officeDocument/2006/math">
                    <m:r>
                      <a:rPr lang="ja-JP" altLang="en-US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𝛼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is determined to give a constant field along the structure. </a:t>
                </a:r>
              </a:p>
              <a:p>
                <a:pPr marL="391686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lang="ja-JP" altLang="en-US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𝛼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is adjusted by changing the iris size (aperture, </a:t>
                </a:r>
                <a:r>
                  <a:rPr lang="en-US" altLang="ja-JP" sz="2400" i="1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a</a:t>
                </a: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).</a:t>
                </a:r>
              </a:p>
              <a:p>
                <a:pPr marL="783372" lvl="1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𝑟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depends not strongly on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𝑎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. </a:t>
                </a:r>
              </a:p>
              <a:p>
                <a:pPr marL="783372" lvl="1" indent="-293764">
                  <a:buClr>
                    <a:srgbClr val="0084D1"/>
                  </a:buClr>
                  <a:buSzPct val="45000"/>
                  <a:buFont typeface="Wingdings" pitchFamily="2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𝑑𝑃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𝑧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)/</m:t>
                    </m:r>
                    <m:r>
                      <a:rPr lang="en-US" altLang="ja-JP" sz="2400" i="1" dirty="0" err="1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𝑑𝑧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should be constant.</a:t>
                </a:r>
                <a:b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</a:b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𝑃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z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P</m:t>
                          </m:r>
                        </m:e>
                        <m:sub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−2</m:t>
                                  </m:r>
                                  <m:r>
                                    <a:rPr lang="ja-JP" altLang="en-US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𝜏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ja-JP" sz="2400" b="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𝑑𝑃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𝑑𝑧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=−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−2</m:t>
                              </m:r>
                              <m:r>
                                <a:rPr lang="ja-JP" altLang="en-US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𝜏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altLang="ja-JP" sz="2400" b="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b="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</p:txBody>
          </p:sp>
        </mc:Choice>
        <mc:Fallback xmlns="">
          <p:sp>
            <p:nvSpPr>
              <p:cNvPr id="50178" name="Rectangle 2">
                <a:extLst>
                  <a:ext uri="{FF2B5EF4-FFF2-40B4-BE49-F238E27FC236}">
                    <a16:creationId xmlns:a16="http://schemas.microsoft.com/office/drawing/2014/main" id="{BCE62304-F30C-1C43-9433-B241C937A3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01281" y="1384200"/>
                <a:ext cx="7673760" cy="4637088"/>
              </a:xfrm>
              <a:blipFill>
                <a:blip r:embed="rId3"/>
                <a:stretch>
                  <a:fillRect t="-1577" r="-198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Rectangle 2">
                <a:extLst>
                  <a:ext uri="{FF2B5EF4-FFF2-40B4-BE49-F238E27FC236}">
                    <a16:creationId xmlns:a16="http://schemas.microsoft.com/office/drawing/2014/main" id="{96CA2A07-9F9D-3244-985B-B1711A205B64}"/>
                  </a:ext>
                </a:extLst>
              </p:cNvPr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35120" y="332656"/>
                <a:ext cx="7673760" cy="6023694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The gradient of CG structure is a constant as expected. 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𝐸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=−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𝑟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𝑑𝑃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𝑑𝑧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𝑟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𝑃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−2</m:t>
                            </m:r>
                            <m:r>
                              <a:rPr lang="ja-JP" altLang="en-US" sz="24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𝜏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Rounded Mgen+ 1c medium" panose="020B0502020203020207" pitchFamily="34" charset="-128"/>
                                <a:cs typeface="Rounded Mgen+ 1c medium" panose="020B0502020203020207" pitchFamily="34" charset="-128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Rounded Mgen+ 1c medium" panose="020B0502020203020207" pitchFamily="34" charset="-128"/>
                            <a:cs typeface="Rounded Mgen+ 1c medium" panose="020B0502020203020207" pitchFamily="34" charset="-128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</a:p>
              <a:p>
                <a:pPr marL="97922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𝑣</m:t>
                    </m:r>
                    <m:r>
                      <a:rPr lang="en-US" altLang="ja-JP" sz="2400" i="1" baseline="-25000" dirty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𝑔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𝑡</m:t>
                    </m:r>
                    <m:r>
                      <a:rPr lang="en-US" altLang="ja-JP" sz="2400" i="1" baseline="-25000" dirty="0" err="1">
                        <a:latin typeface="Cambria Math" panose="02040503050406030204" pitchFamily="18" charset="0"/>
                        <a:ea typeface="Rounded Mgen+ 1c medium" panose="020B0502020203020207" pitchFamily="34" charset="-128"/>
                        <a:cs typeface="Rounded Mgen+ 1c medium" panose="020B0502020203020207" pitchFamily="34" charset="-128"/>
                      </a:rPr>
                      <m:t>𝑓</m:t>
                    </m:r>
                  </m:oMath>
                </a14:m>
                <a:r>
                  <a:rPr lang="en-US" altLang="ja-JP" sz="2400" i="1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 </a:t>
                </a: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are</a:t>
                </a: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𝑔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𝜔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𝐿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−2</m:t>
                                  </m:r>
                                  <m:r>
                                    <a:rPr lang="ja-JP" altLang="en-US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𝜏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Rounded Mgen+ 1c medium" panose="020B0502020203020207" pitchFamily="34" charset="-128"/>
                                      <a:cs typeface="Rounded Mgen+ 1c medium" panose="020B0502020203020207" pitchFamily="34" charset="-128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−2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𝜏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502020203020207" pitchFamily="34" charset="-128"/>
                                  <a:cs typeface="Rounded Mgen+ 1c medium" panose="020B0502020203020207" pitchFamily="34" charset="-128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𝑧</m:t>
                      </m:r>
                    </m:oMath>
                  </m:oMathPara>
                </a14:m>
                <a:endParaRPr lang="en-US" altLang="ja-JP" sz="2400" b="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𝑓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502020203020207" pitchFamily="34" charset="-128"/>
                          <a:cs typeface="Rounded Mgen+ 1c medium" panose="020B0502020203020207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2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𝑄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𝜏</m:t>
                          </m:r>
                        </m:num>
                        <m:den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ea typeface="Rounded Mgen+ 1c medium" panose="020B0502020203020207" pitchFamily="34" charset="-128"/>
                              <a:cs typeface="Rounded Mgen+ 1c medium" panose="020B0502020203020207" pitchFamily="34" charset="-128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latin typeface="Rounded Mgen+ 1c medium" panose="020B0502020203020207" pitchFamily="34" charset="-128"/>
                  <a:ea typeface="Rounded Mgen+ 1c medium" panose="020B0502020203020207" pitchFamily="34" charset="-128"/>
                  <a:cs typeface="Rounded Mgen+ 1c medium" panose="020B0502020203020207" pitchFamily="34" charset="-128"/>
                </a:endParaRPr>
              </a:p>
              <a:p>
                <a:pPr marL="0" indent="97921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502020203020207" pitchFamily="34" charset="-128"/>
                    <a:ea typeface="Rounded Mgen+ 1c medium" panose="020B0502020203020207" pitchFamily="34" charset="-128"/>
                    <a:cs typeface="Rounded Mgen+ 1c medium" panose="020B0502020203020207" pitchFamily="34" charset="-128"/>
                  </a:rPr>
                  <a:t>Because the maximum field is same as the average, discharge rate is much suppressed. </a:t>
                </a:r>
              </a:p>
            </p:txBody>
          </p:sp>
        </mc:Choice>
        <mc:Fallback xmlns="">
          <p:sp>
            <p:nvSpPr>
              <p:cNvPr id="51202" name="Rectangle 2">
                <a:extLst>
                  <a:ext uri="{FF2B5EF4-FFF2-40B4-BE49-F238E27FC236}">
                    <a16:creationId xmlns:a16="http://schemas.microsoft.com/office/drawing/2014/main" id="{96CA2A07-9F9D-3244-985B-B1711A205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35120" y="332656"/>
                <a:ext cx="7673760" cy="6023694"/>
              </a:xfrm>
              <a:blipFill>
                <a:blip r:embed="rId3"/>
                <a:stretch>
                  <a:fillRect l="-1272" t="-1417" r="-1431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709854B-F226-D144-AA1B-CD911494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A122F1E-C618-7942-A15B-E05A5C9B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36" y="1277358"/>
            <a:ext cx="3003840" cy="173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utoShape 8">
            <a:extLst>
              <a:ext uri="{FF2B5EF4-FFF2-40B4-BE49-F238E27FC236}">
                <a16:creationId xmlns:a16="http://schemas.microsoft.com/office/drawing/2014/main" id="{14D1A1A4-4B34-C940-BE7C-D7995BAE8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059" y="1761430"/>
            <a:ext cx="619200" cy="496800"/>
          </a:xfrm>
          <a:prstGeom prst="rightArrow">
            <a:avLst>
              <a:gd name="adj1" fmla="val 50000"/>
              <a:gd name="adj2" fmla="val 31159"/>
            </a:avLst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E889CFE2-1A83-9E4A-94B5-816DCEE5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761430"/>
            <a:ext cx="619200" cy="496800"/>
          </a:xfrm>
          <a:prstGeom prst="rightArrow">
            <a:avLst>
              <a:gd name="adj1" fmla="val 50000"/>
              <a:gd name="adj2" fmla="val 31159"/>
            </a:avLst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ja-JP" sz="2177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90872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Transient Property and </a:t>
            </a:r>
          </a:p>
          <a:p>
            <a:r>
              <a:rPr kumimoji="1" lang="en-US" altLang="ja-JP" sz="360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Beam Loading Compensation</a:t>
            </a:r>
            <a:endParaRPr kumimoji="1" lang="ja-JP" altLang="en-US" sz="36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9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Toward RF acceleration</a:t>
            </a:r>
            <a:endParaRPr kumimoji="1" lang="ja-JP" altLang="en-US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idea by G. </a:t>
            </a:r>
            <a:r>
              <a:rPr kumimoji="1" lang="en-US" altLang="ja-JP" dirty="0" err="1" smtClean="0"/>
              <a:t>Ising</a:t>
            </a:r>
            <a:endParaRPr kumimoji="1" lang="en-US" altLang="ja-JP" dirty="0" smtClean="0"/>
          </a:p>
          <a:p>
            <a:r>
              <a:rPr kumimoji="1" lang="en-US" altLang="ja-JP" sz="2400" dirty="0" smtClean="0"/>
              <a:t>Drift tubes connected  to a spark gap.</a:t>
            </a:r>
          </a:p>
          <a:p>
            <a:r>
              <a:rPr kumimoji="1" lang="en-US" altLang="ja-JP" sz="2400" dirty="0" smtClean="0"/>
              <a:t>The pulse reaches to each tube with delay. </a:t>
            </a:r>
          </a:p>
          <a:p>
            <a:r>
              <a:rPr kumimoji="1" lang="en-US" altLang="ja-JP" sz="2400" dirty="0" smtClean="0"/>
              <a:t>Continuous acceleration.</a:t>
            </a:r>
          </a:p>
          <a:p>
            <a:r>
              <a:rPr kumimoji="1" lang="en-US" altLang="ja-JP" sz="2400" dirty="0" smtClean="0"/>
              <a:t>Lack of technology. 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</a:t>
            </a:fld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420888"/>
            <a:ext cx="4182113" cy="29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63588" y="89081"/>
            <a:ext cx="7673975" cy="1306512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Standing Wave Accelerator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79512" y="2852936"/>
            <a:ext cx="2880320" cy="16561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67544" y="3212976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295636" y="270892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矢印 3"/>
          <p:cNvSpPr/>
          <p:nvPr/>
        </p:nvSpPr>
        <p:spPr>
          <a:xfrm>
            <a:off x="1214011" y="2003620"/>
            <a:ext cx="405661" cy="8280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10800000">
            <a:off x="1664731" y="2003620"/>
            <a:ext cx="270792" cy="84931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4480" y="158434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kumimoji="1" lang="en-US" altLang="ja-JP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</a:t>
            </a:r>
            <a:endParaRPr kumimoji="1" lang="ja-JP" altLang="en-US" i="1" baseline="-25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158434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kumimoji="1" lang="en-US" altLang="ja-JP" i="1" baseline="-25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</a:t>
            </a:r>
            <a:endParaRPr kumimoji="1" lang="ja-JP" altLang="en-US" i="1" baseline="-25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6613" y="3752191"/>
            <a:ext cx="42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kumimoji="1" lang="en-US" altLang="ja-JP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endParaRPr kumimoji="1" lang="ja-JP" altLang="en-US" i="1" baseline="-25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1329762" y="3972142"/>
            <a:ext cx="623073" cy="4649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3431" y="3739615"/>
            <a:ext cx="55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</a:t>
            </a:r>
            <a:r>
              <a:rPr kumimoji="1" lang="en-US" altLang="ja-JP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endParaRPr kumimoji="1" lang="ja-JP" altLang="en-US" i="1" baseline="-25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863588" y="3532883"/>
            <a:ext cx="1512168" cy="179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0862" y="3217619"/>
            <a:ext cx="7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</a:t>
            </a:r>
            <a:r>
              <a:rPr kumimoji="1" lang="en-US" altLang="ja-JP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endParaRPr kumimoji="1" lang="ja-JP" altLang="en-US" i="1" baseline="-25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597102" y="2276872"/>
                <a:ext cx="2750561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02" y="2276872"/>
                <a:ext cx="2750561" cy="70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3292773" y="18320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Power balance</a:t>
            </a:r>
            <a:endParaRPr kumimoji="1" lang="ja-JP" altLang="en-US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705004" y="3807838"/>
                <a:ext cx="4054315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04" y="3807838"/>
                <a:ext cx="4054315" cy="701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3292773" y="332583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Express in 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</a:t>
            </a:r>
            <a:r>
              <a:rPr kumimoji="1" lang="en-US" altLang="ja-JP" sz="2400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endParaRPr kumimoji="1" lang="ja-JP" altLang="en-US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822104" y="5338868"/>
                <a:ext cx="1533625" cy="39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04" y="5338868"/>
                <a:ext cx="1533625" cy="391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3292772" y="487720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Admittance 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G</a:t>
            </a:r>
            <a:r>
              <a:rPr kumimoji="1" lang="en-US" altLang="ja-JP" sz="2400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endParaRPr kumimoji="1" lang="ja-JP" altLang="en-US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39552" y="3898372"/>
                <a:ext cx="8351197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98372"/>
                <a:ext cx="8351197" cy="701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267744" y="1638851"/>
                <a:ext cx="1916422" cy="39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638851"/>
                <a:ext cx="1916422" cy="391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95536" y="260648"/>
                <a:ext cx="8208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Admittance </a:t>
                </a: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of wage </a:t>
                </a: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guide (definition of coupling </a:t>
                </a:r>
                <a14:m>
                  <m:oMath xmlns:m="http://schemas.openxmlformats.org/officeDocument/2006/math">
                    <m:r>
                      <a:rPr kumimoji="1" lang="ja-JP" altLang="en-US" sz="2400" i="1" dirty="0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𝛽</m:t>
                    </m:r>
                  </m:oMath>
                </a14:m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)  </a:t>
                </a:r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208912" cy="461665"/>
              </a:xfrm>
              <a:prstGeom prst="rect">
                <a:avLst/>
              </a:prstGeom>
              <a:blipFill>
                <a:blip r:embed="rId5"/>
                <a:stretch>
                  <a:fillRect l="-1189"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92772" y="963304"/>
                <a:ext cx="1508555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𝑤𝑔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72" y="963304"/>
                <a:ext cx="1508555" cy="399405"/>
              </a:xfrm>
              <a:prstGeom prst="rect">
                <a:avLst/>
              </a:prstGeom>
              <a:blipFill>
                <a:blip r:embed="rId6"/>
                <a:stretch>
                  <a:fillRect l="-4032" r="-121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588916" y="1651250"/>
                <a:ext cx="1653080" cy="39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16" y="1651250"/>
                <a:ext cx="1653080" cy="3915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95536" y="239970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Matching condition at the coupling window</a:t>
            </a:r>
            <a:endParaRPr kumimoji="1" lang="ja-JP" altLang="en-US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808364" y="3109277"/>
                <a:ext cx="1780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64" y="3109277"/>
                <a:ext cx="1780552" cy="369332"/>
              </a:xfrm>
              <a:prstGeom prst="rect">
                <a:avLst/>
              </a:prstGeom>
              <a:blipFill>
                <a:blip r:embed="rId8"/>
                <a:stretch>
                  <a:fillRect l="-3767" r="-685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84460" y="4653136"/>
                <a:ext cx="8208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equation </a:t>
                </a: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is summarized </a:t>
                </a: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1+</m:t>
                        </m:r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𝛽</m:t>
                        </m:r>
                      </m:e>
                    </m:d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𝐿</m:t>
                        </m:r>
                      </m:sub>
                    </m:sSub>
                  </m:oMath>
                </a14:m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0" y="4653136"/>
                <a:ext cx="8208912" cy="461665"/>
              </a:xfrm>
              <a:prstGeom prst="rect">
                <a:avLst/>
              </a:prstGeom>
              <a:blipFill>
                <a:blip r:embed="rId9"/>
                <a:stretch>
                  <a:fillRect l="-111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866754" y="5459399"/>
                <a:ext cx="3577454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754" y="5459399"/>
                <a:ext cx="3577454" cy="7636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51</a:t>
            </a:fld>
            <a:endParaRPr lang="en-US"/>
          </a:p>
        </p:txBody>
      </p:sp>
      <p:sp>
        <p:nvSpPr>
          <p:cNvPr id="3" name="右矢印 2"/>
          <p:cNvSpPr/>
          <p:nvPr/>
        </p:nvSpPr>
        <p:spPr>
          <a:xfrm>
            <a:off x="6444208" y="3526624"/>
            <a:ext cx="936104" cy="24771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6444208" y="3150684"/>
            <a:ext cx="2016224" cy="24771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0800000">
            <a:off x="7380312" y="2749237"/>
            <a:ext cx="1080120" cy="24771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753830" y="3056078"/>
                <a:ext cx="531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30" y="3056078"/>
                <a:ext cx="5319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753830" y="3477225"/>
                <a:ext cx="458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30" y="3477225"/>
                <a:ext cx="45852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916535" y="2676707"/>
                <a:ext cx="43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35" y="2676707"/>
                <a:ext cx="43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5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5536" y="260648"/>
            <a:ext cx="8280920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54450" y="1124744"/>
                <a:ext cx="2625462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50" y="1124744"/>
                <a:ext cx="2625462" cy="70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432513" y="1475353"/>
                <a:ext cx="103150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ja-JP" altLang="en-US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13" y="1475353"/>
                <a:ext cx="103150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798147" y="1417865"/>
                <a:ext cx="1285480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≡ </m:t>
                      </m:r>
                      <m:f>
                        <m:fPr>
                          <m:ctrlPr>
                            <a:rPr kumimoji="1" lang="en-US" altLang="ja-JP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kumimoji="1" lang="en-US" altLang="ja-JP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47" y="1417865"/>
                <a:ext cx="1285480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11560" y="41313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Differential equation of SW accelerator</a:t>
            </a:r>
            <a:endParaRPr kumimoji="1" lang="ja-JP" altLang="en-US" sz="2400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79512" y="4779125"/>
                <a:ext cx="4016036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ja-JP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kumimoji="1" lang="ja-JP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79125"/>
                <a:ext cx="4016036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83568" y="3462099"/>
            <a:ext cx="326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Solution  with </a:t>
            </a:r>
          </a:p>
          <a:p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</a:t>
            </a:r>
            <a:r>
              <a:rPr kumimoji="1" lang="en-US" altLang="ja-JP" sz="2400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=0</a:t>
            </a: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at 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t=0</a:t>
            </a:r>
            <a:endParaRPr kumimoji="1" lang="ja-JP" altLang="en-US" sz="2400" i="1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37" y="2640275"/>
            <a:ext cx="5382767" cy="3655346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Introduce Beam</a:t>
            </a:r>
            <a:endParaRPr kumimoji="1" lang="ja-JP" altLang="en-US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0"/>
              </p:nvPr>
            </p:nvSpPr>
            <p:spPr>
              <a:xfrm>
                <a:off x="1781436" y="1196752"/>
                <a:ext cx="7200800" cy="4248472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Cavity voltage is determined by not only Input power, but also beam current.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Beam consume the cavity stored energy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𝑏𝑒𝑎𝑚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𝑇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𝑑𝑡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𝐼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   If the beam is delta function on crest,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𝑏𝑒𝑎𝑚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𝐼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endParaRPr kumimoji="1"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Power balance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1781436" y="1196752"/>
                <a:ext cx="7200800" cy="4248472"/>
              </a:xfrm>
              <a:blipFill>
                <a:blip r:embed="rId3"/>
                <a:stretch>
                  <a:fillRect t="-1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8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5536" y="260648"/>
            <a:ext cx="8280920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54450" y="1124744"/>
                <a:ext cx="4305730" cy="763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50" y="1124744"/>
                <a:ext cx="4305730" cy="763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11560" y="41313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Differential equation of SW accelerator with Beam</a:t>
            </a:r>
            <a:endParaRPr kumimoji="1" lang="ja-JP" altLang="en-US" sz="2400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1740" y="4802119"/>
                <a:ext cx="4016035" cy="1906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ja-JP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kumimoji="1" lang="ja-JP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d>
                            <m:dPr>
                              <m:ctrlP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" y="4802119"/>
                <a:ext cx="4016035" cy="1906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577407" y="3021730"/>
            <a:ext cx="326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Solution  with </a:t>
            </a:r>
          </a:p>
          <a:p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</a:t>
            </a:r>
            <a:r>
              <a:rPr kumimoji="1" lang="en-US" altLang="ja-JP" sz="2400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=0</a:t>
            </a: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at </a:t>
            </a:r>
            <a:r>
              <a:rPr kumimoji="1"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t=0,</a:t>
            </a:r>
          </a:p>
          <a:p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Beam start at t=</a:t>
            </a:r>
            <a:r>
              <a:rPr kumimoji="1" lang="en-US" altLang="ja-JP" sz="2400" i="1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kumimoji="1" lang="en-US" altLang="ja-JP" sz="2400" i="1" baseline="-250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</a:t>
            </a:r>
            <a:endParaRPr kumimoji="1" lang="ja-JP" altLang="en-US" sz="2400" i="1" baseline="-250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65" y="3337086"/>
            <a:ext cx="4964335" cy="3371196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7596336" y="3337086"/>
            <a:ext cx="360040" cy="73998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27089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Voltage reduction by beam</a:t>
            </a:r>
            <a:endParaRPr kumimoji="1" lang="ja-JP" altLang="en-US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Beam Loading Compensation</a:t>
            </a:r>
            <a:endParaRPr kumimoji="1" lang="ja-JP" altLang="en-US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90206" y="1417638"/>
            <a:ext cx="4715661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Since RF and Beam term have the same time constant </a:t>
            </a:r>
            <a:r>
              <a:rPr kumimoji="1" lang="en-US" altLang="ja-JP" i="1" dirty="0"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, </a:t>
            </a:r>
            <a:r>
              <a:rPr kumimoji="1" lang="en-US" altLang="ja-JP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V</a:t>
            </a:r>
            <a:r>
              <a:rPr kumimoji="1" lang="en-US" altLang="ja-JP" i="1" baseline="-250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can be constant by adjusting amplitude and timing. </a:t>
            </a:r>
            <a:endParaRPr kumimoji="1" lang="ja-JP" altLang="en-US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49133" y="4450187"/>
                <a:ext cx="2910925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ja-JP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𝑟𝐿</m:t>
                                  </m:r>
                                </m:num>
                                <m:den>
                                  <m:r>
                                    <a:rPr kumimoji="1" lang="ja-JP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3" y="4450187"/>
                <a:ext cx="2910925" cy="1189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75561" y="1554939"/>
                <a:ext cx="3355277" cy="1537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ja-JP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kumimoji="1" lang="ja-JP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kumimoji="1" lang="en-US" altLang="ja-JP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d>
                            <m:dPr>
                              <m:ctrlP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61" y="1554939"/>
                <a:ext cx="3355277" cy="1537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30034"/>
            <a:ext cx="5201022" cy="353192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Beam Loading </a:t>
            </a:r>
            <a:r>
              <a:rPr kumimoji="1" lang="en-US" altLang="ja-JP" sz="3600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By Bunched Beam</a:t>
            </a:r>
            <a:endParaRPr kumimoji="1" lang="ja-JP" altLang="en-US" sz="3600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0206" y="1417638"/>
                <a:ext cx="863026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Beam current by a single bunch (delta function),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𝑞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𝛽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𝑐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 smtClean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buNone/>
                </a:pP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differential equation (no RF input)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𝑞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𝛽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𝑐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𝛿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kumimoji="1" lang="en-US" altLang="ja-JP" sz="2400" dirty="0" smtClean="0"/>
                  <a:t>Integrating on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ja-JP" sz="2400" dirty="0" smtClean="0"/>
                  <a:t> and taking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kumimoji="1" lang="en-US" altLang="ja-JP" sz="2400" dirty="0"/>
                            <m:t> 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kumimoji="1" lang="en-US" altLang="ja-JP" sz="2400" dirty="0"/>
                            <m:t> 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kumimoji="1" lang="en-US" altLang="ja-JP" sz="2400" dirty="0"/>
                            <m:t> 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𝑞</m:t>
                          </m:r>
                        </m:num>
                        <m:den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  <a:p>
                <a:pPr marL="0" indent="0">
                  <a:buNone/>
                </a:pP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0206" y="1417638"/>
                <a:ext cx="8630266" cy="4525963"/>
              </a:xfrm>
              <a:blipFill>
                <a:blip r:embed="rId2"/>
                <a:stretch>
                  <a:fillRect l="-1059" t="-1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6867" y="332656"/>
                <a:ext cx="863026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 differential equation for t&gt;0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kumimoji="1" lang="en-US" altLang="ja-JP" sz="2400" dirty="0" smtClean="0"/>
                  <a:t>We solve the equation with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ja-JP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l-GR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ζ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 smtClean="0"/>
                  <a:t> is step function. With many bunches and RF input,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l-GR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ζ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  <a:p>
                <a:pPr marL="0" indent="0">
                  <a:buNone/>
                </a:pPr>
                <a:r>
                  <a:rPr kumimoji="1" lang="en-US" altLang="ja-JP" sz="2400" dirty="0" smtClean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 </a:t>
                </a:r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6867" y="332656"/>
                <a:ext cx="8630266" cy="4525963"/>
              </a:xfrm>
              <a:blipFill>
                <a:blip r:embed="rId2"/>
                <a:stretch>
                  <a:fillRect l="-1059" t="-1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57129"/>
            <a:ext cx="4547076" cy="310087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00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Traveling Wave Accelerator</a:t>
            </a:r>
            <a:endParaRPr lang="ja-JP" altLang="ja-JP" sz="3600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29932" y="1170356"/>
            <a:ext cx="6563072" cy="2165991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solidFill>
                  <a:schemeClr val="tx1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Accelerator with a finite group velocity.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solidFill>
                  <a:schemeClr val="tx1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power flows through the accelerator.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solidFill>
                  <a:schemeClr val="tx1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beam loading can be suppressed with an active method. 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ja-JP" altLang="ja-JP" sz="2400" dirty="0">
              <a:solidFill>
                <a:schemeClr val="tx1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4294967295"/>
          </p:nvPr>
        </p:nvSpPr>
        <p:spPr>
          <a:xfrm>
            <a:off x="1619672" y="6468883"/>
            <a:ext cx="2674938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32" y="3169801"/>
            <a:ext cx="6733440" cy="31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4401" y="0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Power Balance</a:t>
            </a:r>
            <a:endParaRPr lang="ja-JP" altLang="ja-JP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07504" y="1469160"/>
                <a:ext cx="8856984" cy="4887189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Assume quasi-constant power flow in TW accelerator.</a:t>
                </a: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489608" lvl="1" indent="0" algn="ctr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𝐼𝐸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  <a:p>
                <a:pPr marL="489608" lvl="1" indent="0" algn="ctr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Expansion with partial derivative</a:t>
                </a: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/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kumimoji="1" lang="en-US" altLang="ja-JP" sz="2400" dirty="0"/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𝐼𝐸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/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kumimoji="1" lang="ja-JP" altLang="en-US" sz="2400" dirty="0"/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ja-JP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489608" lvl="1" indent="0">
                  <a:buClr>
                    <a:srgbClr val="0084D1"/>
                  </a:buClr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</a:tabLst>
                </a:pPr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389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07504" y="1469160"/>
                <a:ext cx="8856984" cy="4887189"/>
              </a:xfrm>
              <a:blipFill>
                <a:blip r:embed="rId3"/>
                <a:stretch>
                  <a:fillRect t="-1621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09967B9F-4F95-9A42-8389-22F4E27A2D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9936" y="19357"/>
            <a:ext cx="7673760" cy="1306080"/>
          </a:xfrm>
          <a:ln/>
        </p:spPr>
        <p:txBody>
          <a:bodyPr vert="horz" lIns="91440" tIns="85491" rIns="91440" bIns="45720" rtlCol="0" anchor="ctr">
            <a:normAutofit/>
          </a:bodyPr>
          <a:lstStyle/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bold" panose="020B0502020203020207" pitchFamily="34" charset="-128"/>
              </a:rPr>
              <a:t>The greatest Invention</a:t>
            </a:r>
            <a:endParaRPr lang="ja-JP" altLang="ja-JP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bold" panose="020B0502020203020207" pitchFamily="34" charset="-128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55E6CDF-260A-DE4E-B672-687F1168AE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15725"/>
            <a:ext cx="7673760" cy="31996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R. </a:t>
            </a:r>
            <a:r>
              <a:rPr lang="en-US" altLang="ja-JP" sz="24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Wideroe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PhD. Thesis : Develop the first RF accelerator based on </a:t>
            </a:r>
            <a:r>
              <a:rPr lang="en-US" altLang="ja-JP" sz="2400" dirty="0" err="1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Ising’s</a:t>
            </a: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idea. 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25kV, 1MHz AC voltage to the drift tube. Na and K beams to 50 </a:t>
            </a:r>
            <a:r>
              <a:rPr lang="en-US" altLang="ja-JP" sz="2400" dirty="0" err="1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keV</a:t>
            </a: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. </a:t>
            </a: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Repeatable.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6173" name="Picture 29">
            <a:extLst>
              <a:ext uri="{FF2B5EF4-FFF2-40B4-BE49-F238E27FC236}">
                <a16:creationId xmlns:a16="http://schemas.microsoft.com/office/drawing/2014/main" id="{4D5999D6-436D-1640-91D9-D1BB0E0C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49080"/>
            <a:ext cx="1296000" cy="182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" name="Text Box 30">
            <a:extLst>
              <a:ext uri="{FF2B5EF4-FFF2-40B4-BE49-F238E27FC236}">
                <a16:creationId xmlns:a16="http://schemas.microsoft.com/office/drawing/2014/main" id="{F546E9F2-85C0-9B45-8422-758BA600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328" y="5630840"/>
            <a:ext cx="1296000" cy="2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57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814">
                <a:solidFill>
                  <a:srgbClr val="FFFF00"/>
                </a:solidFill>
                <a:latin typeface="Luxi Serif" pitchFamily="16" charset="0"/>
              </a:rPr>
              <a:t>R. Wideroe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</a:t>
            </a:fld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2" y="3430499"/>
            <a:ext cx="4645199" cy="292585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801048" y="2766637"/>
            <a:ext cx="3439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</a:rPr>
              <a:t>drift tube was the first accelerating system which had earthed potential on both </a:t>
            </a:r>
            <a:r>
              <a:rPr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sides</a:t>
            </a:r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</a:rPr>
              <a:t>“– 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</a:rPr>
              <a:t>Rolf </a:t>
            </a:r>
            <a:r>
              <a:rPr lang="en-US" altLang="ja-JP" b="1" dirty="0" err="1">
                <a:solidFill>
                  <a:srgbClr val="0000FF"/>
                </a:solidFill>
                <a:latin typeface="Arial" panose="020B0604020202020204" pitchFamily="34" charset="0"/>
              </a:rPr>
              <a:t>Wideroe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2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971600" y="404664"/>
            <a:ext cx="318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Expression in field,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907704" y="1034244"/>
                <a:ext cx="5908862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ja-JP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034244"/>
                <a:ext cx="5908862" cy="806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347864" y="1988091"/>
                <a:ext cx="1174232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988091"/>
                <a:ext cx="117423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3185869" y="3056752"/>
            <a:ext cx="313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922" indent="0">
              <a:buClr>
                <a:srgbClr val="0084D1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ja-JP" sz="2400" i="1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: shunt impedance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1331640" y="4075488"/>
                <a:ext cx="7179868" cy="658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8287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9pPr>
              </a:lstStyle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lang="en-US" altLang="ja-JP" sz="2400" dirty="0">
                    <a:solidFill>
                      <a:schemeClr val="tx1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Constant Gradient condition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𝑑</m:t>
                        </m:r>
                        <m:r>
                          <a:rPr lang="ja-JP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𝛼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unded Mgen+ 1c medium" panose="020B0602020203020207" pitchFamily="50" charset="-128"/>
                            <a:cs typeface="Rounded Mgen+ 1c medium" panose="020B0602020203020207" pitchFamily="50" charset="-128"/>
                          </a:rPr>
                          <m:t>𝑑𝑧</m:t>
                        </m:r>
                      </m:den>
                    </m:f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=−2</m:t>
                    </m:r>
                    <m:r>
                      <a:rPr lang="ja-JP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unded Mgen+ 1c medium" panose="020B0602020203020207" pitchFamily="50" charset="-128"/>
                        <a:cs typeface="Rounded Mgen+ 1c medium" panose="020B0602020203020207" pitchFamily="50" charset="-128"/>
                      </a:rPr>
                      <m:t>𝛼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2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075488"/>
                <a:ext cx="7179868" cy="658613"/>
              </a:xfrm>
              <a:prstGeom prst="rect">
                <a:avLst/>
              </a:prstGeom>
              <a:blipFill>
                <a:blip r:embed="rId5"/>
                <a:stretch>
                  <a:fillRect l="-2547" t="-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535179" y="5114349"/>
                <a:ext cx="4633000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79" y="5114349"/>
                <a:ext cx="4633000" cy="808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gen+ 1c heavy" panose="020B0802020203020207" pitchFamily="50" charset="-128"/>
              </a:rPr>
              <a:t>Laplace Transformation</a:t>
            </a:r>
            <a:endParaRPr kumimoji="1" lang="ja-JP" altLang="en-US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gen+ 1c heavy" panose="020B08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908720"/>
                <a:ext cx="7992888" cy="4968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𝑑𝑡𝑓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kumimoji="1"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In s-domain, differential and integral operation becomes algebraic operation.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𝑠𝐹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b="0" dirty="0">
                  <a:latin typeface="Rounded Mgen+ 1c medium" panose="020B0602020203020207" pitchFamily="50" charset="-128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kumimoji="1" lang="en-US" altLang="ja-JP" sz="2400" b="0" dirty="0">
                  <a:latin typeface="Rounded Mgen+ 1c medium" panose="020B0602020203020207" pitchFamily="50" charset="-128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ja-JP" altLang="en-US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908720"/>
                <a:ext cx="7992888" cy="4968552"/>
              </a:xfrm>
              <a:blipFill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7" name="正方形/長方形 6"/>
          <p:cNvSpPr/>
          <p:nvPr/>
        </p:nvSpPr>
        <p:spPr>
          <a:xfrm>
            <a:off x="827584" y="4320000"/>
            <a:ext cx="18002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Differential</a:t>
            </a:r>
          </a:p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Equation f(t)</a:t>
            </a:r>
            <a:endParaRPr kumimoji="1" lang="ja-JP" altLang="en-US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40152" y="4301944"/>
            <a:ext cx="18002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Differential</a:t>
            </a:r>
          </a:p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Equation F(s)</a:t>
            </a:r>
            <a:endParaRPr kumimoji="1" lang="ja-JP" altLang="en-US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43092" y="5636270"/>
            <a:ext cx="18002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Solution</a:t>
            </a:r>
          </a:p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F(s)</a:t>
            </a:r>
            <a:endParaRPr kumimoji="1" lang="ja-JP" altLang="en-US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27584" y="5636143"/>
            <a:ext cx="18002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Solution</a:t>
            </a:r>
          </a:p>
          <a:p>
            <a:pPr algn="ctr"/>
            <a:r>
              <a:rPr kumimoji="1" lang="en-US" altLang="ja-JP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f(t)</a:t>
            </a:r>
            <a:endParaRPr kumimoji="1" lang="ja-JP" altLang="en-US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771800" y="4661984"/>
            <a:ext cx="2880320" cy="18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124200" y="4762080"/>
            <a:ext cx="2376264" cy="36933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Laplace transformation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771800" y="5996183"/>
            <a:ext cx="2880320" cy="1805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6840252" y="5087755"/>
            <a:ext cx="11542" cy="487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070412" y="5367908"/>
            <a:ext cx="2376264" cy="646331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Inverse</a:t>
            </a:r>
          </a:p>
          <a:p>
            <a:r>
              <a:rPr kumimoji="1" lang="en-US" altLang="ja-JP" dirty="0">
                <a:solidFill>
                  <a:schemeClr val="tx1"/>
                </a:solidFill>
              </a:rPr>
              <a:t>Laplace transformation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03450" y="5131412"/>
            <a:ext cx="2376264" cy="36933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Algebra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Text Box 4"/>
              <p:cNvSpPr txBox="1">
                <a:spLocks noChangeArrowheads="1"/>
              </p:cNvSpPr>
              <p:nvPr/>
            </p:nvSpPr>
            <p:spPr bwMode="auto">
              <a:xfrm>
                <a:off x="539552" y="1184269"/>
                <a:ext cx="8153639" cy="5341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13715" rIns="0" bIns="0"/>
              <a:lstStyle>
                <a:lvl1pPr marL="431800" indent="-3238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ejaVu LGC Sans" charset="0"/>
                  </a:defRPr>
                </a:lvl9pPr>
              </a:lstStyle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lang="en-US" altLang="ja-JP" sz="2400" dirty="0">
                    <a:solidFill>
                      <a:schemeClr val="tx1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Laplace transformation</a:t>
                </a: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By integrating with z, </a:t>
                </a: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nary>
                        <m:nary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kumimoji="1" lang="ja-JP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kumimoji="1" lang="en-US" altLang="ja-JP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By integrating with z again, </a:t>
                </a: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000" b="0" dirty="0">
                  <a:latin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kumimoji="1" lang="ja-JP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𝜔</m:t>
                          </m:r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𝑟𝐿𝐼</m:t>
                          </m:r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(</m:t>
                          </m:r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𝑄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𝑠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Rounded Mgen+ 1c medium" panose="020B0602020203020207" pitchFamily="50" charset="-128"/>
                                              <a:cs typeface="Rounded Mgen+ 1c medium" panose="020B0602020203020207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Rounded Mgen+ 1c medium" panose="020B0602020203020207" pitchFamily="50" charset="-128"/>
                                              <a:cs typeface="Rounded Mgen+ 1c medium" panose="020B0602020203020207" pitchFamily="50" charset="-128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Rounded Mgen+ 1c medium" panose="020B0602020203020207" pitchFamily="50" charset="-128"/>
                                              <a:cs typeface="Rounded Mgen+ 1c medium" panose="020B0602020203020207" pitchFamily="50" charset="-128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−2</m:t>
                                      </m:r>
                                      <m:r>
                                        <a:rPr kumimoji="1" lang="ja-JP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(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+</m:t>
                              </m:r>
                              <m:r>
                                <a:rPr kumimoji="1" lang="ja-JP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/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sz="20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endParaRPr kumimoji="1" lang="en-US" altLang="ja-JP" sz="20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endParaRPr kumimoji="1" lang="ja-JP" altLang="en-US" sz="20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>
                  <a:lnSpc>
                    <a:spcPct val="95000"/>
                  </a:lnSpc>
                  <a:spcAft>
                    <a:spcPts val="1282"/>
                  </a:spcAft>
                </a:pPr>
                <a:endParaRPr lang="ja-JP" altLang="ja-JP" sz="2400" dirty="0">
                  <a:solidFill>
                    <a:schemeClr val="tx1"/>
                  </a:solidFill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419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184269"/>
                <a:ext cx="8153639" cy="5341075"/>
              </a:xfrm>
              <a:prstGeom prst="rect">
                <a:avLst/>
              </a:prstGeom>
              <a:blipFill>
                <a:blip r:embed="rId3"/>
                <a:stretch>
                  <a:fillRect l="-972" t="-18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156511" y="264989"/>
                <a:ext cx="4633000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11" y="264989"/>
                <a:ext cx="4633000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09" name="Rectangle 1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10080" y="197434"/>
                <a:ext cx="8282400" cy="6327910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Input RF E(t) and Beam current, </a:t>
                </a: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</a:tabLst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Giving </a:t>
                </a: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000" dirty="0"/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den>
                      </m:f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000" dirty="0">
                  <a:latin typeface="Rounded Mgen+ 1c medium" panose="020B0602020203020207" pitchFamily="50" charset="-128"/>
                </a:endParaRPr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𝜔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𝑟𝐿𝐼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(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−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𝑄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𝑠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Rounded Mgen+ 1c medium" panose="020B0602020203020207" pitchFamily="50" charset="-128"/>
                                              <a:cs typeface="Rounded Mgen+ 1c medium" panose="020B0602020203020207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Rounded Mgen+ 1c medium" panose="020B0602020203020207" pitchFamily="50" charset="-128"/>
                                              <a:cs typeface="Rounded Mgen+ 1c medium" panose="020B0602020203020207" pitchFamily="50" charset="-128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Rounded Mgen+ 1c medium" panose="020B0602020203020207" pitchFamily="50" charset="-128"/>
                                              <a:cs typeface="Rounded Mgen+ 1c medium" panose="020B0602020203020207" pitchFamily="50" charset="-128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−2</m:t>
                                      </m:r>
                                      <m:r>
                                        <a:rPr kumimoji="1" lang="ja-JP" altLang="en-US" sz="2000" i="1">
                                          <a:latin typeface="Cambria Math" panose="02040503050406030204" pitchFamily="18" charset="0"/>
                                          <a:ea typeface="Rounded Mgen+ 1c medium" panose="020B0602020203020207" pitchFamily="50" charset="-128"/>
                                          <a:cs typeface="Rounded Mgen+ 1c medium" panose="020B0602020203020207" pitchFamily="50" charset="-128"/>
                                        </a:rPr>
                                        <m:t>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(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𝑠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+</m:t>
                              </m:r>
                              <m:r>
                                <a:rPr kumimoji="1" lang="ja-JP" altLang="en-US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/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sz="2000" dirty="0"/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In t-domain,</a:t>
                </a:r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en-US" altLang="ja-JP" sz="2000" dirty="0">
                  <a:latin typeface="Rounded Mgen+ 1c medium" panose="020B0602020203020207" pitchFamily="50" charset="-128"/>
                </a:endParaRPr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𝑟𝐿</m:t>
                          </m:r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1−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1−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000" dirty="0"/>
              </a:p>
            </p:txBody>
          </p:sp>
        </mc:Choice>
        <mc:Fallback xmlns="">
          <p:sp>
            <p:nvSpPr>
              <p:cNvPr id="43009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0080" y="197434"/>
                <a:ext cx="8282400" cy="6327910"/>
              </a:xfrm>
              <a:blipFill>
                <a:blip r:embed="rId3"/>
                <a:stretch>
                  <a:fillRect l="-1104" t="-125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457200" y="6356350"/>
            <a:ext cx="2818656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3" name="Rectangle 1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501119" y="489960"/>
                <a:ext cx="8153281" cy="4163175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77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altLang="ja-JP" sz="2177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177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2177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77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177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ja-JP" sz="2177" dirty="0"/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000" dirty="0">
                  <a:latin typeface="Rounded Mgen+ 1c medium" panose="020B0602020203020207" pitchFamily="50" charset="-128"/>
                </a:endParaRPr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en-US" altLang="ja-JP" sz="2000" dirty="0">
                  <a:latin typeface="Rounded Mgen+ 1c medium" panose="020B0602020203020207" pitchFamily="50" charset="-128"/>
                </a:endParaRPr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en-US" altLang="ja-JP" sz="2000" dirty="0">
                  <a:latin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44033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1119" y="489960"/>
                <a:ext cx="8153281" cy="4163175"/>
              </a:xfr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89" y="3068960"/>
            <a:ext cx="4898880" cy="34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3491880" y="3645024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009376" y="3429000"/>
            <a:ext cx="0" cy="27363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004917" y="3665258"/>
                <a:ext cx="42665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917" y="3665258"/>
                <a:ext cx="426655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457200" y="6356350"/>
            <a:ext cx="3134160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40105" y="260648"/>
                <a:ext cx="8308359" cy="4307191"/>
              </a:xfrm>
              <a:ln/>
            </p:spPr>
            <p:txBody>
              <a:bodyPr vert="horz" lIns="91440" tIns="13715" rIns="91440" bIns="45720" rtlCol="0">
                <a:normAutofit/>
              </a:bodyPr>
              <a:lstStyle/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sz="2400" dirty="0">
                  <a:latin typeface="Rounded Mgen+ 1c medium" panose="020B0602020203020207" pitchFamily="50" charset="-128"/>
                </a:endParaRPr>
              </a:p>
              <a:p>
                <a:pPr marL="0" indent="0">
                  <a:lnSpc>
                    <a:spcPct val="95000"/>
                  </a:lnSpc>
                  <a:spcAft>
                    <a:spcPts val="1282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𝑟𝐿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𝜔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1−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1−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−2</m:t>
                                  </m:r>
                                  <m:r>
                                    <a:rPr kumimoji="1" lang="ja-JP" altLang="en-US" sz="2400" i="1">
                                      <a:latin typeface="Cambria Math" panose="02040503050406030204" pitchFamily="18" charset="0"/>
                                      <a:ea typeface="Rounded Mgen+ 1c medium" panose="020B0602020203020207" pitchFamily="50" charset="-128"/>
                                      <a:cs typeface="Rounded Mgen+ 1c medium" panose="020B0602020203020207" pitchFamily="50" charset="-128"/>
                                    </a:rPr>
                                    <m:t>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,</m:t>
                      </m:r>
                    </m:oMath>
                  </m:oMathPara>
                </a14:m>
                <a:endParaRPr kumimoji="1" lang="en-US" altLang="ja-JP" sz="2400" dirty="0">
                  <a:latin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:endParaRPr kumimoji="1" lang="en-US" altLang="ja-JP" sz="2400" dirty="0">
                  <a:latin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:endParaRPr lang="ja-JP" altLang="ja-JP" sz="2177" dirty="0"/>
              </a:p>
            </p:txBody>
          </p:sp>
        </mc:Choice>
        <mc:Fallback xmlns="">
          <p:sp>
            <p:nvSpPr>
              <p:cNvPr id="450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40105" y="260648"/>
                <a:ext cx="8308359" cy="4307191"/>
              </a:xfr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137920" cy="361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Beam Loading Compensation</a:t>
            </a:r>
            <a:endParaRPr lang="ja-JP" altLang="ja-JP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idx="4294967295"/>
          </p:nvPr>
        </p:nvSpPr>
        <p:spPr>
          <a:xfrm>
            <a:off x="5534025" y="6380163"/>
            <a:ext cx="3609975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547664" y="1268760"/>
            <a:ext cx="7596336" cy="1800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Acceleration field is varied when we start the beam acceleration. </a:t>
            </a:r>
            <a:r>
              <a:rPr kumimoji="1"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Beam on first </a:t>
            </a:r>
            <a:r>
              <a:rPr kumimoji="1" lang="en-US" altLang="ja-JP" sz="2400" i="1" dirty="0" err="1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</a:t>
            </a:r>
            <a:r>
              <a:rPr kumimoji="1" lang="en-US" altLang="ja-JP" sz="2400" i="1" baseline="-25000" dirty="0" err="1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</a:t>
            </a:r>
            <a:r>
              <a:rPr kumimoji="1"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is useless. </a:t>
            </a:r>
            <a:endParaRPr kumimoji="1"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We consider its compensation for uniform acceleration. </a:t>
            </a:r>
            <a:endParaRPr kumimoji="1" lang="ja-JP" altLang="en-US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25781"/>
            <a:ext cx="4639339" cy="326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962146" y="5439452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Beam</a:t>
            </a:r>
            <a:endParaRPr lang="ja-JP" altLang="en-US" dirty="0"/>
          </a:p>
        </p:txBody>
      </p:sp>
      <p:sp>
        <p:nvSpPr>
          <p:cNvPr id="11" name="左右矢印 10"/>
          <p:cNvSpPr/>
          <p:nvPr/>
        </p:nvSpPr>
        <p:spPr>
          <a:xfrm>
            <a:off x="5580112" y="3906625"/>
            <a:ext cx="1224136" cy="21602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86556" y="3472085"/>
            <a:ext cx="16353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Useless beam</a:t>
            </a:r>
            <a:endParaRPr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5580112" y="3673341"/>
            <a:ext cx="0" cy="2419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804248" y="3858007"/>
            <a:ext cx="0" cy="21887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左右矢印 7"/>
          <p:cNvSpPr/>
          <p:nvPr/>
        </p:nvSpPr>
        <p:spPr>
          <a:xfrm>
            <a:off x="5655087" y="5765519"/>
            <a:ext cx="2448272" cy="216024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Amplitude Modulation</a:t>
            </a:r>
            <a:endParaRPr kumimoji="1" lang="ja-JP" altLang="en-US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8142"/>
            <a:ext cx="3755520" cy="26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/>
              <p:cNvSpPr txBox="1">
                <a:spLocks noChangeArrowheads="1"/>
              </p:cNvSpPr>
              <p:nvPr/>
            </p:nvSpPr>
            <p:spPr>
              <a:xfrm>
                <a:off x="457200" y="1309502"/>
                <a:ext cx="8574723" cy="3199680"/>
              </a:xfrm>
              <a:prstGeom prst="rect">
                <a:avLst/>
              </a:prstGeom>
              <a:ln/>
            </p:spPr>
            <p:txBody>
              <a:bodyPr vert="horz" lIns="91440" tIns="13715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:r>
                  <a:rPr lang="en-US" altLang="ja-JP" sz="2177" dirty="0"/>
                  <a:t> </a:t>
                </a:r>
                <a:r>
                  <a:rPr lang="en-US" altLang="ja-JP" sz="2400" dirty="0"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Amplitude modulation on E(t) for compensation,</a:t>
                </a:r>
                <a:endParaRPr lang="en-US" altLang="ja-JP" sz="2400" b="0" i="1" dirty="0">
                  <a:latin typeface="Cambria Math" panose="02040503050406030204" pitchFamily="18" charset="0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:r>
                  <a:rPr lang="en-US" altLang="ja-JP" sz="2400" b="0" i="1" dirty="0">
                    <a:latin typeface="Cambria Math" panose="02040503050406030204" pitchFamily="18" charset="0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/>
                </a:r>
                <a:br>
                  <a:rPr lang="en-US" altLang="ja-JP" sz="2400" b="0" i="1" dirty="0">
                    <a:latin typeface="Cambria Math" panose="02040503050406030204" pitchFamily="18" charset="0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𝐸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𝑢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)+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𝑢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𝑓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:r>
                  <a:rPr lang="en-US" altLang="ja-JP" sz="2400" i="1" dirty="0">
                    <a:latin typeface="Cambria Math" panose="02040503050406030204" pitchFamily="18" charset="0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/>
                </a:r>
                <a:br>
                  <a:rPr lang="en-US" altLang="ja-JP" sz="2400" i="1" dirty="0">
                    <a:latin typeface="Cambria Math" panose="02040503050406030204" pitchFamily="18" charset="0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𝐸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ea typeface="Rounded Mgen+ 1c medium" panose="020B0602020203020207" pitchFamily="50" charset="-128"/>
                          <a:cs typeface="Rounded Mgen+ 1c medium" panose="020B0602020203020207" pitchFamily="50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Rounded Mgen+ 1c medium" panose="020B0602020203020207" pitchFamily="50" charset="-128"/>
                              <a:cs typeface="Rounded Mgen+ 1c medium" panose="020B0602020203020207" pitchFamily="50" charset="-128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Rounded Mgen+ 1c medium" panose="020B0602020203020207" pitchFamily="50" charset="-128"/>
                                  <a:cs typeface="Rounded Mgen+ 1c medium" panose="020B0602020203020207" pitchFamily="50" charset="-128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indent="0"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</a:tabLst>
                </a:pPr>
                <a:endParaRPr lang="ja-JP" altLang="ja-JP" sz="2400" dirty="0"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</p:txBody>
          </p:sp>
        </mc:Choice>
        <mc:Fallback xmlns="">
          <p:sp>
            <p:nvSpPr>
              <p:cNvPr id="9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9502"/>
                <a:ext cx="8574723" cy="3199680"/>
              </a:xfrm>
              <a:prstGeom prst="rect">
                <a:avLst/>
              </a:prstGeom>
              <a:blipFill>
                <a:blip r:embed="rId3"/>
                <a:stretch>
                  <a:fillRect l="-355" t="-228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4" y="4272109"/>
            <a:ext cx="5201280" cy="9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84095"/>
            <a:ext cx="6514560" cy="8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26688"/>
            <a:ext cx="3024336" cy="8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5586"/>
            <a:ext cx="505961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27584" y="4293096"/>
            <a:ext cx="79208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LGC Sans" charset="0"/>
              </a:defRPr>
            </a:lvl9pPr>
          </a:lstStyle>
          <a:p>
            <a:pPr>
              <a:lnSpc>
                <a:spcPct val="95000"/>
              </a:lnSpc>
              <a:spcAft>
                <a:spcPts val="1282"/>
              </a:spcAft>
            </a:pPr>
            <a:r>
              <a:rPr lang="en-US" altLang="ja-JP" sz="2400" dirty="0">
                <a:solidFill>
                  <a:schemeClr val="tx1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variation is much compensated, but not perfect.</a:t>
            </a:r>
            <a:endParaRPr lang="ja-JP" altLang="ja-JP" sz="2400" dirty="0">
              <a:solidFill>
                <a:schemeClr val="tx1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3275856" y="6381328"/>
            <a:ext cx="3178696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3333" y="79888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Two components AM</a:t>
            </a:r>
            <a:endParaRPr lang="ja-JP" altLang="ja-JP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2" y="993773"/>
            <a:ext cx="7931520" cy="1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44684" y="2101864"/>
            <a:ext cx="7931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beam loading term has two components. </a:t>
            </a:r>
            <a:b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AM should have also two components for a perfect compensation.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66012"/>
            <a:ext cx="3995936" cy="279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3289" y="3742389"/>
                <a:ext cx="4651915" cy="1276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400" dirty="0"/>
              </a:p>
              <a:p>
                <a:r>
                  <a:rPr kumimoji="1" lang="en-US" altLang="ja-JP" sz="2400" dirty="0"/>
                  <a:t>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9" y="3742389"/>
                <a:ext cx="4651915" cy="1276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0DAD40-8327-4D48-80C8-6AE8F4F6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123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F500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 and DC</a:t>
            </a:r>
            <a:endParaRPr kumimoji="1" lang="ja-JP" altLang="en-US" sz="4000" b="1" dirty="0">
              <a:solidFill>
                <a:srgbClr val="F500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5E1C87B-3EBE-C749-848F-9BE021E224F0}"/>
              </a:ext>
            </a:extLst>
          </p:cNvPr>
          <p:cNvCxnSpPr>
            <a:cxnSpLocks/>
          </p:cNvCxnSpPr>
          <p:nvPr/>
        </p:nvCxnSpPr>
        <p:spPr>
          <a:xfrm>
            <a:off x="1403648" y="2492896"/>
            <a:ext cx="5011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15325CF-37A2-C44B-B1F7-79B96E847FC1}"/>
              </a:ext>
            </a:extLst>
          </p:cNvPr>
          <p:cNvCxnSpPr>
            <a:cxnSpLocks/>
          </p:cNvCxnSpPr>
          <p:nvPr/>
        </p:nvCxnSpPr>
        <p:spPr>
          <a:xfrm>
            <a:off x="6372200" y="2490977"/>
            <a:ext cx="36202" cy="1514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FB589F-B9F1-3049-801C-F43C448708CC}"/>
              </a:ext>
            </a:extLst>
          </p:cNvPr>
          <p:cNvSpPr txBox="1"/>
          <p:nvPr/>
        </p:nvSpPr>
        <p:spPr>
          <a:xfrm>
            <a:off x="1043608" y="18448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+V</a:t>
            </a:r>
            <a:endParaRPr kumimoji="1" lang="ja-JP" altLang="en-US" sz="2800">
              <a:solidFill>
                <a:srgbClr val="FF0000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757E94-00BD-EF41-AFF3-F7462A5B0233}"/>
              </a:ext>
            </a:extLst>
          </p:cNvPr>
          <p:cNvSpPr txBox="1"/>
          <p:nvPr/>
        </p:nvSpPr>
        <p:spPr>
          <a:xfrm>
            <a:off x="5796136" y="18448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Gnd</a:t>
            </a:r>
            <a:endParaRPr kumimoji="1" lang="ja-JP" altLang="en-US" sz="280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F1C9B3-B724-E04C-AE9E-ED88DA9283A3}"/>
              </a:ext>
            </a:extLst>
          </p:cNvPr>
          <p:cNvSpPr/>
          <p:nvPr/>
        </p:nvSpPr>
        <p:spPr>
          <a:xfrm>
            <a:off x="1151622" y="2905780"/>
            <a:ext cx="504052" cy="5232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q</a:t>
            </a:r>
            <a:endParaRPr kumimoji="1" lang="ja-JP" altLang="en-US" sz="240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DEADF4F-DC96-2149-82F3-F4A5C6F49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6881"/>
            <a:ext cx="2644135" cy="172819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-34679" y="5661248"/>
            <a:ext cx="9193199" cy="360040"/>
            <a:chOff x="251621" y="3861048"/>
            <a:chExt cx="9193199" cy="360040"/>
          </a:xfrm>
        </p:grpSpPr>
        <p:grpSp>
          <p:nvGrpSpPr>
            <p:cNvPr id="11" name="グループ化 10"/>
            <p:cNvGrpSpPr>
              <a:grpSpLocks noChangeAspect="1"/>
            </p:cNvGrpSpPr>
            <p:nvPr/>
          </p:nvGrpSpPr>
          <p:grpSpPr>
            <a:xfrm>
              <a:off x="251621" y="3861048"/>
              <a:ext cx="1488444" cy="360000"/>
              <a:chOff x="2179303" y="1628800"/>
              <a:chExt cx="6688312" cy="1617657"/>
            </a:xfrm>
          </p:grpSpPr>
          <p:grpSp>
            <p:nvGrpSpPr>
              <p:cNvPr id="124" name="グループ化 123"/>
              <p:cNvGrpSpPr/>
              <p:nvPr/>
            </p:nvGrpSpPr>
            <p:grpSpPr>
              <a:xfrm>
                <a:off x="4427984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139" name="円柱 138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楕円 139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 140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柱 141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3" name="カギ線コネクタ 142"/>
                <p:cNvCxnSpPr>
                  <a:stCxn id="139" idx="2"/>
                  <a:endCxn id="140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カギ線コネクタ 143"/>
                <p:cNvCxnSpPr>
                  <a:stCxn id="140" idx="6"/>
                  <a:endCxn id="142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グループ化 124"/>
              <p:cNvGrpSpPr/>
              <p:nvPr/>
            </p:nvGrpSpPr>
            <p:grpSpPr>
              <a:xfrm>
                <a:off x="2179303" y="1638943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133" name="円柱 132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楕円 133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フリーフォーム 134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円柱 135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37" name="カギ線コネクタ 136"/>
                <p:cNvCxnSpPr>
                  <a:stCxn id="133" idx="2"/>
                  <a:endCxn id="134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カギ線コネクタ 137"/>
                <p:cNvCxnSpPr>
                  <a:stCxn id="134" idx="6"/>
                  <a:endCxn id="136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グループ化 125"/>
              <p:cNvGrpSpPr/>
              <p:nvPr/>
            </p:nvGrpSpPr>
            <p:grpSpPr>
              <a:xfrm>
                <a:off x="6707375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127" name="円柱 126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楕円 127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 128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円柱 129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31" name="カギ線コネクタ 130"/>
                <p:cNvCxnSpPr>
                  <a:stCxn id="127" idx="2"/>
                  <a:endCxn id="128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カギ線コネクタ 131"/>
                <p:cNvCxnSpPr>
                  <a:stCxn id="128" idx="6"/>
                  <a:endCxn id="130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グループ化 11"/>
            <p:cNvGrpSpPr>
              <a:grpSpLocks noChangeAspect="1"/>
            </p:cNvGrpSpPr>
            <p:nvPr/>
          </p:nvGrpSpPr>
          <p:grpSpPr>
            <a:xfrm>
              <a:off x="1785634" y="3861048"/>
              <a:ext cx="1488444" cy="360000"/>
              <a:chOff x="2179303" y="1628800"/>
              <a:chExt cx="6688312" cy="1617657"/>
            </a:xfrm>
          </p:grpSpPr>
          <p:grpSp>
            <p:nvGrpSpPr>
              <p:cNvPr id="103" name="グループ化 102"/>
              <p:cNvGrpSpPr/>
              <p:nvPr/>
            </p:nvGrpSpPr>
            <p:grpSpPr>
              <a:xfrm>
                <a:off x="4427984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118" name="円柱 117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楕円 118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 119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円柱 120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2" name="カギ線コネクタ 121"/>
                <p:cNvCxnSpPr>
                  <a:stCxn id="118" idx="2"/>
                  <a:endCxn id="119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カギ線コネクタ 122"/>
                <p:cNvCxnSpPr>
                  <a:stCxn id="119" idx="6"/>
                  <a:endCxn id="121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グループ化 103"/>
              <p:cNvGrpSpPr/>
              <p:nvPr/>
            </p:nvGrpSpPr>
            <p:grpSpPr>
              <a:xfrm>
                <a:off x="2179303" y="1638943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112" name="円柱 111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楕円 112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 113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円柱 114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6" name="カギ線コネクタ 115"/>
                <p:cNvCxnSpPr>
                  <a:stCxn id="112" idx="2"/>
                  <a:endCxn id="113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カギ線コネクタ 116"/>
                <p:cNvCxnSpPr>
                  <a:stCxn id="113" idx="6"/>
                  <a:endCxn id="115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グループ化 104"/>
              <p:cNvGrpSpPr/>
              <p:nvPr/>
            </p:nvGrpSpPr>
            <p:grpSpPr>
              <a:xfrm>
                <a:off x="6707375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106" name="円柱 105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楕円 106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 107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円柱 108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0" name="カギ線コネクタ 109"/>
                <p:cNvCxnSpPr>
                  <a:stCxn id="106" idx="2"/>
                  <a:endCxn id="107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カギ線コネクタ 110"/>
                <p:cNvCxnSpPr>
                  <a:stCxn id="107" idx="6"/>
                  <a:endCxn id="109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グループ化 12"/>
            <p:cNvGrpSpPr>
              <a:grpSpLocks noChangeAspect="1"/>
            </p:cNvGrpSpPr>
            <p:nvPr/>
          </p:nvGrpSpPr>
          <p:grpSpPr>
            <a:xfrm>
              <a:off x="3337368" y="3861088"/>
              <a:ext cx="1488444" cy="360000"/>
              <a:chOff x="2179303" y="1628800"/>
              <a:chExt cx="6688312" cy="1617657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4427984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97" name="円柱 96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 98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円柱 99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1" name="カギ線コネクタ 100"/>
                <p:cNvCxnSpPr>
                  <a:stCxn id="97" idx="2"/>
                  <a:endCxn id="98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カギ線コネクタ 101"/>
                <p:cNvCxnSpPr>
                  <a:stCxn id="98" idx="6"/>
                  <a:endCxn id="100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グループ化 82"/>
              <p:cNvGrpSpPr/>
              <p:nvPr/>
            </p:nvGrpSpPr>
            <p:grpSpPr>
              <a:xfrm>
                <a:off x="2179303" y="1638943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91" name="円柱 90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楕円 91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 92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円柱 93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5" name="カギ線コネクタ 94"/>
                <p:cNvCxnSpPr>
                  <a:stCxn id="91" idx="2"/>
                  <a:endCxn id="92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カギ線コネクタ 95"/>
                <p:cNvCxnSpPr>
                  <a:stCxn id="92" idx="6"/>
                  <a:endCxn id="94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6707375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85" name="円柱 84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楕円 85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柱 87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9" name="カギ線コネクタ 88"/>
                <p:cNvCxnSpPr>
                  <a:stCxn id="85" idx="2"/>
                  <a:endCxn id="86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カギ線コネクタ 89"/>
                <p:cNvCxnSpPr>
                  <a:stCxn id="86" idx="6"/>
                  <a:endCxn id="88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グループ化 14"/>
            <p:cNvGrpSpPr>
              <a:grpSpLocks noChangeAspect="1"/>
            </p:cNvGrpSpPr>
            <p:nvPr/>
          </p:nvGrpSpPr>
          <p:grpSpPr>
            <a:xfrm>
              <a:off x="4883756" y="3861048"/>
              <a:ext cx="1488444" cy="360000"/>
              <a:chOff x="2179303" y="1628800"/>
              <a:chExt cx="6688312" cy="1617657"/>
            </a:xfrm>
          </p:grpSpPr>
          <p:grpSp>
            <p:nvGrpSpPr>
              <p:cNvPr id="61" name="グループ化 60"/>
              <p:cNvGrpSpPr/>
              <p:nvPr/>
            </p:nvGrpSpPr>
            <p:grpSpPr>
              <a:xfrm>
                <a:off x="4427984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76" name="円柱 75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楕円 76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フリーフォーム 77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柱 78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0" name="カギ線コネクタ 79"/>
                <p:cNvCxnSpPr>
                  <a:stCxn id="76" idx="2"/>
                  <a:endCxn id="77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カギ線コネクタ 80"/>
                <p:cNvCxnSpPr>
                  <a:stCxn id="77" idx="6"/>
                  <a:endCxn id="79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グループ化 61"/>
              <p:cNvGrpSpPr/>
              <p:nvPr/>
            </p:nvGrpSpPr>
            <p:grpSpPr>
              <a:xfrm>
                <a:off x="2179303" y="1638943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70" name="円柱 69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楕円 70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 71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柱 72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4" name="カギ線コネクタ 73"/>
                <p:cNvCxnSpPr>
                  <a:stCxn id="70" idx="2"/>
                  <a:endCxn id="71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カギ線コネクタ 74"/>
                <p:cNvCxnSpPr>
                  <a:stCxn id="71" idx="6"/>
                  <a:endCxn id="73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グループ化 62"/>
              <p:cNvGrpSpPr/>
              <p:nvPr/>
            </p:nvGrpSpPr>
            <p:grpSpPr>
              <a:xfrm>
                <a:off x="6707375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64" name="円柱 63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楕円 64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 65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柱 66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8" name="カギ線コネクタ 67"/>
                <p:cNvCxnSpPr>
                  <a:stCxn id="64" idx="2"/>
                  <a:endCxn id="65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カギ線コネクタ 68"/>
                <p:cNvCxnSpPr>
                  <a:stCxn id="65" idx="6"/>
                  <a:endCxn id="67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グループ化 16"/>
            <p:cNvGrpSpPr>
              <a:grpSpLocks noChangeAspect="1"/>
            </p:cNvGrpSpPr>
            <p:nvPr/>
          </p:nvGrpSpPr>
          <p:grpSpPr>
            <a:xfrm>
              <a:off x="7956376" y="3861088"/>
              <a:ext cx="1488444" cy="360000"/>
              <a:chOff x="2179303" y="1628800"/>
              <a:chExt cx="6688312" cy="1617657"/>
            </a:xfrm>
          </p:grpSpPr>
          <p:grpSp>
            <p:nvGrpSpPr>
              <p:cNvPr id="40" name="グループ化 39"/>
              <p:cNvGrpSpPr/>
              <p:nvPr/>
            </p:nvGrpSpPr>
            <p:grpSpPr>
              <a:xfrm>
                <a:off x="4427987" y="1628800"/>
                <a:ext cx="2160237" cy="1607514"/>
                <a:chOff x="4211963" y="4845822"/>
                <a:chExt cx="2160237" cy="1607514"/>
              </a:xfrm>
            </p:grpSpPr>
            <p:sp>
              <p:nvSpPr>
                <p:cNvPr id="55" name="円柱 54"/>
                <p:cNvSpPr/>
                <p:nvPr/>
              </p:nvSpPr>
              <p:spPr>
                <a:xfrm rot="16200000">
                  <a:off x="4375549" y="4692378"/>
                  <a:ext cx="648074" cy="975245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楕円 55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円柱 57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9" name="カギ線コネクタ 58"/>
                <p:cNvCxnSpPr>
                  <a:stCxn id="55" idx="2"/>
                  <a:endCxn id="56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カギ線コネクタ 59"/>
                <p:cNvCxnSpPr>
                  <a:stCxn id="56" idx="6"/>
                  <a:endCxn id="58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グループ化 40"/>
              <p:cNvGrpSpPr/>
              <p:nvPr/>
            </p:nvGrpSpPr>
            <p:grpSpPr>
              <a:xfrm>
                <a:off x="2179303" y="1638943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49" name="円柱 48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楕円 49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円柱 51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3" name="カギ線コネクタ 52"/>
                <p:cNvCxnSpPr>
                  <a:stCxn id="49" idx="2"/>
                  <a:endCxn id="50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カギ線コネクタ 53"/>
                <p:cNvCxnSpPr>
                  <a:stCxn id="50" idx="6"/>
                  <a:endCxn id="52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グループ化 41"/>
              <p:cNvGrpSpPr/>
              <p:nvPr/>
            </p:nvGrpSpPr>
            <p:grpSpPr>
              <a:xfrm>
                <a:off x="6707375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43" name="円柱 42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楕円 43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柱 45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7" name="カギ線コネクタ 46"/>
                <p:cNvCxnSpPr>
                  <a:stCxn id="43" idx="2"/>
                  <a:endCxn id="44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カギ線コネクタ 47"/>
                <p:cNvCxnSpPr>
                  <a:stCxn id="44" idx="6"/>
                  <a:endCxn id="46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グループ化 17"/>
            <p:cNvGrpSpPr>
              <a:grpSpLocks noChangeAspect="1"/>
            </p:cNvGrpSpPr>
            <p:nvPr/>
          </p:nvGrpSpPr>
          <p:grpSpPr>
            <a:xfrm>
              <a:off x="6438303" y="3861048"/>
              <a:ext cx="1488444" cy="360000"/>
              <a:chOff x="2179303" y="1628800"/>
              <a:chExt cx="6688312" cy="1617657"/>
            </a:xfrm>
          </p:grpSpPr>
          <p:grpSp>
            <p:nvGrpSpPr>
              <p:cNvPr id="19" name="グループ化 18"/>
              <p:cNvGrpSpPr/>
              <p:nvPr/>
            </p:nvGrpSpPr>
            <p:grpSpPr>
              <a:xfrm>
                <a:off x="4427984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34" name="円柱 33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楕円 34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柱 36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8" name="カギ線コネクタ 37"/>
                <p:cNvCxnSpPr>
                  <a:stCxn id="34" idx="2"/>
                  <a:endCxn id="35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カギ線コネクタ 38"/>
                <p:cNvCxnSpPr>
                  <a:stCxn id="35" idx="6"/>
                  <a:endCxn id="37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2179303" y="1638943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28" name="円柱 27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円柱 30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" name="カギ線コネクタ 31"/>
                <p:cNvCxnSpPr>
                  <a:stCxn id="28" idx="2"/>
                  <a:endCxn id="29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カギ線コネクタ 32"/>
                <p:cNvCxnSpPr>
                  <a:stCxn id="29" idx="6"/>
                  <a:endCxn id="31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グループ化 20"/>
              <p:cNvGrpSpPr/>
              <p:nvPr/>
            </p:nvGrpSpPr>
            <p:grpSpPr>
              <a:xfrm>
                <a:off x="6707375" y="1628800"/>
                <a:ext cx="2160240" cy="1607514"/>
                <a:chOff x="4211960" y="4845822"/>
                <a:chExt cx="2160240" cy="1607514"/>
              </a:xfrm>
            </p:grpSpPr>
            <p:sp>
              <p:nvSpPr>
                <p:cNvPr id="22" name="円柱 21"/>
                <p:cNvSpPr/>
                <p:nvPr/>
              </p:nvSpPr>
              <p:spPr>
                <a:xfrm rot="16200000">
                  <a:off x="4375546" y="4692379"/>
                  <a:ext cx="648072" cy="975244"/>
                </a:xfrm>
                <a:prstGeom prst="can">
                  <a:avLst>
                    <a:gd name="adj" fmla="val 33728"/>
                  </a:avLst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/>
                <p:cNvSpPr/>
                <p:nvPr/>
              </p:nvSpPr>
              <p:spPr>
                <a:xfrm>
                  <a:off x="5049678" y="5877272"/>
                  <a:ext cx="576064" cy="576064"/>
                </a:xfrm>
                <a:prstGeom prst="ellipse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/>
                <p:cNvSpPr/>
                <p:nvPr/>
              </p:nvSpPr>
              <p:spPr>
                <a:xfrm>
                  <a:off x="5118441" y="6013254"/>
                  <a:ext cx="438538" cy="304099"/>
                </a:xfrm>
                <a:custGeom>
                  <a:avLst/>
                  <a:gdLst>
                    <a:gd name="connsiteX0" fmla="*/ 0 w 438538"/>
                    <a:gd name="connsiteY0" fmla="*/ 197761 h 304099"/>
                    <a:gd name="connsiteX1" fmla="*/ 158620 w 438538"/>
                    <a:gd name="connsiteY1" fmla="*/ 1818 h 304099"/>
                    <a:gd name="connsiteX2" fmla="*/ 317240 w 438538"/>
                    <a:gd name="connsiteY2" fmla="*/ 300397 h 304099"/>
                    <a:gd name="connsiteX3" fmla="*/ 438538 w 438538"/>
                    <a:gd name="connsiteY3" fmla="*/ 141777 h 30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538" h="304099">
                      <a:moveTo>
                        <a:pt x="0" y="197761"/>
                      </a:moveTo>
                      <a:cubicBezTo>
                        <a:pt x="52873" y="91236"/>
                        <a:pt x="105747" y="-15288"/>
                        <a:pt x="158620" y="1818"/>
                      </a:cubicBezTo>
                      <a:cubicBezTo>
                        <a:pt x="211493" y="18924"/>
                        <a:pt x="270587" y="277070"/>
                        <a:pt x="317240" y="300397"/>
                      </a:cubicBezTo>
                      <a:cubicBezTo>
                        <a:pt x="363893" y="323724"/>
                        <a:pt x="401215" y="232750"/>
                        <a:pt x="438538" y="141777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円柱 24"/>
                <p:cNvSpPr/>
                <p:nvPr/>
              </p:nvSpPr>
              <p:spPr>
                <a:xfrm rot="16200000">
                  <a:off x="5544108" y="4665802"/>
                  <a:ext cx="648072" cy="1008112"/>
                </a:xfrm>
                <a:prstGeom prst="can">
                  <a:avLst/>
                </a:prstGeom>
                <a:solidFill>
                  <a:srgbClr val="E35E23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6" name="カギ線コネクタ 25"/>
                <p:cNvCxnSpPr>
                  <a:stCxn id="22" idx="2"/>
                  <a:endCxn id="23" idx="2"/>
                </p:cNvCxnSpPr>
                <p:nvPr/>
              </p:nvCxnSpPr>
              <p:spPr>
                <a:xfrm rot="16200000" flipH="1">
                  <a:off x="4543997" y="5659622"/>
                  <a:ext cx="661267" cy="350096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カギ線コネクタ 26"/>
                <p:cNvCxnSpPr>
                  <a:stCxn id="23" idx="6"/>
                  <a:endCxn id="25" idx="2"/>
                </p:cNvCxnSpPr>
                <p:nvPr/>
              </p:nvCxnSpPr>
              <p:spPr>
                <a:xfrm flipV="1">
                  <a:off x="5625742" y="5493894"/>
                  <a:ext cx="242402" cy="671410"/>
                </a:xfrm>
                <a:prstGeom prst="bentConnector2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5" name="グループ化 144"/>
          <p:cNvGrpSpPr/>
          <p:nvPr/>
        </p:nvGrpSpPr>
        <p:grpSpPr>
          <a:xfrm>
            <a:off x="1610978" y="5051703"/>
            <a:ext cx="6688312" cy="1617657"/>
            <a:chOff x="2179303" y="1628800"/>
            <a:chExt cx="6688312" cy="1617657"/>
          </a:xfrm>
        </p:grpSpPr>
        <p:grpSp>
          <p:nvGrpSpPr>
            <p:cNvPr id="146" name="グループ化 145"/>
            <p:cNvGrpSpPr/>
            <p:nvPr/>
          </p:nvGrpSpPr>
          <p:grpSpPr>
            <a:xfrm>
              <a:off x="4427984" y="1628800"/>
              <a:ext cx="2160240" cy="1607514"/>
              <a:chOff x="4211960" y="4845822"/>
              <a:chExt cx="2160240" cy="1607514"/>
            </a:xfrm>
          </p:grpSpPr>
          <p:sp>
            <p:nvSpPr>
              <p:cNvPr id="161" name="円柱 160"/>
              <p:cNvSpPr/>
              <p:nvPr/>
            </p:nvSpPr>
            <p:spPr>
              <a:xfrm rot="16200000">
                <a:off x="4375546" y="4692379"/>
                <a:ext cx="648072" cy="975244"/>
              </a:xfrm>
              <a:prstGeom prst="can">
                <a:avLst>
                  <a:gd name="adj" fmla="val 33728"/>
                </a:avLst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楕円 161"/>
              <p:cNvSpPr/>
              <p:nvPr/>
            </p:nvSpPr>
            <p:spPr>
              <a:xfrm>
                <a:off x="5049678" y="5877272"/>
                <a:ext cx="576064" cy="576064"/>
              </a:xfrm>
              <a:prstGeom prst="ellipse">
                <a:avLst/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 162"/>
              <p:cNvSpPr/>
              <p:nvPr/>
            </p:nvSpPr>
            <p:spPr>
              <a:xfrm>
                <a:off x="5118441" y="6013254"/>
                <a:ext cx="438538" cy="304099"/>
              </a:xfrm>
              <a:custGeom>
                <a:avLst/>
                <a:gdLst>
                  <a:gd name="connsiteX0" fmla="*/ 0 w 438538"/>
                  <a:gd name="connsiteY0" fmla="*/ 197761 h 304099"/>
                  <a:gd name="connsiteX1" fmla="*/ 158620 w 438538"/>
                  <a:gd name="connsiteY1" fmla="*/ 1818 h 304099"/>
                  <a:gd name="connsiteX2" fmla="*/ 317240 w 438538"/>
                  <a:gd name="connsiteY2" fmla="*/ 300397 h 304099"/>
                  <a:gd name="connsiteX3" fmla="*/ 438538 w 438538"/>
                  <a:gd name="connsiteY3" fmla="*/ 141777 h 30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38" h="304099">
                    <a:moveTo>
                      <a:pt x="0" y="197761"/>
                    </a:moveTo>
                    <a:cubicBezTo>
                      <a:pt x="52873" y="91236"/>
                      <a:pt x="105747" y="-15288"/>
                      <a:pt x="158620" y="1818"/>
                    </a:cubicBezTo>
                    <a:cubicBezTo>
                      <a:pt x="211493" y="18924"/>
                      <a:pt x="270587" y="277070"/>
                      <a:pt x="317240" y="300397"/>
                    </a:cubicBezTo>
                    <a:cubicBezTo>
                      <a:pt x="363893" y="323724"/>
                      <a:pt x="401215" y="232750"/>
                      <a:pt x="438538" y="14177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円柱 163"/>
              <p:cNvSpPr/>
              <p:nvPr/>
            </p:nvSpPr>
            <p:spPr>
              <a:xfrm rot="16200000">
                <a:off x="5544108" y="4665802"/>
                <a:ext cx="648072" cy="1008112"/>
              </a:xfrm>
              <a:prstGeom prst="can">
                <a:avLst/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5" name="カギ線コネクタ 164"/>
              <p:cNvCxnSpPr>
                <a:stCxn id="161" idx="2"/>
                <a:endCxn id="162" idx="2"/>
              </p:cNvCxnSpPr>
              <p:nvPr/>
            </p:nvCxnSpPr>
            <p:spPr>
              <a:xfrm rot="16200000" flipH="1">
                <a:off x="4543997" y="5659622"/>
                <a:ext cx="661267" cy="350096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カギ線コネクタ 165"/>
              <p:cNvCxnSpPr>
                <a:stCxn id="162" idx="6"/>
                <a:endCxn id="164" idx="2"/>
              </p:cNvCxnSpPr>
              <p:nvPr/>
            </p:nvCxnSpPr>
            <p:spPr>
              <a:xfrm flipV="1">
                <a:off x="5625742" y="5493894"/>
                <a:ext cx="242402" cy="671410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グループ化 146"/>
            <p:cNvGrpSpPr/>
            <p:nvPr/>
          </p:nvGrpSpPr>
          <p:grpSpPr>
            <a:xfrm>
              <a:off x="2179303" y="1638943"/>
              <a:ext cx="2160240" cy="1607514"/>
              <a:chOff x="4211960" y="4845822"/>
              <a:chExt cx="2160240" cy="1607514"/>
            </a:xfrm>
          </p:grpSpPr>
          <p:sp>
            <p:nvSpPr>
              <p:cNvPr id="155" name="円柱 154"/>
              <p:cNvSpPr/>
              <p:nvPr/>
            </p:nvSpPr>
            <p:spPr>
              <a:xfrm rot="16200000">
                <a:off x="4375546" y="4692379"/>
                <a:ext cx="648072" cy="975244"/>
              </a:xfrm>
              <a:prstGeom prst="can">
                <a:avLst>
                  <a:gd name="adj" fmla="val 33728"/>
                </a:avLst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楕円 155"/>
              <p:cNvSpPr/>
              <p:nvPr/>
            </p:nvSpPr>
            <p:spPr>
              <a:xfrm>
                <a:off x="5049678" y="5877272"/>
                <a:ext cx="576064" cy="576064"/>
              </a:xfrm>
              <a:prstGeom prst="ellipse">
                <a:avLst/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 156"/>
              <p:cNvSpPr/>
              <p:nvPr/>
            </p:nvSpPr>
            <p:spPr>
              <a:xfrm>
                <a:off x="5118441" y="6013254"/>
                <a:ext cx="438538" cy="304099"/>
              </a:xfrm>
              <a:custGeom>
                <a:avLst/>
                <a:gdLst>
                  <a:gd name="connsiteX0" fmla="*/ 0 w 438538"/>
                  <a:gd name="connsiteY0" fmla="*/ 197761 h 304099"/>
                  <a:gd name="connsiteX1" fmla="*/ 158620 w 438538"/>
                  <a:gd name="connsiteY1" fmla="*/ 1818 h 304099"/>
                  <a:gd name="connsiteX2" fmla="*/ 317240 w 438538"/>
                  <a:gd name="connsiteY2" fmla="*/ 300397 h 304099"/>
                  <a:gd name="connsiteX3" fmla="*/ 438538 w 438538"/>
                  <a:gd name="connsiteY3" fmla="*/ 141777 h 30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38" h="304099">
                    <a:moveTo>
                      <a:pt x="0" y="197761"/>
                    </a:moveTo>
                    <a:cubicBezTo>
                      <a:pt x="52873" y="91236"/>
                      <a:pt x="105747" y="-15288"/>
                      <a:pt x="158620" y="1818"/>
                    </a:cubicBezTo>
                    <a:cubicBezTo>
                      <a:pt x="211493" y="18924"/>
                      <a:pt x="270587" y="277070"/>
                      <a:pt x="317240" y="300397"/>
                    </a:cubicBezTo>
                    <a:cubicBezTo>
                      <a:pt x="363893" y="323724"/>
                      <a:pt x="401215" y="232750"/>
                      <a:pt x="438538" y="14177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柱 157"/>
              <p:cNvSpPr/>
              <p:nvPr/>
            </p:nvSpPr>
            <p:spPr>
              <a:xfrm rot="16200000">
                <a:off x="5544108" y="4665802"/>
                <a:ext cx="648072" cy="1008112"/>
              </a:xfrm>
              <a:prstGeom prst="can">
                <a:avLst/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9" name="カギ線コネクタ 158"/>
              <p:cNvCxnSpPr>
                <a:stCxn id="155" idx="2"/>
                <a:endCxn id="156" idx="2"/>
              </p:cNvCxnSpPr>
              <p:nvPr/>
            </p:nvCxnSpPr>
            <p:spPr>
              <a:xfrm rot="16200000" flipH="1">
                <a:off x="4543997" y="5659622"/>
                <a:ext cx="661267" cy="350096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カギ線コネクタ 159"/>
              <p:cNvCxnSpPr>
                <a:stCxn id="156" idx="6"/>
                <a:endCxn id="158" idx="2"/>
              </p:cNvCxnSpPr>
              <p:nvPr/>
            </p:nvCxnSpPr>
            <p:spPr>
              <a:xfrm flipV="1">
                <a:off x="5625742" y="5493894"/>
                <a:ext cx="242402" cy="671410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グループ化 147"/>
            <p:cNvGrpSpPr/>
            <p:nvPr/>
          </p:nvGrpSpPr>
          <p:grpSpPr>
            <a:xfrm>
              <a:off x="6707375" y="1628800"/>
              <a:ext cx="2160240" cy="1607514"/>
              <a:chOff x="4211960" y="4845822"/>
              <a:chExt cx="2160240" cy="1607514"/>
            </a:xfrm>
          </p:grpSpPr>
          <p:sp>
            <p:nvSpPr>
              <p:cNvPr id="149" name="円柱 148"/>
              <p:cNvSpPr/>
              <p:nvPr/>
            </p:nvSpPr>
            <p:spPr>
              <a:xfrm rot="16200000">
                <a:off x="4375546" y="4692379"/>
                <a:ext cx="648072" cy="975244"/>
              </a:xfrm>
              <a:prstGeom prst="can">
                <a:avLst>
                  <a:gd name="adj" fmla="val 33728"/>
                </a:avLst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/>
              <p:cNvSpPr/>
              <p:nvPr/>
            </p:nvSpPr>
            <p:spPr>
              <a:xfrm>
                <a:off x="5049678" y="5877272"/>
                <a:ext cx="576064" cy="576064"/>
              </a:xfrm>
              <a:prstGeom prst="ellipse">
                <a:avLst/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 150"/>
              <p:cNvSpPr/>
              <p:nvPr/>
            </p:nvSpPr>
            <p:spPr>
              <a:xfrm>
                <a:off x="5118441" y="6013254"/>
                <a:ext cx="438538" cy="304099"/>
              </a:xfrm>
              <a:custGeom>
                <a:avLst/>
                <a:gdLst>
                  <a:gd name="connsiteX0" fmla="*/ 0 w 438538"/>
                  <a:gd name="connsiteY0" fmla="*/ 197761 h 304099"/>
                  <a:gd name="connsiteX1" fmla="*/ 158620 w 438538"/>
                  <a:gd name="connsiteY1" fmla="*/ 1818 h 304099"/>
                  <a:gd name="connsiteX2" fmla="*/ 317240 w 438538"/>
                  <a:gd name="connsiteY2" fmla="*/ 300397 h 304099"/>
                  <a:gd name="connsiteX3" fmla="*/ 438538 w 438538"/>
                  <a:gd name="connsiteY3" fmla="*/ 141777 h 30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38" h="304099">
                    <a:moveTo>
                      <a:pt x="0" y="197761"/>
                    </a:moveTo>
                    <a:cubicBezTo>
                      <a:pt x="52873" y="91236"/>
                      <a:pt x="105747" y="-15288"/>
                      <a:pt x="158620" y="1818"/>
                    </a:cubicBezTo>
                    <a:cubicBezTo>
                      <a:pt x="211493" y="18924"/>
                      <a:pt x="270587" y="277070"/>
                      <a:pt x="317240" y="300397"/>
                    </a:cubicBezTo>
                    <a:cubicBezTo>
                      <a:pt x="363893" y="323724"/>
                      <a:pt x="401215" y="232750"/>
                      <a:pt x="438538" y="14177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円柱 151"/>
              <p:cNvSpPr/>
              <p:nvPr/>
            </p:nvSpPr>
            <p:spPr>
              <a:xfrm rot="16200000">
                <a:off x="5544108" y="4665802"/>
                <a:ext cx="648072" cy="1008112"/>
              </a:xfrm>
              <a:prstGeom prst="can">
                <a:avLst/>
              </a:prstGeom>
              <a:solidFill>
                <a:srgbClr val="E35E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3" name="カギ線コネクタ 152"/>
              <p:cNvCxnSpPr>
                <a:stCxn id="149" idx="2"/>
                <a:endCxn id="150" idx="2"/>
              </p:cNvCxnSpPr>
              <p:nvPr/>
            </p:nvCxnSpPr>
            <p:spPr>
              <a:xfrm rot="16200000" flipH="1">
                <a:off x="4543997" y="5659622"/>
                <a:ext cx="661267" cy="350096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カギ線コネクタ 153"/>
              <p:cNvCxnSpPr>
                <a:stCxn id="150" idx="6"/>
                <a:endCxn id="152" idx="2"/>
              </p:cNvCxnSpPr>
              <p:nvPr/>
            </p:nvCxnSpPr>
            <p:spPr>
              <a:xfrm flipV="1">
                <a:off x="5625742" y="5493894"/>
                <a:ext cx="242402" cy="671410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7" name="楕円 36">
            <a:extLst>
              <a:ext uri="{FF2B5EF4-FFF2-40B4-BE49-F238E27FC236}">
                <a16:creationId xmlns:a16="http://schemas.microsoft.com/office/drawing/2014/main" id="{DA74DEB1-A256-7D4D-A209-0A5F0A4E7D76}"/>
              </a:ext>
            </a:extLst>
          </p:cNvPr>
          <p:cNvSpPr/>
          <p:nvPr/>
        </p:nvSpPr>
        <p:spPr>
          <a:xfrm>
            <a:off x="-610743" y="563718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86247" y="4144335"/>
            <a:ext cx="6485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DC : Limited by discharge</a:t>
            </a:r>
          </a:p>
          <a:p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AC : No fundamental limit on Energy 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168" name="スライド番号プレースホルダー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0.00371 L 0.54341 -0.00371 " pathEditMode="relative" ptsTypes="A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6" presetClass="emph" presetSubtype="0" accel="10000" fill="hold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10000">
                                          <p:cBhvr>
                                            <p:cTn id="15" dur="2000" fill="hold"/>
                                            <p:tgtEl>
                                              <p:spTgt spid="145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42" presetClass="path" presetSubtype="0" repeatCount="1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3.7037E-6 L 1.09063 -0.00371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67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0.00371 L 0.54341 -0.00371 " pathEditMode="relative" ptsTypes="A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6" presetClass="emph" presetSubtype="0" accel="1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2000" fill="hold"/>
                                            <p:tgtEl>
                                              <p:spTgt spid="145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42" presetClass="path" presetSubtype="0" repeatCount="1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3.7037E-6 L 1.09063 -0.00371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67" grpId="0" animBg="1"/>
          <p:bldP spid="3" grpId="0"/>
        </p:bldLst>
      </p:timing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4"/>
          <p:cNvSpPr>
            <a:spLocks noGrp="1"/>
          </p:cNvSpPr>
          <p:nvPr>
            <p:ph type="ftr" idx="10"/>
          </p:nvPr>
        </p:nvSpPr>
        <p:spPr>
          <a:xfrm>
            <a:off x="3347864" y="6356838"/>
            <a:ext cx="2746648" cy="365125"/>
          </a:xfrm>
        </p:spPr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" y="32436"/>
            <a:ext cx="9142560" cy="155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9" y="2944338"/>
            <a:ext cx="3438720" cy="17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6" y="1834543"/>
            <a:ext cx="8233920" cy="9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7884"/>
            <a:ext cx="4627591" cy="322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53787-6C9C-AA46-BFE2-D103B7A873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ja-JP" altLang="ja-JP" dirty="0"/>
          </a:p>
        </p:txBody>
      </p:sp>
      <p:sp>
        <p:nvSpPr>
          <p:cNvPr id="99329" name="Rectangle 1">
            <a:extLst>
              <a:ext uri="{FF2B5EF4-FFF2-40B4-BE49-F238E27FC236}">
                <a16:creationId xmlns:a16="http://schemas.microsoft.com/office/drawing/2014/main" id="{1A0F8052-4B0E-8D4F-9472-F0B4B2FDD1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358921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Summary</a:t>
            </a:r>
            <a:endParaRPr lang="ja-JP" altLang="ja-JP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BB226DB-A591-9649-BF29-C4A94F6E4F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2641" y="1689480"/>
            <a:ext cx="7673760" cy="4187791"/>
          </a:xfrm>
          <a:ln/>
        </p:spPr>
        <p:txBody>
          <a:bodyPr>
            <a:noAutofit/>
          </a:bodyPr>
          <a:lstStyle/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RF acceleration is a great invention realizing high energy acceleration beyond the vacuum discharge.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For acceleration, appropriate boundary condition and synchronization are essential.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Two types of accelerator: Standing wave and Travelling wave.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91686" indent="-293764"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Beam loading compensation is mandatory for multi-bunch acceleration.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F2A9CE1E-207D-9B4C-87EC-4077499DEF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5120" y="0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dirty="0">
                <a:solidFill>
                  <a:srgbClr val="F5009D"/>
                </a:solidFill>
                <a:latin typeface="Rounded Mgen+ 1m medium" panose="020B0509020203020207" pitchFamily="49" charset="-128"/>
                <a:ea typeface="Rounded Mgen+ 1m medium" panose="020B0509020203020207" pitchFamily="49" charset="-128"/>
              </a:rPr>
              <a:t>Stored Energy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04BB25A0-68CE-154F-9D34-677719D4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7855"/>
            <a:ext cx="5892480" cy="516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07D0143-00FB-2441-B23A-8944E4DBED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4401" y="146452"/>
            <a:ext cx="7673760" cy="130608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>
                <a:solidFill>
                  <a:srgbClr val="F5009D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Dissipated Power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1063D13-4D82-164B-BA9B-1D4C8F2272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2641" y="1689481"/>
            <a:ext cx="7673760" cy="3199680"/>
          </a:xfrm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2442CAEC-B8B8-5440-BF69-894CD6CA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7641"/>
            <a:ext cx="91425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BF826EC-20E8-2B49-A7A7-C0BEB67A23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6021" y="110607"/>
            <a:ext cx="7813879" cy="1306080"/>
          </a:xfrm>
          <a:ln/>
        </p:spPr>
        <p:txBody>
          <a:bodyPr vert="horz" lIns="91440" tIns="25144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b="1" dirty="0" err="1">
                <a:solidFill>
                  <a:srgbClr val="F5009D"/>
                </a:solidFill>
                <a:latin typeface="Rounded Mgen+ 1m bold" panose="020B0509020203020207" pitchFamily="49" charset="-128"/>
                <a:ea typeface="Rounded Mgen+ 1m bold" panose="020B0509020203020207" pitchFamily="49" charset="-128"/>
              </a:rPr>
              <a:t>Alvarez-Linac:The</a:t>
            </a:r>
            <a:r>
              <a:rPr lang="en-US" altLang="ja-JP" b="1" dirty="0">
                <a:solidFill>
                  <a:srgbClr val="F5009D"/>
                </a:solidFill>
                <a:latin typeface="Rounded Mgen+ 1m bold" panose="020B0509020203020207" pitchFamily="49" charset="-128"/>
                <a:ea typeface="Rounded Mgen+ 1m bold" panose="020B0509020203020207" pitchFamily="49" charset="-128"/>
              </a:rPr>
              <a:t> first resonant cavity.</a:t>
            </a:r>
            <a:endParaRPr lang="ja-JP" altLang="ja-JP" b="1" dirty="0">
              <a:solidFill>
                <a:srgbClr val="F5009D"/>
              </a:solidFill>
              <a:latin typeface="Rounded Mgen+ 1m bold" panose="020B0509020203020207" pitchFamily="49" charset="-128"/>
              <a:ea typeface="Rounded Mgen+ 1m bold" panose="020B0509020203020207" pitchFamily="49" charset="-128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823E08B-FD64-5D40-9AB8-3180D0E23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1" y="4149001"/>
            <a:ext cx="7673760" cy="20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63BDFFD5-BF9E-7F47-99B9-D6CAA762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81" y="1461961"/>
            <a:ext cx="1556640" cy="22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BFC8D9C8-CA09-E547-8DD1-10B1E787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3772527"/>
            <a:ext cx="92160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743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ja-JP" sz="2177" dirty="0">
                <a:solidFill>
                  <a:srgbClr val="000080"/>
                </a:solidFill>
              </a:rPr>
              <a:t>Alvarez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46900AF-77DB-AC4E-B378-B120618C61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61961"/>
            <a:ext cx="6428641" cy="322272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Resonant structure surrounded by metal wall.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No limitation on the acceleration frequency. </a:t>
            </a:r>
            <a:endParaRPr lang="ja-JP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91686" indent="-293764">
              <a:spcAft>
                <a:spcPts val="522"/>
              </a:spcAft>
              <a:buClr>
                <a:srgbClr val="0084D1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Alvarez type, DTL(Drift Tube </a:t>
            </a:r>
            <a:r>
              <a:rPr lang="en-US" altLang="ja-JP" sz="2400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Linac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) is still used in the hadron accelerator. 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ISBA21 Normal Conducting Accelerator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835696" y="2924944"/>
            <a:ext cx="7524328" cy="1069514"/>
          </a:xfrm>
        </p:spPr>
        <p:txBody>
          <a:bodyPr>
            <a:normAutofit fontScale="90000"/>
          </a:bodyPr>
          <a:lstStyle/>
          <a:p>
            <a:r>
              <a:rPr kumimoji="1" lang="en-US" altLang="ja-JP" b="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Foundation of </a:t>
            </a:r>
            <a:br>
              <a:rPr kumimoji="1" lang="en-US" altLang="ja-JP" b="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</a:br>
            <a:r>
              <a:rPr kumimoji="1" lang="en-US" altLang="ja-JP" b="0" dirty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RF Acceleration</a:t>
            </a:r>
            <a:endParaRPr kumimoji="1" lang="ja-JP" altLang="en-US" b="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5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31396</TotalTime>
  <Words>1753</Words>
  <Application>Microsoft Office PowerPoint</Application>
  <PresentationFormat>画面に合わせる (4:3)</PresentationFormat>
  <Paragraphs>636</Paragraphs>
  <Slides>73</Slides>
  <Notes>58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73</vt:i4>
      </vt:variant>
    </vt:vector>
  </HeadingPairs>
  <TitlesOfParts>
    <vt:vector size="95" baseType="lpstr">
      <vt:lpstr>Arial Unicode MS</vt:lpstr>
      <vt:lpstr>DejaVu LGC Sans</vt:lpstr>
      <vt:lpstr>Hiragino Kaku Gothic StdN W8</vt:lpstr>
      <vt:lpstr>Luxi Serif</vt:lpstr>
      <vt:lpstr>맑은 고딕</vt:lpstr>
      <vt:lpstr>ＭＳ Ｐゴシック</vt:lpstr>
      <vt:lpstr>新細明體</vt:lpstr>
      <vt:lpstr>Rounded Mgen+ 1c bold</vt:lpstr>
      <vt:lpstr>Rounded Mgen+ 1c heavy</vt:lpstr>
      <vt:lpstr>Rounded Mgen+ 1c medium</vt:lpstr>
      <vt:lpstr>Rounded Mgen+ 1m bold</vt:lpstr>
      <vt:lpstr>Rounded Mgen+ 1m medium</vt:lpstr>
      <vt:lpstr>メイリオ</vt:lpstr>
      <vt:lpstr>游ゴシック</vt:lpstr>
      <vt:lpstr>Arial</vt:lpstr>
      <vt:lpstr>Arial Black</vt:lpstr>
      <vt:lpstr>Britannic Bold</vt:lpstr>
      <vt:lpstr>Calibri</vt:lpstr>
      <vt:lpstr>Cambria Math</vt:lpstr>
      <vt:lpstr>Symbol</vt:lpstr>
      <vt:lpstr>Wingdings</vt:lpstr>
      <vt:lpstr>Custom Design</vt:lpstr>
      <vt:lpstr>PowerPoint プレゼンテーション</vt:lpstr>
      <vt:lpstr>Contents</vt:lpstr>
      <vt:lpstr>PowerPoint プレゼンテーション</vt:lpstr>
      <vt:lpstr>Static and RF fields</vt:lpstr>
      <vt:lpstr>Toward RF acceleration</vt:lpstr>
      <vt:lpstr>The greatest Invention</vt:lpstr>
      <vt:lpstr>AC and DC</vt:lpstr>
      <vt:lpstr>Alvarez-Linac:The first resonant cavity.</vt:lpstr>
      <vt:lpstr>Foundation of  RF Acceleration</vt:lpstr>
      <vt:lpstr>Question</vt:lpstr>
      <vt:lpstr>Answer</vt:lpstr>
      <vt:lpstr>EM field in a cylinder</vt:lpstr>
      <vt:lpstr>Dispersion Relation</vt:lpstr>
      <vt:lpstr>Periodic Structure</vt:lpstr>
      <vt:lpstr>Standing Wave and Traveling  Wave</vt:lpstr>
      <vt:lpstr>Pill Box Cavity</vt:lpstr>
      <vt:lpstr>Starting from Maxwell Equation</vt:lpstr>
      <vt:lpstr>Helmholz Equation</vt:lpstr>
      <vt:lpstr>Solving Helmholz Equation</vt:lpstr>
      <vt:lpstr>How much gain?</vt:lpstr>
      <vt:lpstr>Transit Time Factor</vt:lpstr>
      <vt:lpstr>Shunt Impedance of Pill Box Cavity</vt:lpstr>
      <vt:lpstr>Q value</vt:lpstr>
      <vt:lpstr>What is r/Q ?</vt:lpstr>
      <vt:lpstr>This is r/Q. </vt:lpstr>
      <vt:lpstr>Shunt impedance again</vt:lpstr>
      <vt:lpstr>Equivalent Circuit :Pillbox</vt:lpstr>
      <vt:lpstr>PowerPoint プレゼンテーション</vt:lpstr>
      <vt:lpstr>PowerPoint プレゼンテーション</vt:lpstr>
      <vt:lpstr>Other Definition of Q-value</vt:lpstr>
      <vt:lpstr>The last definition of Q-value</vt:lpstr>
      <vt:lpstr>Multi-cell cavity</vt:lpstr>
      <vt:lpstr>Dispersion Relation</vt:lpstr>
      <vt:lpstr>Standing Wave Linac</vt:lpstr>
      <vt:lpstr>Standing Wave Linac</vt:lpstr>
      <vt:lpstr>SW Cavity Power Balance </vt:lpstr>
      <vt:lpstr>Traveling Wave Cavity</vt:lpstr>
      <vt:lpstr>TW Cavity Power Balance </vt:lpstr>
      <vt:lpstr>Traveling Wave Linac</vt:lpstr>
      <vt:lpstr>Property of TW structure</vt:lpstr>
      <vt:lpstr>Disk-Loaded TW Linac</vt:lpstr>
      <vt:lpstr>Disk-Loaded TW Linac</vt:lpstr>
      <vt:lpstr>Disk-Loaded TW Linac</vt:lpstr>
      <vt:lpstr>Parameters</vt:lpstr>
      <vt:lpstr>Attenuation constant</vt:lpstr>
      <vt:lpstr>Constant Impedance Structure</vt:lpstr>
      <vt:lpstr>Constant Gradient</vt:lpstr>
      <vt:lpstr>PowerPoint プレゼンテーション</vt:lpstr>
      <vt:lpstr>PowerPoint プレゼンテーション</vt:lpstr>
      <vt:lpstr>Standing Wave Accelerator</vt:lpstr>
      <vt:lpstr>PowerPoint プレゼンテーション</vt:lpstr>
      <vt:lpstr>PowerPoint プレゼンテーション</vt:lpstr>
      <vt:lpstr>Introduce Beam</vt:lpstr>
      <vt:lpstr>PowerPoint プレゼンテーション</vt:lpstr>
      <vt:lpstr>Beam Loading Compensation</vt:lpstr>
      <vt:lpstr>Beam Loading By Bunched Beam</vt:lpstr>
      <vt:lpstr>PowerPoint プレゼンテーション</vt:lpstr>
      <vt:lpstr>Traveling Wave Accelerator</vt:lpstr>
      <vt:lpstr>Power Balance</vt:lpstr>
      <vt:lpstr>PowerPoint プレゼンテーション</vt:lpstr>
      <vt:lpstr>Laplace Transformation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Beam Loading Compensation</vt:lpstr>
      <vt:lpstr>Amplitude Modulation</vt:lpstr>
      <vt:lpstr>PowerPoint プレゼンテーション</vt:lpstr>
      <vt:lpstr>Two components AM</vt:lpstr>
      <vt:lpstr>PowerPoint プレゼンテーション</vt:lpstr>
      <vt:lpstr>Summary</vt:lpstr>
      <vt:lpstr>Stored Energy</vt:lpstr>
      <vt:lpstr>Dissipated Power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masao.kuriki masao.kuriki</cp:lastModifiedBy>
  <cp:revision>490</cp:revision>
  <cp:lastPrinted>2018-11-20T05:50:57Z</cp:lastPrinted>
  <dcterms:created xsi:type="dcterms:W3CDTF">2014-04-01T16:35:38Z</dcterms:created>
  <dcterms:modified xsi:type="dcterms:W3CDTF">2022-05-16T04:50:06Z</dcterms:modified>
</cp:coreProperties>
</file>