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67"/>
  </p:notesMasterIdLst>
  <p:sldIdLst>
    <p:sldId id="256" r:id="rId2"/>
    <p:sldId id="362" r:id="rId3"/>
    <p:sldId id="363" r:id="rId4"/>
    <p:sldId id="364" r:id="rId5"/>
    <p:sldId id="365" r:id="rId6"/>
    <p:sldId id="366" r:id="rId7"/>
    <p:sldId id="367" r:id="rId8"/>
    <p:sldId id="368" r:id="rId9"/>
    <p:sldId id="369" r:id="rId10"/>
    <p:sldId id="370" r:id="rId11"/>
    <p:sldId id="371" r:id="rId12"/>
    <p:sldId id="372" r:id="rId13"/>
    <p:sldId id="373" r:id="rId14"/>
    <p:sldId id="374" r:id="rId15"/>
    <p:sldId id="375" r:id="rId16"/>
    <p:sldId id="376" r:id="rId17"/>
    <p:sldId id="377" r:id="rId18"/>
    <p:sldId id="378" r:id="rId19"/>
    <p:sldId id="379" r:id="rId20"/>
    <p:sldId id="380" r:id="rId21"/>
    <p:sldId id="381" r:id="rId22"/>
    <p:sldId id="382" r:id="rId23"/>
    <p:sldId id="383" r:id="rId24"/>
    <p:sldId id="384" r:id="rId25"/>
    <p:sldId id="385" r:id="rId26"/>
    <p:sldId id="386" r:id="rId27"/>
    <p:sldId id="387" r:id="rId28"/>
    <p:sldId id="388" r:id="rId29"/>
    <p:sldId id="389" r:id="rId30"/>
    <p:sldId id="390" r:id="rId31"/>
    <p:sldId id="391" r:id="rId32"/>
    <p:sldId id="392" r:id="rId33"/>
    <p:sldId id="393" r:id="rId34"/>
    <p:sldId id="394" r:id="rId35"/>
    <p:sldId id="395" r:id="rId36"/>
    <p:sldId id="396" r:id="rId37"/>
    <p:sldId id="397" r:id="rId38"/>
    <p:sldId id="398" r:id="rId39"/>
    <p:sldId id="399" r:id="rId40"/>
    <p:sldId id="400" r:id="rId41"/>
    <p:sldId id="401" r:id="rId42"/>
    <p:sldId id="402" r:id="rId43"/>
    <p:sldId id="403" r:id="rId44"/>
    <p:sldId id="404" r:id="rId45"/>
    <p:sldId id="405" r:id="rId46"/>
    <p:sldId id="406" r:id="rId47"/>
    <p:sldId id="407" r:id="rId48"/>
    <p:sldId id="408" r:id="rId49"/>
    <p:sldId id="409" r:id="rId50"/>
    <p:sldId id="410" r:id="rId51"/>
    <p:sldId id="411" r:id="rId52"/>
    <p:sldId id="412" r:id="rId53"/>
    <p:sldId id="413" r:id="rId54"/>
    <p:sldId id="414" r:id="rId55"/>
    <p:sldId id="415" r:id="rId56"/>
    <p:sldId id="416" r:id="rId57"/>
    <p:sldId id="417" r:id="rId58"/>
    <p:sldId id="418" r:id="rId59"/>
    <p:sldId id="419" r:id="rId60"/>
    <p:sldId id="420" r:id="rId61"/>
    <p:sldId id="421" r:id="rId62"/>
    <p:sldId id="422" r:id="rId63"/>
    <p:sldId id="423" r:id="rId64"/>
    <p:sldId id="424" r:id="rId65"/>
    <p:sldId id="425" r:id="rId66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009D"/>
    <a:srgbClr val="FFFFFF"/>
    <a:srgbClr val="00A174"/>
    <a:srgbClr val="0085BF"/>
    <a:srgbClr val="CBB4A2"/>
    <a:srgbClr val="8ABD4E"/>
    <a:srgbClr val="D0DC97"/>
    <a:srgbClr val="03A7AE"/>
    <a:srgbClr val="E35E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07"/>
    <p:restoredTop sz="93089"/>
  </p:normalViewPr>
  <p:slideViewPr>
    <p:cSldViewPr>
      <p:cViewPr varScale="1">
        <p:scale>
          <a:sx n="110" d="100"/>
          <a:sy n="110" d="100"/>
        </p:scale>
        <p:origin x="83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D3E4B4-86FD-48DC-AEF5-A56F0AFB35BF}" type="datetimeFigureOut">
              <a:rPr kumimoji="1" lang="ja-JP" altLang="en-US" smtClean="0"/>
              <a:t>2022/5/16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42F66-3E56-492D-92D7-9C4FCE6919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3258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922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A7339AB-A3CD-4A72-9874-7974A28C5A1D}" type="slidenum">
              <a:rPr lang="ja-JP" altLang="en-US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ja-JP" altLang="en-U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399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922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A7339AB-A3CD-4A72-9874-7974A28C5A1D}" type="slidenum">
              <a:rPr lang="ja-JP" altLang="en-US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ja-JP" altLang="en-U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927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922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A7339AB-A3CD-4A72-9874-7974A28C5A1D}" type="slidenum">
              <a:rPr lang="ja-JP" altLang="en-US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ja-JP" altLang="en-U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456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922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A7339AB-A3CD-4A72-9874-7974A28C5A1D}" type="slidenum">
              <a:rPr lang="ja-JP" altLang="en-US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ja-JP" altLang="en-U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273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922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A7339AB-A3CD-4A72-9874-7974A28C5A1D}" type="slidenum">
              <a:rPr lang="ja-JP" altLang="en-US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ja-JP" altLang="en-U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799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922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A7339AB-A3CD-4A72-9874-7974A28C5A1D}" type="slidenum">
              <a:rPr lang="ja-JP" altLang="en-US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ja-JP" altLang="en-U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589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922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A7339AB-A3CD-4A72-9874-7974A28C5A1D}" type="slidenum">
              <a:rPr lang="ja-JP" altLang="en-US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ja-JP" altLang="en-U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764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922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A7339AB-A3CD-4A72-9874-7974A28C5A1D}" type="slidenum">
              <a:rPr lang="ja-JP" altLang="en-US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ja-JP" altLang="en-U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058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922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A7339AB-A3CD-4A72-9874-7974A28C5A1D}" type="slidenum">
              <a:rPr lang="ja-JP" altLang="en-US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ja-JP" altLang="en-U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483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922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Meiryo UI" pitchFamily="50" charset="-128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A7339AB-A3CD-4A72-9874-7974A28C5A1D}" type="slidenum">
              <a:rPr lang="ja-JP" altLang="en-US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ja-JP" altLang="en-U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401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86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7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57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7405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とコンテンツ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>
            <a:spLocks noChangeArrowheads="1"/>
          </p:cNvSpPr>
          <p:nvPr/>
        </p:nvSpPr>
        <p:spPr bwMode="auto">
          <a:xfrm>
            <a:off x="468313" y="765175"/>
            <a:ext cx="17827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Meiryo UI" pitchFamily="50" charset="-128"/>
                <a:ea typeface="メイリオ" pitchFamily="50" charset="-128"/>
                <a:cs typeface="メイリオ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Meiryo UI" pitchFamily="50" charset="-128"/>
                <a:ea typeface="メイリオ" pitchFamily="50" charset="-128"/>
                <a:cs typeface="メイリオ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Meiryo UI" pitchFamily="50" charset="-128"/>
                <a:ea typeface="メイリオ" pitchFamily="50" charset="-128"/>
                <a:cs typeface="メイリオ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Meiryo UI" pitchFamily="50" charset="-128"/>
                <a:ea typeface="メイリオ" pitchFamily="50" charset="-128"/>
                <a:cs typeface="メイリオ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Meiryo UI" pitchFamily="50" charset="-128"/>
                <a:ea typeface="メイリオ" pitchFamily="50" charset="-128"/>
                <a:cs typeface="メイリオ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Meiryo UI" pitchFamily="50" charset="-128"/>
                <a:ea typeface="メイリオ" pitchFamily="50" charset="-128"/>
                <a:cs typeface="メイリオ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Meiryo UI" pitchFamily="50" charset="-128"/>
                <a:ea typeface="メイリオ" pitchFamily="50" charset="-128"/>
                <a:cs typeface="メイリオ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Meiryo UI" pitchFamily="50" charset="-128"/>
                <a:ea typeface="メイリオ" pitchFamily="50" charset="-128"/>
                <a:cs typeface="メイリオ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Meiryo UI" pitchFamily="50" charset="-128"/>
                <a:ea typeface="メイリオ" pitchFamily="50" charset="-128"/>
                <a:cs typeface="メイリオ" pitchFamily="50" charset="-128"/>
              </a:defRPr>
            </a:lvl9pPr>
          </a:lstStyle>
          <a:p>
            <a:pPr>
              <a:defRPr/>
            </a:pPr>
            <a:r>
              <a:rPr lang="en-US" altLang="ja-JP" sz="3600" smtClean="0"/>
              <a:t>Outline</a:t>
            </a:r>
            <a:endParaRPr lang="ja-JP" altLang="en-US" sz="3600" smtClean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24536"/>
          </a:xfrm>
        </p:spPr>
        <p:txBody>
          <a:bodyPr/>
          <a:lstStyle>
            <a:lvl3pPr marL="1143000" indent="-228600">
              <a:buSzPct val="50000"/>
              <a:buFont typeface="Wingdings" pitchFamily="2" charset="2"/>
              <a:buChar char="Ø"/>
              <a:defRPr/>
            </a:lvl3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 dirty="0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0"/>
          </p:nvPr>
        </p:nvSpPr>
        <p:spPr>
          <a:xfrm>
            <a:off x="8532813" y="6597650"/>
            <a:ext cx="611187" cy="2587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675D5-6A16-489E-8151-F52117966913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652850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86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33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90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11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19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1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8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35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CCD61-643D-44A5-A450-3A42A50CBC1E}" type="datetimeFigureOut">
              <a:rPr lang="en-US" smtClean="0"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5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4" r:id="rId12"/>
    <p:sldLayoutId id="214748367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free-powerpoint-templates-design.com/free-powerpoint-templates-design" TargetMode="Externa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tags" Target="../tags/tag5.xml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8.png"/><Relationship Id="rId5" Type="http://schemas.openxmlformats.org/officeDocument/2006/relationships/tags" Target="../tags/tag7.xml"/><Relationship Id="rId10" Type="http://schemas.openxmlformats.org/officeDocument/2006/relationships/image" Target="../media/image27.png"/><Relationship Id="rId4" Type="http://schemas.openxmlformats.org/officeDocument/2006/relationships/tags" Target="../tags/tag6.xml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10.xml"/><Relationship Id="rId7" Type="http://schemas.openxmlformats.org/officeDocument/2006/relationships/image" Target="../media/image27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.xml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14.xml"/><Relationship Id="rId7" Type="http://schemas.openxmlformats.org/officeDocument/2006/relationships/image" Target="../media/image35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.xml"/><Relationship Id="rId9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8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53.png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12" Type="http://schemas.openxmlformats.org/officeDocument/2006/relationships/image" Target="../media/image52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image" Target="../media/image51.png"/><Relationship Id="rId5" Type="http://schemas.openxmlformats.org/officeDocument/2006/relationships/tags" Target="../tags/tag22.xml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tags" Target="../tags/tag21.xml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tags" Target="../tags/tag27.xml"/><Relationship Id="rId7" Type="http://schemas.openxmlformats.org/officeDocument/2006/relationships/image" Target="../media/image56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0.png"/><Relationship Id="rId5" Type="http://schemas.openxmlformats.org/officeDocument/2006/relationships/tags" Target="../tags/tag29.xml"/><Relationship Id="rId10" Type="http://schemas.openxmlformats.org/officeDocument/2006/relationships/image" Target="../media/image59.png"/><Relationship Id="rId4" Type="http://schemas.openxmlformats.org/officeDocument/2006/relationships/tags" Target="../tags/tag28.xml"/><Relationship Id="rId9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tags" Target="../tags/tag32.xml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4.png"/><Relationship Id="rId5" Type="http://schemas.openxmlformats.org/officeDocument/2006/relationships/tags" Target="../tags/tag34.xml"/><Relationship Id="rId10" Type="http://schemas.openxmlformats.org/officeDocument/2006/relationships/image" Target="../media/image63.png"/><Relationship Id="rId4" Type="http://schemas.openxmlformats.org/officeDocument/2006/relationships/tags" Target="../tags/tag33.xml"/><Relationship Id="rId9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1.jpeg"/><Relationship Id="rId4" Type="http://schemas.openxmlformats.org/officeDocument/2006/relationships/image" Target="../media/image80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3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8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85.w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86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87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4034970"/>
            <a:ext cx="8123669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2400" dirty="0">
                <a:solidFill>
                  <a:srgbClr val="002060"/>
                </a:solidFill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Masao KURIKI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solidFill>
                  <a:srgbClr val="002060"/>
                </a:solidFill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Graduate School of Advanced Sciences of Matter,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dirty="0">
                <a:solidFill>
                  <a:srgbClr val="002060"/>
                </a:solidFill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Hiroshima </a:t>
            </a:r>
            <a:r>
              <a:rPr kumimoji="0" lang="en-US" altLang="ja-JP" dirty="0" smtClean="0">
                <a:solidFill>
                  <a:srgbClr val="002060"/>
                </a:solidFill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University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 smtClean="0">
                <a:solidFill>
                  <a:srgbClr val="002060"/>
                </a:solidFill>
                <a:latin typeface="Rounded Mgen+ 1c medium" panose="020B0502020203020207" pitchFamily="34" charset="-128"/>
                <a:ea typeface="Rounded Mgen+ 1c medium" panose="020B0502020203020207" pitchFamily="34" charset="-128"/>
                <a:cs typeface="Rounded Mgen+ 1c medium" panose="020B0502020203020207" pitchFamily="34" charset="-128"/>
              </a:rPr>
              <a:t>(material is taken from Lecture by T. Tanaka, Sp8)</a:t>
            </a:r>
            <a:endParaRPr kumimoji="0" lang="en-US" altLang="ja-JP" dirty="0">
              <a:solidFill>
                <a:srgbClr val="002060"/>
              </a:solidFill>
              <a:latin typeface="Rounded Mgen+ 1c medium" panose="020B0502020203020207" pitchFamily="34" charset="-128"/>
              <a:ea typeface="Rounded Mgen+ 1c medium" panose="020B0502020203020207" pitchFamily="34" charset="-128"/>
              <a:cs typeface="Rounded Mgen+ 1c medium" panose="020B0502020203020207" pitchFamily="34" charset="-128"/>
            </a:endParaRPr>
          </a:p>
        </p:txBody>
      </p:sp>
      <p:sp>
        <p:nvSpPr>
          <p:cNvPr id="7" name="TextBox 6">
            <a:hlinkClick r:id="rId2"/>
          </p:cNvPr>
          <p:cNvSpPr txBox="1"/>
          <p:nvPr/>
        </p:nvSpPr>
        <p:spPr>
          <a:xfrm>
            <a:off x="539552" y="6597932"/>
            <a:ext cx="86044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ALLPPT.com _ Free PowerPoint Templates, Diagrams and Charts</a:t>
            </a:r>
            <a:endParaRPr lang="ko-KR" altLang="en-US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31438" y="6153909"/>
            <a:ext cx="1110013" cy="272795"/>
            <a:chOff x="3275856" y="1242391"/>
            <a:chExt cx="1656184" cy="407020"/>
          </a:xfrm>
        </p:grpSpPr>
        <p:sp>
          <p:nvSpPr>
            <p:cNvPr id="18" name="Rounded Rectangle 17"/>
            <p:cNvSpPr/>
            <p:nvPr/>
          </p:nvSpPr>
          <p:spPr>
            <a:xfrm>
              <a:off x="3275856" y="1242391"/>
              <a:ext cx="1656184" cy="407020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0"/>
              </a:schemeClr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9" name="Picture 2" descr="E:\002-KIMS BUSINESS\007-01-ALLPPT.com\011-ALLPPT-LOGO\allppt-logo-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6120" y="1319622"/>
              <a:ext cx="1187245" cy="247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正方形/長方形 1"/>
          <p:cNvSpPr/>
          <p:nvPr/>
        </p:nvSpPr>
        <p:spPr>
          <a:xfrm>
            <a:off x="539552" y="1311193"/>
            <a:ext cx="533351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0" dirty="0">
                <a:solidFill>
                  <a:srgbClr val="F5009D"/>
                </a:solidFill>
                <a:latin typeface="Rounded Mgen+ 1c heavy" panose="020B0802020203020207" pitchFamily="50" charset="-128"/>
                <a:ea typeface="Rounded Mgen+ 1c heavy" panose="020B0802020203020207" pitchFamily="50" charset="-128"/>
                <a:cs typeface="Rounded Mgen+ 1c heavy" panose="020B0802020203020207" pitchFamily="50" charset="-128"/>
              </a:rPr>
              <a:t>Foundation of FELs </a:t>
            </a:r>
            <a:endParaRPr lang="en-US" altLang="ja-JP" sz="4000" dirty="0" smtClean="0">
              <a:solidFill>
                <a:srgbClr val="F5009D"/>
              </a:solidFill>
              <a:latin typeface="Rounded Mgen+ 1c heavy" panose="020B0802020203020207" pitchFamily="50" charset="-128"/>
              <a:ea typeface="Rounded Mgen+ 1c heavy" panose="020B0802020203020207" pitchFamily="50" charset="-128"/>
              <a:cs typeface="Rounded Mgen+ 1c heavy" panose="020B0802020203020207" pitchFamily="50" charset="-128"/>
            </a:endParaRPr>
          </a:p>
          <a:p>
            <a:r>
              <a:rPr lang="en-US" altLang="ja-JP" sz="2400" dirty="0" smtClean="0">
                <a:solidFill>
                  <a:srgbClr val="F5009D"/>
                </a:solidFill>
                <a:latin typeface="Rounded Mgen+ 1c heavy" panose="020B0802020203020207" pitchFamily="50" charset="-128"/>
                <a:ea typeface="Rounded Mgen+ 1c heavy" panose="020B0802020203020207" pitchFamily="50" charset="-128"/>
                <a:cs typeface="Rounded Mgen+ 1c heavy" panose="020B0802020203020207" pitchFamily="50" charset="-128"/>
              </a:rPr>
              <a:t>(Slides made by T. Tanaka)</a:t>
            </a:r>
            <a:endParaRPr lang="en-US" altLang="ja-JP" sz="2400" dirty="0" smtClean="0">
              <a:solidFill>
                <a:srgbClr val="F5009D"/>
              </a:solidFill>
              <a:latin typeface="Rounded Mgen+ 1c heavy" panose="020B0802020203020207" pitchFamily="50" charset="-128"/>
              <a:ea typeface="Rounded Mgen+ 1c heavy" panose="020B0802020203020207" pitchFamily="50" charset="-128"/>
              <a:cs typeface="Rounded Mgen+ 1c heavy" panose="020B08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1221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r>
              <a:rPr lang="en-US" altLang="ja-JP" dirty="0" smtClean="0"/>
              <a:t>Spontaneous &amp; Coherent Radiation (1)</a:t>
            </a:r>
            <a:endParaRPr lang="ja-JP" alt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52513"/>
                <a:ext cx="8398042" cy="5545137"/>
              </a:xfrm>
            </p:spPr>
            <p:txBody>
              <a:bodyPr/>
              <a:lstStyle/>
              <a:p>
                <a:r>
                  <a:rPr lang="en-US" altLang="ja-JP" dirty="0" smtClean="0"/>
                  <a:t>In general, 10</a:t>
                </a:r>
                <a:r>
                  <a:rPr lang="en-US" altLang="ja-JP" baseline="30000" dirty="0" smtClean="0"/>
                  <a:t>9</a:t>
                </a:r>
                <a:r>
                  <a:rPr lang="en-US" altLang="ja-JP" dirty="0" smtClean="0"/>
                  <a:t>-10</a:t>
                </a:r>
                <a:r>
                  <a:rPr lang="en-US" altLang="ja-JP" baseline="30000" dirty="0" smtClean="0"/>
                  <a:t>10</a:t>
                </a:r>
                <a:r>
                  <a:rPr lang="ja-JP" altLang="en-US" dirty="0" smtClean="0"/>
                  <a:t> </a:t>
                </a:r>
                <a:r>
                  <a:rPr lang="en-US" altLang="ja-JP" dirty="0" smtClean="0"/>
                  <a:t>electrons</a:t>
                </a:r>
                <a:r>
                  <a:rPr lang="ja-JP" altLang="en-US" dirty="0" smtClean="0"/>
                  <a:t> </a:t>
                </a:r>
                <a:r>
                  <a:rPr lang="en-US" altLang="ja-JP" dirty="0" smtClean="0"/>
                  <a:t>are contained in an electron beam (bunch)</a:t>
                </a:r>
                <a:endParaRPr lang="ja-JP" altLang="en-US" dirty="0"/>
              </a:p>
              <a:p>
                <a:r>
                  <a:rPr lang="en-US" altLang="ja-JP" dirty="0" smtClean="0"/>
                  <a:t>Radiation processes are classified according to how photons accumulate</a:t>
                </a:r>
              </a:p>
              <a:p>
                <a:pPr lvl="1"/>
                <a:r>
                  <a:rPr lang="en-US" altLang="ja-JP" dirty="0" smtClean="0"/>
                  <a:t>Spontaneous</a:t>
                </a:r>
                <a:r>
                  <a:rPr lang="ja-JP" altLang="en-US" dirty="0" smtClean="0"/>
                  <a:t>：</a:t>
                </a:r>
                <a:r>
                  <a:rPr lang="en-US" altLang="ja-JP" dirty="0" smtClean="0"/>
                  <a:t>random accumulation</a:t>
                </a:r>
                <a:endParaRPr lang="ja-JP" altLang="en-US" dirty="0"/>
              </a:p>
              <a:p>
                <a:pPr lvl="1"/>
                <a:r>
                  <a:rPr lang="en-US" altLang="ja-JP" dirty="0" smtClean="0"/>
                  <a:t>Coherent</a:t>
                </a:r>
                <a:r>
                  <a:rPr lang="ja-JP" altLang="en-US" dirty="0" smtClean="0"/>
                  <a:t>：</a:t>
                </a:r>
                <a:r>
                  <a:rPr lang="en-US" altLang="ja-JP" dirty="0"/>
                  <a:t>in-phase accumulation</a:t>
                </a:r>
                <a:endParaRPr lang="ja-JP" altLang="en-US" dirty="0"/>
              </a:p>
              <a:p>
                <a:r>
                  <a:rPr lang="en-US" altLang="ja-JP" dirty="0" smtClean="0"/>
                  <a:t>Which is more dominant depends on the electron bunch length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altLang="ja-JP" i="1">
                            <a:latin typeface="Cambria Math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altLang="ja-JP" dirty="0" smtClean="0"/>
                  <a:t>)</a:t>
                </a:r>
                <a:r>
                  <a:rPr lang="ja-JP" altLang="en-US" dirty="0"/>
                  <a:t> </a:t>
                </a:r>
                <a:r>
                  <a:rPr lang="en-US" altLang="ja-JP" dirty="0" smtClean="0"/>
                  <a:t>relative to the wavelength of radiation</a:t>
                </a:r>
                <a:r>
                  <a:rPr lang="ja-JP" altLang="en-US" dirty="0" smtClean="0"/>
                  <a:t> </a:t>
                </a:r>
                <a:r>
                  <a:rPr lang="en-US" altLang="ja-JP" dirty="0" smtClean="0"/>
                  <a:t>(</a:t>
                </a:r>
                <a:r>
                  <a:rPr lang="en-US" altLang="ja-JP" dirty="0">
                    <a:latin typeface="Symbol" pitchFamily="18" charset="2"/>
                  </a:rPr>
                  <a:t>l</a:t>
                </a:r>
                <a:r>
                  <a:rPr lang="en-US" altLang="ja-JP" dirty="0" smtClean="0"/>
                  <a:t>)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7171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52513"/>
                <a:ext cx="8398042" cy="5545137"/>
              </a:xfrm>
              <a:blipFill rotWithShape="0">
                <a:blip r:embed="rId2"/>
                <a:stretch>
                  <a:fillRect l="-1669" t="-14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25AA728-8F54-44DC-8342-294AB07DCF3A}" type="slidenum">
              <a:rPr lang="ja-JP" altLang="en-US" smtClean="0"/>
              <a:pPr>
                <a:defRPr/>
              </a:pPr>
              <a:t>10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2762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Spontaneous &amp; Coherent Radiation </a:t>
            </a:r>
            <a:r>
              <a:rPr lang="en-US" altLang="ja-JP" dirty="0" smtClean="0"/>
              <a:t>(2)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11</a:t>
            </a:fld>
            <a:endParaRPr lang="ja-JP" altLang="en-US" dirty="0"/>
          </a:p>
        </p:txBody>
      </p:sp>
      <p:grpSp>
        <p:nvGrpSpPr>
          <p:cNvPr id="6" name="Group 4277"/>
          <p:cNvGrpSpPr>
            <a:grpSpLocks/>
          </p:cNvGrpSpPr>
          <p:nvPr/>
        </p:nvGrpSpPr>
        <p:grpSpPr bwMode="auto">
          <a:xfrm>
            <a:off x="649288" y="1385888"/>
            <a:ext cx="7493000" cy="1066800"/>
            <a:chOff x="409" y="873"/>
            <a:chExt cx="4720" cy="672"/>
          </a:xfrm>
        </p:grpSpPr>
        <p:sp>
          <p:nvSpPr>
            <p:cNvPr id="7" name="Line 1001"/>
            <p:cNvSpPr>
              <a:spLocks noChangeShapeType="1"/>
            </p:cNvSpPr>
            <p:nvPr/>
          </p:nvSpPr>
          <p:spPr bwMode="auto">
            <a:xfrm>
              <a:off x="439" y="1200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Rectangle 1004"/>
            <p:cNvSpPr>
              <a:spLocks noChangeArrowheads="1"/>
            </p:cNvSpPr>
            <p:nvPr/>
          </p:nvSpPr>
          <p:spPr bwMode="auto">
            <a:xfrm>
              <a:off x="674" y="1118"/>
              <a:ext cx="276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3600" dirty="0">
                  <a:latin typeface="Symbol" pitchFamily="18" charset="2"/>
                </a:rPr>
                <a:t>l</a:t>
              </a:r>
              <a:endParaRPr lang="en-US" altLang="ja-JP" sz="3600" baseline="-25000" dirty="0"/>
            </a:p>
          </p:txBody>
        </p:sp>
        <p:grpSp>
          <p:nvGrpSpPr>
            <p:cNvPr id="9" name="Group 1841"/>
            <p:cNvGrpSpPr>
              <a:grpSpLocks/>
            </p:cNvGrpSpPr>
            <p:nvPr/>
          </p:nvGrpSpPr>
          <p:grpSpPr bwMode="auto">
            <a:xfrm>
              <a:off x="409" y="873"/>
              <a:ext cx="4720" cy="672"/>
              <a:chOff x="516" y="2473"/>
              <a:chExt cx="4720" cy="672"/>
            </a:xfrm>
          </p:grpSpPr>
          <p:grpSp>
            <p:nvGrpSpPr>
              <p:cNvPr id="10" name="Group 1842"/>
              <p:cNvGrpSpPr>
                <a:grpSpLocks/>
              </p:cNvGrpSpPr>
              <p:nvPr/>
            </p:nvGrpSpPr>
            <p:grpSpPr bwMode="auto">
              <a:xfrm>
                <a:off x="532" y="2473"/>
                <a:ext cx="4704" cy="672"/>
                <a:chOff x="505" y="1229"/>
                <a:chExt cx="4704" cy="672"/>
              </a:xfrm>
            </p:grpSpPr>
            <p:grpSp>
              <p:nvGrpSpPr>
                <p:cNvPr id="12" name="Group 1843"/>
                <p:cNvGrpSpPr>
                  <a:grpSpLocks/>
                </p:cNvGrpSpPr>
                <p:nvPr/>
              </p:nvGrpSpPr>
              <p:grpSpPr bwMode="auto">
                <a:xfrm>
                  <a:off x="2857" y="1229"/>
                  <a:ext cx="2352" cy="672"/>
                  <a:chOff x="2016" y="2352"/>
                  <a:chExt cx="1152" cy="288"/>
                </a:xfrm>
              </p:grpSpPr>
              <p:sp>
                <p:nvSpPr>
                  <p:cNvPr id="19" name="Freeform 1844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0" name="Freeform 1845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1" name="Freeform 1846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2" name="Freeform 1847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3" name="Freeform 1848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4" name="Freeform 1849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13" name="Freeform 1850"/>
                <p:cNvSpPr>
                  <a:spLocks/>
                </p:cNvSpPr>
                <p:nvPr/>
              </p:nvSpPr>
              <p:spPr bwMode="auto">
                <a:xfrm>
                  <a:off x="505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" name="Freeform 1851"/>
                <p:cNvSpPr>
                  <a:spLocks/>
                </p:cNvSpPr>
                <p:nvPr/>
              </p:nvSpPr>
              <p:spPr bwMode="auto">
                <a:xfrm flipH="1" flipV="1">
                  <a:off x="897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5" name="Freeform 1852"/>
                <p:cNvSpPr>
                  <a:spLocks/>
                </p:cNvSpPr>
                <p:nvPr/>
              </p:nvSpPr>
              <p:spPr bwMode="auto">
                <a:xfrm>
                  <a:off x="1289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6" name="Freeform 1853"/>
                <p:cNvSpPr>
                  <a:spLocks/>
                </p:cNvSpPr>
                <p:nvPr/>
              </p:nvSpPr>
              <p:spPr bwMode="auto">
                <a:xfrm flipH="1" flipV="1">
                  <a:off x="1681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7" name="Freeform 1854"/>
                <p:cNvSpPr>
                  <a:spLocks/>
                </p:cNvSpPr>
                <p:nvPr/>
              </p:nvSpPr>
              <p:spPr bwMode="auto">
                <a:xfrm>
                  <a:off x="2073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8" name="Freeform 1855"/>
                <p:cNvSpPr>
                  <a:spLocks/>
                </p:cNvSpPr>
                <p:nvPr/>
              </p:nvSpPr>
              <p:spPr bwMode="auto">
                <a:xfrm flipH="1" flipV="1">
                  <a:off x="2465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sp>
            <p:nvSpPr>
              <p:cNvPr id="11" name="Oval 1856"/>
              <p:cNvSpPr>
                <a:spLocks noChangeArrowheads="1"/>
              </p:cNvSpPr>
              <p:nvPr/>
            </p:nvSpPr>
            <p:spPr bwMode="auto">
              <a:xfrm flipV="1">
                <a:off x="516" y="2771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</p:grpSp>
      <p:grpSp>
        <p:nvGrpSpPr>
          <p:cNvPr id="25" name="Group 4278"/>
          <p:cNvGrpSpPr>
            <a:grpSpLocks/>
          </p:cNvGrpSpPr>
          <p:nvPr/>
        </p:nvGrpSpPr>
        <p:grpSpPr bwMode="auto">
          <a:xfrm>
            <a:off x="649288" y="2716214"/>
            <a:ext cx="8275637" cy="1757363"/>
            <a:chOff x="409" y="1711"/>
            <a:chExt cx="5213" cy="1107"/>
          </a:xfrm>
        </p:grpSpPr>
        <p:grpSp>
          <p:nvGrpSpPr>
            <p:cNvPr id="26" name="Group 4271"/>
            <p:cNvGrpSpPr>
              <a:grpSpLocks/>
            </p:cNvGrpSpPr>
            <p:nvPr/>
          </p:nvGrpSpPr>
          <p:grpSpPr bwMode="auto">
            <a:xfrm>
              <a:off x="409" y="1711"/>
              <a:ext cx="5213" cy="914"/>
              <a:chOff x="547" y="1922"/>
              <a:chExt cx="5213" cy="914"/>
            </a:xfrm>
          </p:grpSpPr>
          <p:sp>
            <p:nvSpPr>
              <p:cNvPr id="29" name="Freeform 1392"/>
              <p:cNvSpPr>
                <a:spLocks/>
              </p:cNvSpPr>
              <p:nvPr/>
            </p:nvSpPr>
            <p:spPr bwMode="auto">
              <a:xfrm>
                <a:off x="563" y="2058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0" name="Freeform 1393"/>
              <p:cNvSpPr>
                <a:spLocks/>
              </p:cNvSpPr>
              <p:nvPr/>
            </p:nvSpPr>
            <p:spPr bwMode="auto">
              <a:xfrm flipH="1" flipV="1">
                <a:off x="955" y="2394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1" name="Freeform 1394"/>
              <p:cNvSpPr>
                <a:spLocks/>
              </p:cNvSpPr>
              <p:nvPr/>
            </p:nvSpPr>
            <p:spPr bwMode="auto">
              <a:xfrm>
                <a:off x="1347" y="2058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2" name="Freeform 1395"/>
              <p:cNvSpPr>
                <a:spLocks/>
              </p:cNvSpPr>
              <p:nvPr/>
            </p:nvSpPr>
            <p:spPr bwMode="auto">
              <a:xfrm flipH="1" flipV="1">
                <a:off x="1739" y="2394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3" name="Freeform 1396"/>
              <p:cNvSpPr>
                <a:spLocks/>
              </p:cNvSpPr>
              <p:nvPr/>
            </p:nvSpPr>
            <p:spPr bwMode="auto">
              <a:xfrm>
                <a:off x="2131" y="2058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4" name="Freeform 1397"/>
              <p:cNvSpPr>
                <a:spLocks/>
              </p:cNvSpPr>
              <p:nvPr/>
            </p:nvSpPr>
            <p:spPr bwMode="auto">
              <a:xfrm flipH="1" flipV="1">
                <a:off x="2523" y="2394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5" name="Freeform 1859"/>
              <p:cNvSpPr>
                <a:spLocks/>
              </p:cNvSpPr>
              <p:nvPr/>
            </p:nvSpPr>
            <p:spPr bwMode="auto">
              <a:xfrm>
                <a:off x="857" y="2043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6" name="Freeform 1860"/>
              <p:cNvSpPr>
                <a:spLocks/>
              </p:cNvSpPr>
              <p:nvPr/>
            </p:nvSpPr>
            <p:spPr bwMode="auto">
              <a:xfrm flipH="1" flipV="1">
                <a:off x="1249" y="2379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7" name="Freeform 1861"/>
              <p:cNvSpPr>
                <a:spLocks/>
              </p:cNvSpPr>
              <p:nvPr/>
            </p:nvSpPr>
            <p:spPr bwMode="auto">
              <a:xfrm>
                <a:off x="1641" y="2043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8" name="Freeform 1862"/>
              <p:cNvSpPr>
                <a:spLocks/>
              </p:cNvSpPr>
              <p:nvPr/>
            </p:nvSpPr>
            <p:spPr bwMode="auto">
              <a:xfrm flipH="1" flipV="1">
                <a:off x="2033" y="2379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" name="Freeform 1863"/>
              <p:cNvSpPr>
                <a:spLocks/>
              </p:cNvSpPr>
              <p:nvPr/>
            </p:nvSpPr>
            <p:spPr bwMode="auto">
              <a:xfrm>
                <a:off x="2425" y="2043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" name="Freeform 1864"/>
              <p:cNvSpPr>
                <a:spLocks/>
              </p:cNvSpPr>
              <p:nvPr/>
            </p:nvSpPr>
            <p:spPr bwMode="auto">
              <a:xfrm flipH="1" flipV="1">
                <a:off x="2817" y="2379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" name="Freeform 1867"/>
              <p:cNvSpPr>
                <a:spLocks/>
              </p:cNvSpPr>
              <p:nvPr/>
            </p:nvSpPr>
            <p:spPr bwMode="auto">
              <a:xfrm>
                <a:off x="659" y="2154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2" name="Freeform 1868"/>
              <p:cNvSpPr>
                <a:spLocks/>
              </p:cNvSpPr>
              <p:nvPr/>
            </p:nvSpPr>
            <p:spPr bwMode="auto">
              <a:xfrm flipH="1" flipV="1">
                <a:off x="1051" y="2490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3" name="Freeform 1869"/>
              <p:cNvSpPr>
                <a:spLocks/>
              </p:cNvSpPr>
              <p:nvPr/>
            </p:nvSpPr>
            <p:spPr bwMode="auto">
              <a:xfrm>
                <a:off x="1443" y="2154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4" name="Freeform 1870"/>
              <p:cNvSpPr>
                <a:spLocks/>
              </p:cNvSpPr>
              <p:nvPr/>
            </p:nvSpPr>
            <p:spPr bwMode="auto">
              <a:xfrm flipH="1" flipV="1">
                <a:off x="1835" y="2490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5" name="Freeform 1871"/>
              <p:cNvSpPr>
                <a:spLocks/>
              </p:cNvSpPr>
              <p:nvPr/>
            </p:nvSpPr>
            <p:spPr bwMode="auto">
              <a:xfrm>
                <a:off x="2227" y="2154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6" name="Freeform 1872"/>
              <p:cNvSpPr>
                <a:spLocks/>
              </p:cNvSpPr>
              <p:nvPr/>
            </p:nvSpPr>
            <p:spPr bwMode="auto">
              <a:xfrm flipH="1" flipV="1">
                <a:off x="2619" y="2490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7" name="Freeform 1875"/>
              <p:cNvSpPr>
                <a:spLocks/>
              </p:cNvSpPr>
              <p:nvPr/>
            </p:nvSpPr>
            <p:spPr bwMode="auto">
              <a:xfrm>
                <a:off x="765" y="2048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8" name="Freeform 1876"/>
              <p:cNvSpPr>
                <a:spLocks/>
              </p:cNvSpPr>
              <p:nvPr/>
            </p:nvSpPr>
            <p:spPr bwMode="auto">
              <a:xfrm flipH="1" flipV="1">
                <a:off x="1157" y="2384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9" name="Freeform 1877"/>
              <p:cNvSpPr>
                <a:spLocks/>
              </p:cNvSpPr>
              <p:nvPr/>
            </p:nvSpPr>
            <p:spPr bwMode="auto">
              <a:xfrm>
                <a:off x="1549" y="2048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0" name="Freeform 1878"/>
              <p:cNvSpPr>
                <a:spLocks/>
              </p:cNvSpPr>
              <p:nvPr/>
            </p:nvSpPr>
            <p:spPr bwMode="auto">
              <a:xfrm flipH="1" flipV="1">
                <a:off x="1941" y="2384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1" name="Freeform 1879"/>
              <p:cNvSpPr>
                <a:spLocks/>
              </p:cNvSpPr>
              <p:nvPr/>
            </p:nvSpPr>
            <p:spPr bwMode="auto">
              <a:xfrm>
                <a:off x="2333" y="2048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2" name="Freeform 1880"/>
              <p:cNvSpPr>
                <a:spLocks/>
              </p:cNvSpPr>
              <p:nvPr/>
            </p:nvSpPr>
            <p:spPr bwMode="auto">
              <a:xfrm flipH="1" flipV="1">
                <a:off x="2725" y="2384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3" name="Freeform 1883"/>
              <p:cNvSpPr>
                <a:spLocks/>
              </p:cNvSpPr>
              <p:nvPr/>
            </p:nvSpPr>
            <p:spPr bwMode="auto">
              <a:xfrm>
                <a:off x="703" y="2001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4" name="Freeform 1884"/>
              <p:cNvSpPr>
                <a:spLocks/>
              </p:cNvSpPr>
              <p:nvPr/>
            </p:nvSpPr>
            <p:spPr bwMode="auto">
              <a:xfrm flipH="1" flipV="1">
                <a:off x="1095" y="2337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5" name="Freeform 1885"/>
              <p:cNvSpPr>
                <a:spLocks/>
              </p:cNvSpPr>
              <p:nvPr/>
            </p:nvSpPr>
            <p:spPr bwMode="auto">
              <a:xfrm>
                <a:off x="1487" y="2001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6" name="Freeform 1886"/>
              <p:cNvSpPr>
                <a:spLocks/>
              </p:cNvSpPr>
              <p:nvPr/>
            </p:nvSpPr>
            <p:spPr bwMode="auto">
              <a:xfrm flipH="1" flipV="1">
                <a:off x="1879" y="2337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" name="Freeform 1887"/>
              <p:cNvSpPr>
                <a:spLocks/>
              </p:cNvSpPr>
              <p:nvPr/>
            </p:nvSpPr>
            <p:spPr bwMode="auto">
              <a:xfrm>
                <a:off x="2271" y="2001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8" name="Freeform 1888"/>
              <p:cNvSpPr>
                <a:spLocks/>
              </p:cNvSpPr>
              <p:nvPr/>
            </p:nvSpPr>
            <p:spPr bwMode="auto">
              <a:xfrm flipH="1" flipV="1">
                <a:off x="2663" y="2337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9" name="Freeform 1891"/>
              <p:cNvSpPr>
                <a:spLocks/>
              </p:cNvSpPr>
              <p:nvPr/>
            </p:nvSpPr>
            <p:spPr bwMode="auto">
              <a:xfrm>
                <a:off x="755" y="2140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0" name="Freeform 1892"/>
              <p:cNvSpPr>
                <a:spLocks/>
              </p:cNvSpPr>
              <p:nvPr/>
            </p:nvSpPr>
            <p:spPr bwMode="auto">
              <a:xfrm flipH="1" flipV="1">
                <a:off x="1147" y="2476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1" name="Freeform 1893"/>
              <p:cNvSpPr>
                <a:spLocks/>
              </p:cNvSpPr>
              <p:nvPr/>
            </p:nvSpPr>
            <p:spPr bwMode="auto">
              <a:xfrm>
                <a:off x="1539" y="2140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2" name="Freeform 1894"/>
              <p:cNvSpPr>
                <a:spLocks/>
              </p:cNvSpPr>
              <p:nvPr/>
            </p:nvSpPr>
            <p:spPr bwMode="auto">
              <a:xfrm flipH="1" flipV="1">
                <a:off x="1931" y="2476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3" name="Freeform 1895"/>
              <p:cNvSpPr>
                <a:spLocks/>
              </p:cNvSpPr>
              <p:nvPr/>
            </p:nvSpPr>
            <p:spPr bwMode="auto">
              <a:xfrm>
                <a:off x="2323" y="2140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4" name="Freeform 1896"/>
              <p:cNvSpPr>
                <a:spLocks/>
              </p:cNvSpPr>
              <p:nvPr/>
            </p:nvSpPr>
            <p:spPr bwMode="auto">
              <a:xfrm flipH="1" flipV="1">
                <a:off x="2715" y="2476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5" name="Freeform 1899"/>
              <p:cNvSpPr>
                <a:spLocks/>
              </p:cNvSpPr>
              <p:nvPr/>
            </p:nvSpPr>
            <p:spPr bwMode="auto">
              <a:xfrm>
                <a:off x="994" y="2066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6" name="Freeform 1900"/>
              <p:cNvSpPr>
                <a:spLocks/>
              </p:cNvSpPr>
              <p:nvPr/>
            </p:nvSpPr>
            <p:spPr bwMode="auto">
              <a:xfrm flipH="1" flipV="1">
                <a:off x="1386" y="2402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7" name="Freeform 1901"/>
              <p:cNvSpPr>
                <a:spLocks/>
              </p:cNvSpPr>
              <p:nvPr/>
            </p:nvSpPr>
            <p:spPr bwMode="auto">
              <a:xfrm>
                <a:off x="1778" y="2066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8" name="Freeform 1902"/>
              <p:cNvSpPr>
                <a:spLocks/>
              </p:cNvSpPr>
              <p:nvPr/>
            </p:nvSpPr>
            <p:spPr bwMode="auto">
              <a:xfrm flipH="1" flipV="1">
                <a:off x="2170" y="2402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9" name="Freeform 1903"/>
              <p:cNvSpPr>
                <a:spLocks/>
              </p:cNvSpPr>
              <p:nvPr/>
            </p:nvSpPr>
            <p:spPr bwMode="auto">
              <a:xfrm>
                <a:off x="2562" y="2066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0" name="Freeform 1904"/>
              <p:cNvSpPr>
                <a:spLocks/>
              </p:cNvSpPr>
              <p:nvPr/>
            </p:nvSpPr>
            <p:spPr bwMode="auto">
              <a:xfrm flipH="1" flipV="1">
                <a:off x="2954" y="2402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1" name="Freeform 1907"/>
              <p:cNvSpPr>
                <a:spLocks/>
              </p:cNvSpPr>
              <p:nvPr/>
            </p:nvSpPr>
            <p:spPr bwMode="auto">
              <a:xfrm>
                <a:off x="894" y="2158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2" name="Freeform 1908"/>
              <p:cNvSpPr>
                <a:spLocks/>
              </p:cNvSpPr>
              <p:nvPr/>
            </p:nvSpPr>
            <p:spPr bwMode="auto">
              <a:xfrm flipH="1" flipV="1">
                <a:off x="1286" y="2494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3" name="Freeform 1909"/>
              <p:cNvSpPr>
                <a:spLocks/>
              </p:cNvSpPr>
              <p:nvPr/>
            </p:nvSpPr>
            <p:spPr bwMode="auto">
              <a:xfrm>
                <a:off x="1678" y="2158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4" name="Freeform 1910"/>
              <p:cNvSpPr>
                <a:spLocks/>
              </p:cNvSpPr>
              <p:nvPr/>
            </p:nvSpPr>
            <p:spPr bwMode="auto">
              <a:xfrm flipH="1" flipV="1">
                <a:off x="2070" y="2494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5" name="Freeform 1911"/>
              <p:cNvSpPr>
                <a:spLocks/>
              </p:cNvSpPr>
              <p:nvPr/>
            </p:nvSpPr>
            <p:spPr bwMode="auto">
              <a:xfrm>
                <a:off x="2462" y="2158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6" name="Freeform 1912"/>
              <p:cNvSpPr>
                <a:spLocks/>
              </p:cNvSpPr>
              <p:nvPr/>
            </p:nvSpPr>
            <p:spPr bwMode="auto">
              <a:xfrm flipH="1" flipV="1">
                <a:off x="2854" y="2494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7" name="Freeform 1915"/>
              <p:cNvSpPr>
                <a:spLocks/>
              </p:cNvSpPr>
              <p:nvPr/>
            </p:nvSpPr>
            <p:spPr bwMode="auto">
              <a:xfrm>
                <a:off x="1084" y="2009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8" name="Freeform 1916"/>
              <p:cNvSpPr>
                <a:spLocks/>
              </p:cNvSpPr>
              <p:nvPr/>
            </p:nvSpPr>
            <p:spPr bwMode="auto">
              <a:xfrm flipH="1" flipV="1">
                <a:off x="1476" y="2345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9" name="Freeform 1917"/>
              <p:cNvSpPr>
                <a:spLocks/>
              </p:cNvSpPr>
              <p:nvPr/>
            </p:nvSpPr>
            <p:spPr bwMode="auto">
              <a:xfrm>
                <a:off x="1868" y="2009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80" name="Freeform 1918"/>
              <p:cNvSpPr>
                <a:spLocks/>
              </p:cNvSpPr>
              <p:nvPr/>
            </p:nvSpPr>
            <p:spPr bwMode="auto">
              <a:xfrm flipH="1" flipV="1">
                <a:off x="2260" y="2345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81" name="Freeform 1919"/>
              <p:cNvSpPr>
                <a:spLocks/>
              </p:cNvSpPr>
              <p:nvPr/>
            </p:nvSpPr>
            <p:spPr bwMode="auto">
              <a:xfrm>
                <a:off x="2652" y="2009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82" name="Freeform 1920"/>
              <p:cNvSpPr>
                <a:spLocks/>
              </p:cNvSpPr>
              <p:nvPr/>
            </p:nvSpPr>
            <p:spPr bwMode="auto">
              <a:xfrm flipH="1" flipV="1">
                <a:off x="3044" y="2345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83" name="Freeform 1923"/>
              <p:cNvSpPr>
                <a:spLocks/>
              </p:cNvSpPr>
              <p:nvPr/>
            </p:nvSpPr>
            <p:spPr bwMode="auto">
              <a:xfrm>
                <a:off x="1378" y="1994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84" name="Freeform 1924"/>
              <p:cNvSpPr>
                <a:spLocks/>
              </p:cNvSpPr>
              <p:nvPr/>
            </p:nvSpPr>
            <p:spPr bwMode="auto">
              <a:xfrm flipH="1" flipV="1">
                <a:off x="1770" y="2330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85" name="Freeform 1925"/>
              <p:cNvSpPr>
                <a:spLocks/>
              </p:cNvSpPr>
              <p:nvPr/>
            </p:nvSpPr>
            <p:spPr bwMode="auto">
              <a:xfrm>
                <a:off x="2162" y="1994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86" name="Freeform 1926"/>
              <p:cNvSpPr>
                <a:spLocks/>
              </p:cNvSpPr>
              <p:nvPr/>
            </p:nvSpPr>
            <p:spPr bwMode="auto">
              <a:xfrm flipH="1" flipV="1">
                <a:off x="2554" y="2330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87" name="Freeform 1927"/>
              <p:cNvSpPr>
                <a:spLocks/>
              </p:cNvSpPr>
              <p:nvPr/>
            </p:nvSpPr>
            <p:spPr bwMode="auto">
              <a:xfrm>
                <a:off x="2946" y="1994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88" name="Freeform 1928"/>
              <p:cNvSpPr>
                <a:spLocks/>
              </p:cNvSpPr>
              <p:nvPr/>
            </p:nvSpPr>
            <p:spPr bwMode="auto">
              <a:xfrm flipH="1" flipV="1">
                <a:off x="3338" y="2330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89" name="Freeform 1931"/>
              <p:cNvSpPr>
                <a:spLocks/>
              </p:cNvSpPr>
              <p:nvPr/>
            </p:nvSpPr>
            <p:spPr bwMode="auto">
              <a:xfrm>
                <a:off x="1120" y="2110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0" name="Freeform 1932"/>
              <p:cNvSpPr>
                <a:spLocks/>
              </p:cNvSpPr>
              <p:nvPr/>
            </p:nvSpPr>
            <p:spPr bwMode="auto">
              <a:xfrm flipH="1" flipV="1">
                <a:off x="1512" y="2446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1" name="Freeform 1933"/>
              <p:cNvSpPr>
                <a:spLocks/>
              </p:cNvSpPr>
              <p:nvPr/>
            </p:nvSpPr>
            <p:spPr bwMode="auto">
              <a:xfrm>
                <a:off x="1904" y="2110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2" name="Freeform 1934"/>
              <p:cNvSpPr>
                <a:spLocks/>
              </p:cNvSpPr>
              <p:nvPr/>
            </p:nvSpPr>
            <p:spPr bwMode="auto">
              <a:xfrm flipH="1" flipV="1">
                <a:off x="2296" y="2446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3" name="Freeform 1935"/>
              <p:cNvSpPr>
                <a:spLocks/>
              </p:cNvSpPr>
              <p:nvPr/>
            </p:nvSpPr>
            <p:spPr bwMode="auto">
              <a:xfrm>
                <a:off x="2688" y="2110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4" name="Freeform 1936"/>
              <p:cNvSpPr>
                <a:spLocks/>
              </p:cNvSpPr>
              <p:nvPr/>
            </p:nvSpPr>
            <p:spPr bwMode="auto">
              <a:xfrm flipH="1" flipV="1">
                <a:off x="3080" y="2446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5" name="Freeform 1939"/>
              <p:cNvSpPr>
                <a:spLocks/>
              </p:cNvSpPr>
              <p:nvPr/>
            </p:nvSpPr>
            <p:spPr bwMode="auto">
              <a:xfrm>
                <a:off x="1286" y="1999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6" name="Freeform 1940"/>
              <p:cNvSpPr>
                <a:spLocks/>
              </p:cNvSpPr>
              <p:nvPr/>
            </p:nvSpPr>
            <p:spPr bwMode="auto">
              <a:xfrm flipH="1" flipV="1">
                <a:off x="1678" y="2335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7" name="Freeform 1941"/>
              <p:cNvSpPr>
                <a:spLocks/>
              </p:cNvSpPr>
              <p:nvPr/>
            </p:nvSpPr>
            <p:spPr bwMode="auto">
              <a:xfrm>
                <a:off x="2070" y="1999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8" name="Freeform 1942"/>
              <p:cNvSpPr>
                <a:spLocks/>
              </p:cNvSpPr>
              <p:nvPr/>
            </p:nvSpPr>
            <p:spPr bwMode="auto">
              <a:xfrm flipH="1" flipV="1">
                <a:off x="2462" y="2335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9" name="Freeform 1943"/>
              <p:cNvSpPr>
                <a:spLocks/>
              </p:cNvSpPr>
              <p:nvPr/>
            </p:nvSpPr>
            <p:spPr bwMode="auto">
              <a:xfrm>
                <a:off x="2854" y="1999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0" name="Freeform 1944"/>
              <p:cNvSpPr>
                <a:spLocks/>
              </p:cNvSpPr>
              <p:nvPr/>
            </p:nvSpPr>
            <p:spPr bwMode="auto">
              <a:xfrm flipH="1" flipV="1">
                <a:off x="3246" y="2335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1" name="Freeform 1947"/>
              <p:cNvSpPr>
                <a:spLocks/>
              </p:cNvSpPr>
              <p:nvPr/>
            </p:nvSpPr>
            <p:spPr bwMode="auto">
              <a:xfrm>
                <a:off x="1192" y="2018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2" name="Freeform 1948"/>
              <p:cNvSpPr>
                <a:spLocks/>
              </p:cNvSpPr>
              <p:nvPr/>
            </p:nvSpPr>
            <p:spPr bwMode="auto">
              <a:xfrm flipH="1" flipV="1">
                <a:off x="1584" y="2354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3" name="Freeform 1949"/>
              <p:cNvSpPr>
                <a:spLocks/>
              </p:cNvSpPr>
              <p:nvPr/>
            </p:nvSpPr>
            <p:spPr bwMode="auto">
              <a:xfrm>
                <a:off x="1976" y="2018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4" name="Freeform 1950"/>
              <p:cNvSpPr>
                <a:spLocks/>
              </p:cNvSpPr>
              <p:nvPr/>
            </p:nvSpPr>
            <p:spPr bwMode="auto">
              <a:xfrm flipH="1" flipV="1">
                <a:off x="2368" y="2354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5" name="Freeform 1951"/>
              <p:cNvSpPr>
                <a:spLocks/>
              </p:cNvSpPr>
              <p:nvPr/>
            </p:nvSpPr>
            <p:spPr bwMode="auto">
              <a:xfrm>
                <a:off x="2760" y="2018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6" name="Freeform 1952"/>
              <p:cNvSpPr>
                <a:spLocks/>
              </p:cNvSpPr>
              <p:nvPr/>
            </p:nvSpPr>
            <p:spPr bwMode="auto">
              <a:xfrm flipH="1" flipV="1">
                <a:off x="3152" y="2354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7" name="Freeform 1955"/>
              <p:cNvSpPr>
                <a:spLocks/>
              </p:cNvSpPr>
              <p:nvPr/>
            </p:nvSpPr>
            <p:spPr bwMode="auto">
              <a:xfrm>
                <a:off x="1276" y="2091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8" name="Freeform 1956"/>
              <p:cNvSpPr>
                <a:spLocks/>
              </p:cNvSpPr>
              <p:nvPr/>
            </p:nvSpPr>
            <p:spPr bwMode="auto">
              <a:xfrm flipH="1" flipV="1">
                <a:off x="1668" y="2427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9" name="Freeform 1957"/>
              <p:cNvSpPr>
                <a:spLocks/>
              </p:cNvSpPr>
              <p:nvPr/>
            </p:nvSpPr>
            <p:spPr bwMode="auto">
              <a:xfrm>
                <a:off x="2060" y="2091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0" name="Freeform 1958"/>
              <p:cNvSpPr>
                <a:spLocks/>
              </p:cNvSpPr>
              <p:nvPr/>
            </p:nvSpPr>
            <p:spPr bwMode="auto">
              <a:xfrm flipH="1" flipV="1">
                <a:off x="2452" y="2427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1" name="Freeform 1959"/>
              <p:cNvSpPr>
                <a:spLocks/>
              </p:cNvSpPr>
              <p:nvPr/>
            </p:nvSpPr>
            <p:spPr bwMode="auto">
              <a:xfrm>
                <a:off x="2844" y="2091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2" name="Freeform 1960"/>
              <p:cNvSpPr>
                <a:spLocks/>
              </p:cNvSpPr>
              <p:nvPr/>
            </p:nvSpPr>
            <p:spPr bwMode="auto">
              <a:xfrm flipH="1" flipV="1">
                <a:off x="3236" y="2427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3" name="Freeform 1963"/>
              <p:cNvSpPr>
                <a:spLocks/>
              </p:cNvSpPr>
              <p:nvPr/>
            </p:nvSpPr>
            <p:spPr bwMode="auto">
              <a:xfrm>
                <a:off x="1515" y="2017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4" name="Freeform 1964"/>
              <p:cNvSpPr>
                <a:spLocks/>
              </p:cNvSpPr>
              <p:nvPr/>
            </p:nvSpPr>
            <p:spPr bwMode="auto">
              <a:xfrm flipH="1" flipV="1">
                <a:off x="1907" y="2353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5" name="Freeform 1965"/>
              <p:cNvSpPr>
                <a:spLocks/>
              </p:cNvSpPr>
              <p:nvPr/>
            </p:nvSpPr>
            <p:spPr bwMode="auto">
              <a:xfrm>
                <a:off x="2299" y="2017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6" name="Freeform 1966"/>
              <p:cNvSpPr>
                <a:spLocks/>
              </p:cNvSpPr>
              <p:nvPr/>
            </p:nvSpPr>
            <p:spPr bwMode="auto">
              <a:xfrm flipH="1" flipV="1">
                <a:off x="2691" y="2353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7" name="Freeform 1967"/>
              <p:cNvSpPr>
                <a:spLocks/>
              </p:cNvSpPr>
              <p:nvPr/>
            </p:nvSpPr>
            <p:spPr bwMode="auto">
              <a:xfrm>
                <a:off x="3083" y="2017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8" name="Freeform 1968"/>
              <p:cNvSpPr>
                <a:spLocks/>
              </p:cNvSpPr>
              <p:nvPr/>
            </p:nvSpPr>
            <p:spPr bwMode="auto">
              <a:xfrm flipH="1" flipV="1">
                <a:off x="3475" y="2353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9" name="Freeform 1971"/>
              <p:cNvSpPr>
                <a:spLocks/>
              </p:cNvSpPr>
              <p:nvPr/>
            </p:nvSpPr>
            <p:spPr bwMode="auto">
              <a:xfrm>
                <a:off x="1415" y="2109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20" name="Freeform 1972"/>
              <p:cNvSpPr>
                <a:spLocks/>
              </p:cNvSpPr>
              <p:nvPr/>
            </p:nvSpPr>
            <p:spPr bwMode="auto">
              <a:xfrm flipH="1" flipV="1">
                <a:off x="1807" y="2445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21" name="Freeform 1973"/>
              <p:cNvSpPr>
                <a:spLocks/>
              </p:cNvSpPr>
              <p:nvPr/>
            </p:nvSpPr>
            <p:spPr bwMode="auto">
              <a:xfrm>
                <a:off x="2199" y="2109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22" name="Freeform 1974"/>
              <p:cNvSpPr>
                <a:spLocks/>
              </p:cNvSpPr>
              <p:nvPr/>
            </p:nvSpPr>
            <p:spPr bwMode="auto">
              <a:xfrm flipH="1" flipV="1">
                <a:off x="2591" y="2445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23" name="Freeform 1975"/>
              <p:cNvSpPr>
                <a:spLocks/>
              </p:cNvSpPr>
              <p:nvPr/>
            </p:nvSpPr>
            <p:spPr bwMode="auto">
              <a:xfrm>
                <a:off x="2983" y="2109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24" name="Freeform 1976"/>
              <p:cNvSpPr>
                <a:spLocks/>
              </p:cNvSpPr>
              <p:nvPr/>
            </p:nvSpPr>
            <p:spPr bwMode="auto">
              <a:xfrm flipH="1" flipV="1">
                <a:off x="3375" y="2445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25" name="Freeform 1979"/>
              <p:cNvSpPr>
                <a:spLocks/>
              </p:cNvSpPr>
              <p:nvPr/>
            </p:nvSpPr>
            <p:spPr bwMode="auto">
              <a:xfrm>
                <a:off x="1534" y="2108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26" name="Freeform 1980"/>
              <p:cNvSpPr>
                <a:spLocks/>
              </p:cNvSpPr>
              <p:nvPr/>
            </p:nvSpPr>
            <p:spPr bwMode="auto">
              <a:xfrm flipH="1" flipV="1">
                <a:off x="1926" y="2444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27" name="Freeform 1981"/>
              <p:cNvSpPr>
                <a:spLocks/>
              </p:cNvSpPr>
              <p:nvPr/>
            </p:nvSpPr>
            <p:spPr bwMode="auto">
              <a:xfrm>
                <a:off x="2318" y="2108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28" name="Freeform 1982"/>
              <p:cNvSpPr>
                <a:spLocks/>
              </p:cNvSpPr>
              <p:nvPr/>
            </p:nvSpPr>
            <p:spPr bwMode="auto">
              <a:xfrm flipH="1" flipV="1">
                <a:off x="2710" y="2444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29" name="Freeform 1983"/>
              <p:cNvSpPr>
                <a:spLocks/>
              </p:cNvSpPr>
              <p:nvPr/>
            </p:nvSpPr>
            <p:spPr bwMode="auto">
              <a:xfrm>
                <a:off x="3102" y="2108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30" name="Freeform 1984"/>
              <p:cNvSpPr>
                <a:spLocks/>
              </p:cNvSpPr>
              <p:nvPr/>
            </p:nvSpPr>
            <p:spPr bwMode="auto">
              <a:xfrm flipH="1" flipV="1">
                <a:off x="3494" y="2444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31" name="Freeform 1987"/>
              <p:cNvSpPr>
                <a:spLocks/>
              </p:cNvSpPr>
              <p:nvPr/>
            </p:nvSpPr>
            <p:spPr bwMode="auto">
              <a:xfrm>
                <a:off x="1828" y="2093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32" name="Freeform 1988"/>
              <p:cNvSpPr>
                <a:spLocks/>
              </p:cNvSpPr>
              <p:nvPr/>
            </p:nvSpPr>
            <p:spPr bwMode="auto">
              <a:xfrm flipH="1" flipV="1">
                <a:off x="2220" y="2429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33" name="Freeform 1989"/>
              <p:cNvSpPr>
                <a:spLocks/>
              </p:cNvSpPr>
              <p:nvPr/>
            </p:nvSpPr>
            <p:spPr bwMode="auto">
              <a:xfrm>
                <a:off x="2612" y="2093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34" name="Freeform 1990"/>
              <p:cNvSpPr>
                <a:spLocks/>
              </p:cNvSpPr>
              <p:nvPr/>
            </p:nvSpPr>
            <p:spPr bwMode="auto">
              <a:xfrm flipH="1" flipV="1">
                <a:off x="3004" y="2429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35" name="Freeform 1991"/>
              <p:cNvSpPr>
                <a:spLocks/>
              </p:cNvSpPr>
              <p:nvPr/>
            </p:nvSpPr>
            <p:spPr bwMode="auto">
              <a:xfrm>
                <a:off x="3396" y="2093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36" name="Freeform 1992"/>
              <p:cNvSpPr>
                <a:spLocks/>
              </p:cNvSpPr>
              <p:nvPr/>
            </p:nvSpPr>
            <p:spPr bwMode="auto">
              <a:xfrm flipH="1" flipV="1">
                <a:off x="3788" y="2429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37" name="Freeform 1995"/>
              <p:cNvSpPr>
                <a:spLocks/>
              </p:cNvSpPr>
              <p:nvPr/>
            </p:nvSpPr>
            <p:spPr bwMode="auto">
              <a:xfrm>
                <a:off x="1630" y="2164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38" name="Freeform 1996"/>
              <p:cNvSpPr>
                <a:spLocks/>
              </p:cNvSpPr>
              <p:nvPr/>
            </p:nvSpPr>
            <p:spPr bwMode="auto">
              <a:xfrm flipH="1" flipV="1">
                <a:off x="2022" y="2500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39" name="Freeform 1997"/>
              <p:cNvSpPr>
                <a:spLocks/>
              </p:cNvSpPr>
              <p:nvPr/>
            </p:nvSpPr>
            <p:spPr bwMode="auto">
              <a:xfrm>
                <a:off x="2414" y="2164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40" name="Freeform 1998"/>
              <p:cNvSpPr>
                <a:spLocks/>
              </p:cNvSpPr>
              <p:nvPr/>
            </p:nvSpPr>
            <p:spPr bwMode="auto">
              <a:xfrm flipH="1" flipV="1">
                <a:off x="2806" y="2500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41" name="Freeform 1999"/>
              <p:cNvSpPr>
                <a:spLocks/>
              </p:cNvSpPr>
              <p:nvPr/>
            </p:nvSpPr>
            <p:spPr bwMode="auto">
              <a:xfrm>
                <a:off x="3198" y="2164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42" name="Freeform 2000"/>
              <p:cNvSpPr>
                <a:spLocks/>
              </p:cNvSpPr>
              <p:nvPr/>
            </p:nvSpPr>
            <p:spPr bwMode="auto">
              <a:xfrm flipH="1" flipV="1">
                <a:off x="3590" y="2500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43" name="Freeform 2003"/>
              <p:cNvSpPr>
                <a:spLocks/>
              </p:cNvSpPr>
              <p:nvPr/>
            </p:nvSpPr>
            <p:spPr bwMode="auto">
              <a:xfrm>
                <a:off x="1736" y="2098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44" name="Freeform 2004"/>
              <p:cNvSpPr>
                <a:spLocks/>
              </p:cNvSpPr>
              <p:nvPr/>
            </p:nvSpPr>
            <p:spPr bwMode="auto">
              <a:xfrm flipH="1" flipV="1">
                <a:off x="2128" y="2434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45" name="Freeform 2005"/>
              <p:cNvSpPr>
                <a:spLocks/>
              </p:cNvSpPr>
              <p:nvPr/>
            </p:nvSpPr>
            <p:spPr bwMode="auto">
              <a:xfrm>
                <a:off x="2520" y="2098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46" name="Freeform 2006"/>
              <p:cNvSpPr>
                <a:spLocks/>
              </p:cNvSpPr>
              <p:nvPr/>
            </p:nvSpPr>
            <p:spPr bwMode="auto">
              <a:xfrm flipH="1" flipV="1">
                <a:off x="2912" y="2434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47" name="Freeform 2007"/>
              <p:cNvSpPr>
                <a:spLocks/>
              </p:cNvSpPr>
              <p:nvPr/>
            </p:nvSpPr>
            <p:spPr bwMode="auto">
              <a:xfrm>
                <a:off x="3304" y="2098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48" name="Freeform 2008"/>
              <p:cNvSpPr>
                <a:spLocks/>
              </p:cNvSpPr>
              <p:nvPr/>
            </p:nvSpPr>
            <p:spPr bwMode="auto">
              <a:xfrm flipH="1" flipV="1">
                <a:off x="3696" y="2434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49" name="Freeform 2011"/>
              <p:cNvSpPr>
                <a:spLocks/>
              </p:cNvSpPr>
              <p:nvPr/>
            </p:nvSpPr>
            <p:spPr bwMode="auto">
              <a:xfrm>
                <a:off x="1674" y="2051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50" name="Freeform 2012"/>
              <p:cNvSpPr>
                <a:spLocks/>
              </p:cNvSpPr>
              <p:nvPr/>
            </p:nvSpPr>
            <p:spPr bwMode="auto">
              <a:xfrm flipH="1" flipV="1">
                <a:off x="2066" y="2387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51" name="Freeform 2013"/>
              <p:cNvSpPr>
                <a:spLocks/>
              </p:cNvSpPr>
              <p:nvPr/>
            </p:nvSpPr>
            <p:spPr bwMode="auto">
              <a:xfrm>
                <a:off x="2458" y="2051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52" name="Freeform 2014"/>
              <p:cNvSpPr>
                <a:spLocks/>
              </p:cNvSpPr>
              <p:nvPr/>
            </p:nvSpPr>
            <p:spPr bwMode="auto">
              <a:xfrm flipH="1" flipV="1">
                <a:off x="2850" y="2387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53" name="Freeform 2015"/>
              <p:cNvSpPr>
                <a:spLocks/>
              </p:cNvSpPr>
              <p:nvPr/>
            </p:nvSpPr>
            <p:spPr bwMode="auto">
              <a:xfrm>
                <a:off x="3242" y="2051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54" name="Freeform 2016"/>
              <p:cNvSpPr>
                <a:spLocks/>
              </p:cNvSpPr>
              <p:nvPr/>
            </p:nvSpPr>
            <p:spPr bwMode="auto">
              <a:xfrm flipH="1" flipV="1">
                <a:off x="3634" y="2387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55" name="Freeform 2019"/>
              <p:cNvSpPr>
                <a:spLocks/>
              </p:cNvSpPr>
              <p:nvPr/>
            </p:nvSpPr>
            <p:spPr bwMode="auto">
              <a:xfrm>
                <a:off x="1726" y="1990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56" name="Freeform 2020"/>
              <p:cNvSpPr>
                <a:spLocks/>
              </p:cNvSpPr>
              <p:nvPr/>
            </p:nvSpPr>
            <p:spPr bwMode="auto">
              <a:xfrm flipH="1" flipV="1">
                <a:off x="2118" y="2326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57" name="Freeform 2021"/>
              <p:cNvSpPr>
                <a:spLocks/>
              </p:cNvSpPr>
              <p:nvPr/>
            </p:nvSpPr>
            <p:spPr bwMode="auto">
              <a:xfrm>
                <a:off x="2510" y="1990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58" name="Freeform 2022"/>
              <p:cNvSpPr>
                <a:spLocks/>
              </p:cNvSpPr>
              <p:nvPr/>
            </p:nvSpPr>
            <p:spPr bwMode="auto">
              <a:xfrm flipH="1" flipV="1">
                <a:off x="2902" y="2326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59" name="Freeform 2023"/>
              <p:cNvSpPr>
                <a:spLocks/>
              </p:cNvSpPr>
              <p:nvPr/>
            </p:nvSpPr>
            <p:spPr bwMode="auto">
              <a:xfrm>
                <a:off x="3294" y="1990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60" name="Freeform 2024"/>
              <p:cNvSpPr>
                <a:spLocks/>
              </p:cNvSpPr>
              <p:nvPr/>
            </p:nvSpPr>
            <p:spPr bwMode="auto">
              <a:xfrm flipH="1" flipV="1">
                <a:off x="3686" y="2326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61" name="Freeform 2027"/>
              <p:cNvSpPr>
                <a:spLocks/>
              </p:cNvSpPr>
              <p:nvPr/>
            </p:nvSpPr>
            <p:spPr bwMode="auto">
              <a:xfrm>
                <a:off x="1965" y="2116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62" name="Freeform 2028"/>
              <p:cNvSpPr>
                <a:spLocks/>
              </p:cNvSpPr>
              <p:nvPr/>
            </p:nvSpPr>
            <p:spPr bwMode="auto">
              <a:xfrm flipH="1" flipV="1">
                <a:off x="2357" y="2452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63" name="Freeform 2029"/>
              <p:cNvSpPr>
                <a:spLocks/>
              </p:cNvSpPr>
              <p:nvPr/>
            </p:nvSpPr>
            <p:spPr bwMode="auto">
              <a:xfrm>
                <a:off x="2749" y="2116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64" name="Freeform 2030"/>
              <p:cNvSpPr>
                <a:spLocks/>
              </p:cNvSpPr>
              <p:nvPr/>
            </p:nvSpPr>
            <p:spPr bwMode="auto">
              <a:xfrm flipH="1" flipV="1">
                <a:off x="3141" y="2452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65" name="Freeform 2031"/>
              <p:cNvSpPr>
                <a:spLocks/>
              </p:cNvSpPr>
              <p:nvPr/>
            </p:nvSpPr>
            <p:spPr bwMode="auto">
              <a:xfrm>
                <a:off x="3533" y="2116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66" name="Freeform 2032"/>
              <p:cNvSpPr>
                <a:spLocks/>
              </p:cNvSpPr>
              <p:nvPr/>
            </p:nvSpPr>
            <p:spPr bwMode="auto">
              <a:xfrm flipH="1" flipV="1">
                <a:off x="3925" y="2452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67" name="Freeform 2035"/>
              <p:cNvSpPr>
                <a:spLocks/>
              </p:cNvSpPr>
              <p:nvPr/>
            </p:nvSpPr>
            <p:spPr bwMode="auto">
              <a:xfrm>
                <a:off x="1884" y="2037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68" name="Freeform 2036"/>
              <p:cNvSpPr>
                <a:spLocks/>
              </p:cNvSpPr>
              <p:nvPr/>
            </p:nvSpPr>
            <p:spPr bwMode="auto">
              <a:xfrm flipH="1" flipV="1">
                <a:off x="2276" y="2373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69" name="Freeform 2037"/>
              <p:cNvSpPr>
                <a:spLocks/>
              </p:cNvSpPr>
              <p:nvPr/>
            </p:nvSpPr>
            <p:spPr bwMode="auto">
              <a:xfrm>
                <a:off x="2668" y="2037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70" name="Freeform 2038"/>
              <p:cNvSpPr>
                <a:spLocks/>
              </p:cNvSpPr>
              <p:nvPr/>
            </p:nvSpPr>
            <p:spPr bwMode="auto">
              <a:xfrm flipH="1" flipV="1">
                <a:off x="3060" y="2373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71" name="Freeform 2039"/>
              <p:cNvSpPr>
                <a:spLocks/>
              </p:cNvSpPr>
              <p:nvPr/>
            </p:nvSpPr>
            <p:spPr bwMode="auto">
              <a:xfrm>
                <a:off x="3452" y="2037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72" name="Freeform 2040"/>
              <p:cNvSpPr>
                <a:spLocks/>
              </p:cNvSpPr>
              <p:nvPr/>
            </p:nvSpPr>
            <p:spPr bwMode="auto">
              <a:xfrm flipH="1" flipV="1">
                <a:off x="3844" y="2373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73" name="Freeform 2171"/>
              <p:cNvSpPr>
                <a:spLocks/>
              </p:cNvSpPr>
              <p:nvPr/>
            </p:nvSpPr>
            <p:spPr bwMode="auto">
              <a:xfrm>
                <a:off x="2004" y="2043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74" name="Freeform 2172"/>
              <p:cNvSpPr>
                <a:spLocks/>
              </p:cNvSpPr>
              <p:nvPr/>
            </p:nvSpPr>
            <p:spPr bwMode="auto">
              <a:xfrm flipH="1" flipV="1">
                <a:off x="2396" y="2379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75" name="Freeform 2173"/>
              <p:cNvSpPr>
                <a:spLocks/>
              </p:cNvSpPr>
              <p:nvPr/>
            </p:nvSpPr>
            <p:spPr bwMode="auto">
              <a:xfrm>
                <a:off x="2788" y="2043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76" name="Freeform 2174"/>
              <p:cNvSpPr>
                <a:spLocks/>
              </p:cNvSpPr>
              <p:nvPr/>
            </p:nvSpPr>
            <p:spPr bwMode="auto">
              <a:xfrm flipH="1" flipV="1">
                <a:off x="3180" y="2379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77" name="Freeform 2175"/>
              <p:cNvSpPr>
                <a:spLocks/>
              </p:cNvSpPr>
              <p:nvPr/>
            </p:nvSpPr>
            <p:spPr bwMode="auto">
              <a:xfrm>
                <a:off x="3572" y="2043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78" name="Freeform 2176"/>
              <p:cNvSpPr>
                <a:spLocks/>
              </p:cNvSpPr>
              <p:nvPr/>
            </p:nvSpPr>
            <p:spPr bwMode="auto">
              <a:xfrm flipH="1" flipV="1">
                <a:off x="3964" y="2379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79" name="Freeform 2179"/>
              <p:cNvSpPr>
                <a:spLocks/>
              </p:cNvSpPr>
              <p:nvPr/>
            </p:nvSpPr>
            <p:spPr bwMode="auto">
              <a:xfrm>
                <a:off x="2298" y="2028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80" name="Freeform 2180"/>
              <p:cNvSpPr>
                <a:spLocks/>
              </p:cNvSpPr>
              <p:nvPr/>
            </p:nvSpPr>
            <p:spPr bwMode="auto">
              <a:xfrm flipH="1" flipV="1">
                <a:off x="2690" y="2364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81" name="Freeform 2181"/>
              <p:cNvSpPr>
                <a:spLocks/>
              </p:cNvSpPr>
              <p:nvPr/>
            </p:nvSpPr>
            <p:spPr bwMode="auto">
              <a:xfrm>
                <a:off x="3082" y="2028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82" name="Freeform 2182"/>
              <p:cNvSpPr>
                <a:spLocks/>
              </p:cNvSpPr>
              <p:nvPr/>
            </p:nvSpPr>
            <p:spPr bwMode="auto">
              <a:xfrm flipH="1" flipV="1">
                <a:off x="3474" y="2364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83" name="Freeform 2183"/>
              <p:cNvSpPr>
                <a:spLocks/>
              </p:cNvSpPr>
              <p:nvPr/>
            </p:nvSpPr>
            <p:spPr bwMode="auto">
              <a:xfrm>
                <a:off x="3866" y="2028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84" name="Freeform 2184"/>
              <p:cNvSpPr>
                <a:spLocks/>
              </p:cNvSpPr>
              <p:nvPr/>
            </p:nvSpPr>
            <p:spPr bwMode="auto">
              <a:xfrm flipH="1" flipV="1">
                <a:off x="4258" y="2364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85" name="Freeform 2187"/>
              <p:cNvSpPr>
                <a:spLocks/>
              </p:cNvSpPr>
              <p:nvPr/>
            </p:nvSpPr>
            <p:spPr bwMode="auto">
              <a:xfrm>
                <a:off x="2100" y="2139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86" name="Freeform 2188"/>
              <p:cNvSpPr>
                <a:spLocks/>
              </p:cNvSpPr>
              <p:nvPr/>
            </p:nvSpPr>
            <p:spPr bwMode="auto">
              <a:xfrm flipH="1" flipV="1">
                <a:off x="2492" y="2475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87" name="Freeform 2189"/>
              <p:cNvSpPr>
                <a:spLocks/>
              </p:cNvSpPr>
              <p:nvPr/>
            </p:nvSpPr>
            <p:spPr bwMode="auto">
              <a:xfrm>
                <a:off x="2884" y="2139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88" name="Freeform 2190"/>
              <p:cNvSpPr>
                <a:spLocks/>
              </p:cNvSpPr>
              <p:nvPr/>
            </p:nvSpPr>
            <p:spPr bwMode="auto">
              <a:xfrm flipH="1" flipV="1">
                <a:off x="3276" y="2475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89" name="Freeform 2191"/>
              <p:cNvSpPr>
                <a:spLocks/>
              </p:cNvSpPr>
              <p:nvPr/>
            </p:nvSpPr>
            <p:spPr bwMode="auto">
              <a:xfrm>
                <a:off x="3668" y="2139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0" name="Freeform 2192"/>
              <p:cNvSpPr>
                <a:spLocks/>
              </p:cNvSpPr>
              <p:nvPr/>
            </p:nvSpPr>
            <p:spPr bwMode="auto">
              <a:xfrm flipH="1" flipV="1">
                <a:off x="4060" y="2475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1" name="Freeform 2195"/>
              <p:cNvSpPr>
                <a:spLocks/>
              </p:cNvSpPr>
              <p:nvPr/>
            </p:nvSpPr>
            <p:spPr bwMode="auto">
              <a:xfrm>
                <a:off x="2206" y="2033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2" name="Freeform 2196"/>
              <p:cNvSpPr>
                <a:spLocks/>
              </p:cNvSpPr>
              <p:nvPr/>
            </p:nvSpPr>
            <p:spPr bwMode="auto">
              <a:xfrm flipH="1" flipV="1">
                <a:off x="2598" y="2369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3" name="Freeform 2197"/>
              <p:cNvSpPr>
                <a:spLocks/>
              </p:cNvSpPr>
              <p:nvPr/>
            </p:nvSpPr>
            <p:spPr bwMode="auto">
              <a:xfrm>
                <a:off x="2990" y="2033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4" name="Freeform 2198"/>
              <p:cNvSpPr>
                <a:spLocks/>
              </p:cNvSpPr>
              <p:nvPr/>
            </p:nvSpPr>
            <p:spPr bwMode="auto">
              <a:xfrm flipH="1" flipV="1">
                <a:off x="3382" y="2369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5" name="Freeform 2199"/>
              <p:cNvSpPr>
                <a:spLocks/>
              </p:cNvSpPr>
              <p:nvPr/>
            </p:nvSpPr>
            <p:spPr bwMode="auto">
              <a:xfrm>
                <a:off x="3774" y="2033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6" name="Freeform 2200"/>
              <p:cNvSpPr>
                <a:spLocks/>
              </p:cNvSpPr>
              <p:nvPr/>
            </p:nvSpPr>
            <p:spPr bwMode="auto">
              <a:xfrm flipH="1" flipV="1">
                <a:off x="4166" y="2369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7" name="Freeform 2203"/>
              <p:cNvSpPr>
                <a:spLocks/>
              </p:cNvSpPr>
              <p:nvPr/>
            </p:nvSpPr>
            <p:spPr bwMode="auto">
              <a:xfrm>
                <a:off x="2144" y="1986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8" name="Freeform 2204"/>
              <p:cNvSpPr>
                <a:spLocks/>
              </p:cNvSpPr>
              <p:nvPr/>
            </p:nvSpPr>
            <p:spPr bwMode="auto">
              <a:xfrm flipH="1" flipV="1">
                <a:off x="2536" y="2322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9" name="Freeform 2205"/>
              <p:cNvSpPr>
                <a:spLocks/>
              </p:cNvSpPr>
              <p:nvPr/>
            </p:nvSpPr>
            <p:spPr bwMode="auto">
              <a:xfrm>
                <a:off x="2928" y="1986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00" name="Freeform 2206"/>
              <p:cNvSpPr>
                <a:spLocks/>
              </p:cNvSpPr>
              <p:nvPr/>
            </p:nvSpPr>
            <p:spPr bwMode="auto">
              <a:xfrm flipH="1" flipV="1">
                <a:off x="3320" y="2322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01" name="Freeform 2207"/>
              <p:cNvSpPr>
                <a:spLocks/>
              </p:cNvSpPr>
              <p:nvPr/>
            </p:nvSpPr>
            <p:spPr bwMode="auto">
              <a:xfrm>
                <a:off x="3712" y="1986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02" name="Freeform 2208"/>
              <p:cNvSpPr>
                <a:spLocks/>
              </p:cNvSpPr>
              <p:nvPr/>
            </p:nvSpPr>
            <p:spPr bwMode="auto">
              <a:xfrm flipH="1" flipV="1">
                <a:off x="4104" y="2322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03" name="Freeform 2211"/>
              <p:cNvSpPr>
                <a:spLocks/>
              </p:cNvSpPr>
              <p:nvPr/>
            </p:nvSpPr>
            <p:spPr bwMode="auto">
              <a:xfrm>
                <a:off x="2196" y="2125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04" name="Freeform 2212"/>
              <p:cNvSpPr>
                <a:spLocks/>
              </p:cNvSpPr>
              <p:nvPr/>
            </p:nvSpPr>
            <p:spPr bwMode="auto">
              <a:xfrm flipH="1" flipV="1">
                <a:off x="2588" y="2461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05" name="Freeform 2213"/>
              <p:cNvSpPr>
                <a:spLocks/>
              </p:cNvSpPr>
              <p:nvPr/>
            </p:nvSpPr>
            <p:spPr bwMode="auto">
              <a:xfrm>
                <a:off x="2980" y="2125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06" name="Freeform 2214"/>
              <p:cNvSpPr>
                <a:spLocks/>
              </p:cNvSpPr>
              <p:nvPr/>
            </p:nvSpPr>
            <p:spPr bwMode="auto">
              <a:xfrm flipH="1" flipV="1">
                <a:off x="3372" y="2461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07" name="Freeform 2215"/>
              <p:cNvSpPr>
                <a:spLocks/>
              </p:cNvSpPr>
              <p:nvPr/>
            </p:nvSpPr>
            <p:spPr bwMode="auto">
              <a:xfrm>
                <a:off x="3764" y="2125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08" name="Freeform 2216"/>
              <p:cNvSpPr>
                <a:spLocks/>
              </p:cNvSpPr>
              <p:nvPr/>
            </p:nvSpPr>
            <p:spPr bwMode="auto">
              <a:xfrm flipH="1" flipV="1">
                <a:off x="4156" y="2461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09" name="Freeform 2219"/>
              <p:cNvSpPr>
                <a:spLocks/>
              </p:cNvSpPr>
              <p:nvPr/>
            </p:nvSpPr>
            <p:spPr bwMode="auto">
              <a:xfrm>
                <a:off x="2435" y="2051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10" name="Freeform 2220"/>
              <p:cNvSpPr>
                <a:spLocks/>
              </p:cNvSpPr>
              <p:nvPr/>
            </p:nvSpPr>
            <p:spPr bwMode="auto">
              <a:xfrm flipH="1" flipV="1">
                <a:off x="2827" y="2387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11" name="Freeform 2221"/>
              <p:cNvSpPr>
                <a:spLocks/>
              </p:cNvSpPr>
              <p:nvPr/>
            </p:nvSpPr>
            <p:spPr bwMode="auto">
              <a:xfrm>
                <a:off x="3219" y="2051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12" name="Freeform 2222"/>
              <p:cNvSpPr>
                <a:spLocks/>
              </p:cNvSpPr>
              <p:nvPr/>
            </p:nvSpPr>
            <p:spPr bwMode="auto">
              <a:xfrm flipH="1" flipV="1">
                <a:off x="3611" y="2387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13" name="Freeform 2223"/>
              <p:cNvSpPr>
                <a:spLocks/>
              </p:cNvSpPr>
              <p:nvPr/>
            </p:nvSpPr>
            <p:spPr bwMode="auto">
              <a:xfrm>
                <a:off x="4003" y="2051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14" name="Freeform 2224"/>
              <p:cNvSpPr>
                <a:spLocks/>
              </p:cNvSpPr>
              <p:nvPr/>
            </p:nvSpPr>
            <p:spPr bwMode="auto">
              <a:xfrm flipH="1" flipV="1">
                <a:off x="4395" y="2387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15" name="Freeform 2227"/>
              <p:cNvSpPr>
                <a:spLocks/>
              </p:cNvSpPr>
              <p:nvPr/>
            </p:nvSpPr>
            <p:spPr bwMode="auto">
              <a:xfrm>
                <a:off x="2335" y="2143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16" name="Freeform 2228"/>
              <p:cNvSpPr>
                <a:spLocks/>
              </p:cNvSpPr>
              <p:nvPr/>
            </p:nvSpPr>
            <p:spPr bwMode="auto">
              <a:xfrm flipH="1" flipV="1">
                <a:off x="2727" y="2479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17" name="Freeform 2229"/>
              <p:cNvSpPr>
                <a:spLocks/>
              </p:cNvSpPr>
              <p:nvPr/>
            </p:nvSpPr>
            <p:spPr bwMode="auto">
              <a:xfrm>
                <a:off x="3119" y="2143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18" name="Freeform 2230"/>
              <p:cNvSpPr>
                <a:spLocks/>
              </p:cNvSpPr>
              <p:nvPr/>
            </p:nvSpPr>
            <p:spPr bwMode="auto">
              <a:xfrm flipH="1" flipV="1">
                <a:off x="3511" y="2479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19" name="Freeform 2231"/>
              <p:cNvSpPr>
                <a:spLocks/>
              </p:cNvSpPr>
              <p:nvPr/>
            </p:nvSpPr>
            <p:spPr bwMode="auto">
              <a:xfrm>
                <a:off x="3903" y="2143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20" name="Freeform 2232"/>
              <p:cNvSpPr>
                <a:spLocks/>
              </p:cNvSpPr>
              <p:nvPr/>
            </p:nvSpPr>
            <p:spPr bwMode="auto">
              <a:xfrm flipH="1" flipV="1">
                <a:off x="4295" y="2479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21" name="Freeform 2235"/>
              <p:cNvSpPr>
                <a:spLocks/>
              </p:cNvSpPr>
              <p:nvPr/>
            </p:nvSpPr>
            <p:spPr bwMode="auto">
              <a:xfrm>
                <a:off x="2511" y="2007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22" name="Freeform 2236"/>
              <p:cNvSpPr>
                <a:spLocks/>
              </p:cNvSpPr>
              <p:nvPr/>
            </p:nvSpPr>
            <p:spPr bwMode="auto">
              <a:xfrm flipH="1" flipV="1">
                <a:off x="2903" y="2343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23" name="Freeform 2237"/>
              <p:cNvSpPr>
                <a:spLocks/>
              </p:cNvSpPr>
              <p:nvPr/>
            </p:nvSpPr>
            <p:spPr bwMode="auto">
              <a:xfrm>
                <a:off x="3295" y="2007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24" name="Freeform 2238"/>
              <p:cNvSpPr>
                <a:spLocks/>
              </p:cNvSpPr>
              <p:nvPr/>
            </p:nvSpPr>
            <p:spPr bwMode="auto">
              <a:xfrm flipH="1" flipV="1">
                <a:off x="3687" y="2343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25" name="Freeform 2239"/>
              <p:cNvSpPr>
                <a:spLocks/>
              </p:cNvSpPr>
              <p:nvPr/>
            </p:nvSpPr>
            <p:spPr bwMode="auto">
              <a:xfrm>
                <a:off x="4079" y="2007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26" name="Freeform 2240"/>
              <p:cNvSpPr>
                <a:spLocks/>
              </p:cNvSpPr>
              <p:nvPr/>
            </p:nvSpPr>
            <p:spPr bwMode="auto">
              <a:xfrm flipH="1" flipV="1">
                <a:off x="4471" y="2343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27" name="Freeform 2243"/>
              <p:cNvSpPr>
                <a:spLocks/>
              </p:cNvSpPr>
              <p:nvPr/>
            </p:nvSpPr>
            <p:spPr bwMode="auto">
              <a:xfrm>
                <a:off x="2805" y="1992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28" name="Freeform 2244"/>
              <p:cNvSpPr>
                <a:spLocks/>
              </p:cNvSpPr>
              <p:nvPr/>
            </p:nvSpPr>
            <p:spPr bwMode="auto">
              <a:xfrm flipH="1" flipV="1">
                <a:off x="3197" y="2328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29" name="Freeform 2245"/>
              <p:cNvSpPr>
                <a:spLocks/>
              </p:cNvSpPr>
              <p:nvPr/>
            </p:nvSpPr>
            <p:spPr bwMode="auto">
              <a:xfrm>
                <a:off x="3589" y="1992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30" name="Freeform 2246"/>
              <p:cNvSpPr>
                <a:spLocks/>
              </p:cNvSpPr>
              <p:nvPr/>
            </p:nvSpPr>
            <p:spPr bwMode="auto">
              <a:xfrm flipH="1" flipV="1">
                <a:off x="3981" y="2328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31" name="Freeform 2247"/>
              <p:cNvSpPr>
                <a:spLocks/>
              </p:cNvSpPr>
              <p:nvPr/>
            </p:nvSpPr>
            <p:spPr bwMode="auto">
              <a:xfrm>
                <a:off x="4373" y="1992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32" name="Freeform 2248"/>
              <p:cNvSpPr>
                <a:spLocks/>
              </p:cNvSpPr>
              <p:nvPr/>
            </p:nvSpPr>
            <p:spPr bwMode="auto">
              <a:xfrm flipH="1" flipV="1">
                <a:off x="4765" y="2328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33" name="Freeform 2251"/>
              <p:cNvSpPr>
                <a:spLocks/>
              </p:cNvSpPr>
              <p:nvPr/>
            </p:nvSpPr>
            <p:spPr bwMode="auto">
              <a:xfrm>
                <a:off x="2607" y="2103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34" name="Freeform 2252"/>
              <p:cNvSpPr>
                <a:spLocks/>
              </p:cNvSpPr>
              <p:nvPr/>
            </p:nvSpPr>
            <p:spPr bwMode="auto">
              <a:xfrm flipH="1" flipV="1">
                <a:off x="2999" y="2439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35" name="Freeform 2253"/>
              <p:cNvSpPr>
                <a:spLocks/>
              </p:cNvSpPr>
              <p:nvPr/>
            </p:nvSpPr>
            <p:spPr bwMode="auto">
              <a:xfrm>
                <a:off x="3391" y="2103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36" name="Freeform 2254"/>
              <p:cNvSpPr>
                <a:spLocks/>
              </p:cNvSpPr>
              <p:nvPr/>
            </p:nvSpPr>
            <p:spPr bwMode="auto">
              <a:xfrm flipH="1" flipV="1">
                <a:off x="3783" y="2439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37" name="Freeform 2255"/>
              <p:cNvSpPr>
                <a:spLocks/>
              </p:cNvSpPr>
              <p:nvPr/>
            </p:nvSpPr>
            <p:spPr bwMode="auto">
              <a:xfrm>
                <a:off x="4175" y="2103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38" name="Freeform 2256"/>
              <p:cNvSpPr>
                <a:spLocks/>
              </p:cNvSpPr>
              <p:nvPr/>
            </p:nvSpPr>
            <p:spPr bwMode="auto">
              <a:xfrm flipH="1" flipV="1">
                <a:off x="4567" y="2439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39" name="Freeform 2259"/>
              <p:cNvSpPr>
                <a:spLocks/>
              </p:cNvSpPr>
              <p:nvPr/>
            </p:nvSpPr>
            <p:spPr bwMode="auto">
              <a:xfrm>
                <a:off x="2713" y="1997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40" name="Freeform 2260"/>
              <p:cNvSpPr>
                <a:spLocks/>
              </p:cNvSpPr>
              <p:nvPr/>
            </p:nvSpPr>
            <p:spPr bwMode="auto">
              <a:xfrm flipH="1" flipV="1">
                <a:off x="3105" y="2333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41" name="Freeform 2261"/>
              <p:cNvSpPr>
                <a:spLocks/>
              </p:cNvSpPr>
              <p:nvPr/>
            </p:nvSpPr>
            <p:spPr bwMode="auto">
              <a:xfrm>
                <a:off x="3497" y="1997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42" name="Freeform 2262"/>
              <p:cNvSpPr>
                <a:spLocks/>
              </p:cNvSpPr>
              <p:nvPr/>
            </p:nvSpPr>
            <p:spPr bwMode="auto">
              <a:xfrm flipH="1" flipV="1">
                <a:off x="3889" y="2333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43" name="Freeform 2263"/>
              <p:cNvSpPr>
                <a:spLocks/>
              </p:cNvSpPr>
              <p:nvPr/>
            </p:nvSpPr>
            <p:spPr bwMode="auto">
              <a:xfrm>
                <a:off x="4281" y="1997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44" name="Freeform 2264"/>
              <p:cNvSpPr>
                <a:spLocks/>
              </p:cNvSpPr>
              <p:nvPr/>
            </p:nvSpPr>
            <p:spPr bwMode="auto">
              <a:xfrm flipH="1" flipV="1">
                <a:off x="4673" y="2333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45" name="Freeform 2267"/>
              <p:cNvSpPr>
                <a:spLocks/>
              </p:cNvSpPr>
              <p:nvPr/>
            </p:nvSpPr>
            <p:spPr bwMode="auto">
              <a:xfrm>
                <a:off x="2651" y="1950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46" name="Freeform 2268"/>
              <p:cNvSpPr>
                <a:spLocks/>
              </p:cNvSpPr>
              <p:nvPr/>
            </p:nvSpPr>
            <p:spPr bwMode="auto">
              <a:xfrm flipH="1" flipV="1">
                <a:off x="3043" y="2286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47" name="Freeform 2269"/>
              <p:cNvSpPr>
                <a:spLocks/>
              </p:cNvSpPr>
              <p:nvPr/>
            </p:nvSpPr>
            <p:spPr bwMode="auto">
              <a:xfrm>
                <a:off x="3435" y="1950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48" name="Freeform 2270"/>
              <p:cNvSpPr>
                <a:spLocks/>
              </p:cNvSpPr>
              <p:nvPr/>
            </p:nvSpPr>
            <p:spPr bwMode="auto">
              <a:xfrm flipH="1" flipV="1">
                <a:off x="3827" y="2286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49" name="Freeform 2271"/>
              <p:cNvSpPr>
                <a:spLocks/>
              </p:cNvSpPr>
              <p:nvPr/>
            </p:nvSpPr>
            <p:spPr bwMode="auto">
              <a:xfrm>
                <a:off x="4219" y="1950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50" name="Freeform 2272"/>
              <p:cNvSpPr>
                <a:spLocks/>
              </p:cNvSpPr>
              <p:nvPr/>
            </p:nvSpPr>
            <p:spPr bwMode="auto">
              <a:xfrm flipH="1" flipV="1">
                <a:off x="4611" y="2286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51" name="Freeform 2275"/>
              <p:cNvSpPr>
                <a:spLocks/>
              </p:cNvSpPr>
              <p:nvPr/>
            </p:nvSpPr>
            <p:spPr bwMode="auto">
              <a:xfrm>
                <a:off x="2703" y="2089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52" name="Freeform 2276"/>
              <p:cNvSpPr>
                <a:spLocks/>
              </p:cNvSpPr>
              <p:nvPr/>
            </p:nvSpPr>
            <p:spPr bwMode="auto">
              <a:xfrm flipH="1" flipV="1">
                <a:off x="3095" y="2425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53" name="Freeform 2277"/>
              <p:cNvSpPr>
                <a:spLocks/>
              </p:cNvSpPr>
              <p:nvPr/>
            </p:nvSpPr>
            <p:spPr bwMode="auto">
              <a:xfrm>
                <a:off x="3487" y="2089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54" name="Freeform 2278"/>
              <p:cNvSpPr>
                <a:spLocks/>
              </p:cNvSpPr>
              <p:nvPr/>
            </p:nvSpPr>
            <p:spPr bwMode="auto">
              <a:xfrm flipH="1" flipV="1">
                <a:off x="3879" y="2425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55" name="Freeform 2279"/>
              <p:cNvSpPr>
                <a:spLocks/>
              </p:cNvSpPr>
              <p:nvPr/>
            </p:nvSpPr>
            <p:spPr bwMode="auto">
              <a:xfrm>
                <a:off x="4271" y="2089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56" name="Freeform 2280"/>
              <p:cNvSpPr>
                <a:spLocks/>
              </p:cNvSpPr>
              <p:nvPr/>
            </p:nvSpPr>
            <p:spPr bwMode="auto">
              <a:xfrm flipH="1" flipV="1">
                <a:off x="4663" y="2425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57" name="Freeform 2283"/>
              <p:cNvSpPr>
                <a:spLocks/>
              </p:cNvSpPr>
              <p:nvPr/>
            </p:nvSpPr>
            <p:spPr bwMode="auto">
              <a:xfrm>
                <a:off x="2942" y="2015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58" name="Freeform 2284"/>
              <p:cNvSpPr>
                <a:spLocks/>
              </p:cNvSpPr>
              <p:nvPr/>
            </p:nvSpPr>
            <p:spPr bwMode="auto">
              <a:xfrm flipH="1" flipV="1">
                <a:off x="3334" y="2351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59" name="Freeform 2285"/>
              <p:cNvSpPr>
                <a:spLocks/>
              </p:cNvSpPr>
              <p:nvPr/>
            </p:nvSpPr>
            <p:spPr bwMode="auto">
              <a:xfrm>
                <a:off x="3726" y="2015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60" name="Freeform 2286"/>
              <p:cNvSpPr>
                <a:spLocks/>
              </p:cNvSpPr>
              <p:nvPr/>
            </p:nvSpPr>
            <p:spPr bwMode="auto">
              <a:xfrm flipH="1" flipV="1">
                <a:off x="4118" y="2351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61" name="Freeform 2287"/>
              <p:cNvSpPr>
                <a:spLocks/>
              </p:cNvSpPr>
              <p:nvPr/>
            </p:nvSpPr>
            <p:spPr bwMode="auto">
              <a:xfrm>
                <a:off x="4510" y="2015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62" name="Freeform 2288"/>
              <p:cNvSpPr>
                <a:spLocks/>
              </p:cNvSpPr>
              <p:nvPr/>
            </p:nvSpPr>
            <p:spPr bwMode="auto">
              <a:xfrm flipH="1" flipV="1">
                <a:off x="4902" y="2351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63" name="Freeform 2291"/>
              <p:cNvSpPr>
                <a:spLocks/>
              </p:cNvSpPr>
              <p:nvPr/>
            </p:nvSpPr>
            <p:spPr bwMode="auto">
              <a:xfrm>
                <a:off x="2842" y="2107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64" name="Freeform 2292"/>
              <p:cNvSpPr>
                <a:spLocks/>
              </p:cNvSpPr>
              <p:nvPr/>
            </p:nvSpPr>
            <p:spPr bwMode="auto">
              <a:xfrm flipH="1" flipV="1">
                <a:off x="3234" y="2443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65" name="Freeform 2293"/>
              <p:cNvSpPr>
                <a:spLocks/>
              </p:cNvSpPr>
              <p:nvPr/>
            </p:nvSpPr>
            <p:spPr bwMode="auto">
              <a:xfrm>
                <a:off x="3626" y="2107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66" name="Freeform 2294"/>
              <p:cNvSpPr>
                <a:spLocks/>
              </p:cNvSpPr>
              <p:nvPr/>
            </p:nvSpPr>
            <p:spPr bwMode="auto">
              <a:xfrm flipH="1" flipV="1">
                <a:off x="4018" y="2443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67" name="Freeform 2295"/>
              <p:cNvSpPr>
                <a:spLocks/>
              </p:cNvSpPr>
              <p:nvPr/>
            </p:nvSpPr>
            <p:spPr bwMode="auto">
              <a:xfrm>
                <a:off x="4410" y="2107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68" name="Freeform 2296"/>
              <p:cNvSpPr>
                <a:spLocks/>
              </p:cNvSpPr>
              <p:nvPr/>
            </p:nvSpPr>
            <p:spPr bwMode="auto">
              <a:xfrm flipH="1" flipV="1">
                <a:off x="4802" y="2443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69" name="Freeform 2299"/>
              <p:cNvSpPr>
                <a:spLocks/>
              </p:cNvSpPr>
              <p:nvPr/>
            </p:nvSpPr>
            <p:spPr bwMode="auto">
              <a:xfrm>
                <a:off x="2977" y="1979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70" name="Freeform 2300"/>
              <p:cNvSpPr>
                <a:spLocks/>
              </p:cNvSpPr>
              <p:nvPr/>
            </p:nvSpPr>
            <p:spPr bwMode="auto">
              <a:xfrm flipH="1" flipV="1">
                <a:off x="3369" y="2315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71" name="Freeform 2301"/>
              <p:cNvSpPr>
                <a:spLocks/>
              </p:cNvSpPr>
              <p:nvPr/>
            </p:nvSpPr>
            <p:spPr bwMode="auto">
              <a:xfrm>
                <a:off x="3761" y="1979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72" name="Freeform 2302"/>
              <p:cNvSpPr>
                <a:spLocks/>
              </p:cNvSpPr>
              <p:nvPr/>
            </p:nvSpPr>
            <p:spPr bwMode="auto">
              <a:xfrm flipH="1" flipV="1">
                <a:off x="4153" y="2315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73" name="Freeform 2303"/>
              <p:cNvSpPr>
                <a:spLocks/>
              </p:cNvSpPr>
              <p:nvPr/>
            </p:nvSpPr>
            <p:spPr bwMode="auto">
              <a:xfrm>
                <a:off x="4545" y="1979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74" name="Freeform 2304"/>
              <p:cNvSpPr>
                <a:spLocks/>
              </p:cNvSpPr>
              <p:nvPr/>
            </p:nvSpPr>
            <p:spPr bwMode="auto">
              <a:xfrm flipH="1" flipV="1">
                <a:off x="4937" y="2315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75" name="Freeform 2307"/>
              <p:cNvSpPr>
                <a:spLocks/>
              </p:cNvSpPr>
              <p:nvPr/>
            </p:nvSpPr>
            <p:spPr bwMode="auto">
              <a:xfrm>
                <a:off x="3271" y="1964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76" name="Freeform 2308"/>
              <p:cNvSpPr>
                <a:spLocks/>
              </p:cNvSpPr>
              <p:nvPr/>
            </p:nvSpPr>
            <p:spPr bwMode="auto">
              <a:xfrm flipH="1" flipV="1">
                <a:off x="3663" y="2300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77" name="Freeform 2309"/>
              <p:cNvSpPr>
                <a:spLocks/>
              </p:cNvSpPr>
              <p:nvPr/>
            </p:nvSpPr>
            <p:spPr bwMode="auto">
              <a:xfrm>
                <a:off x="4055" y="1964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78" name="Freeform 2310"/>
              <p:cNvSpPr>
                <a:spLocks/>
              </p:cNvSpPr>
              <p:nvPr/>
            </p:nvSpPr>
            <p:spPr bwMode="auto">
              <a:xfrm flipH="1" flipV="1">
                <a:off x="4447" y="2300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79" name="Freeform 2311"/>
              <p:cNvSpPr>
                <a:spLocks/>
              </p:cNvSpPr>
              <p:nvPr/>
            </p:nvSpPr>
            <p:spPr bwMode="auto">
              <a:xfrm>
                <a:off x="4839" y="1964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80" name="Freeform 2312"/>
              <p:cNvSpPr>
                <a:spLocks/>
              </p:cNvSpPr>
              <p:nvPr/>
            </p:nvSpPr>
            <p:spPr bwMode="auto">
              <a:xfrm flipH="1" flipV="1">
                <a:off x="5231" y="2300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81" name="Freeform 2315"/>
              <p:cNvSpPr>
                <a:spLocks/>
              </p:cNvSpPr>
              <p:nvPr/>
            </p:nvSpPr>
            <p:spPr bwMode="auto">
              <a:xfrm>
                <a:off x="3073" y="2075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82" name="Freeform 2316"/>
              <p:cNvSpPr>
                <a:spLocks/>
              </p:cNvSpPr>
              <p:nvPr/>
            </p:nvSpPr>
            <p:spPr bwMode="auto">
              <a:xfrm flipH="1" flipV="1">
                <a:off x="3465" y="2411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83" name="Freeform 2317"/>
              <p:cNvSpPr>
                <a:spLocks/>
              </p:cNvSpPr>
              <p:nvPr/>
            </p:nvSpPr>
            <p:spPr bwMode="auto">
              <a:xfrm>
                <a:off x="3857" y="2075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84" name="Freeform 2318"/>
              <p:cNvSpPr>
                <a:spLocks/>
              </p:cNvSpPr>
              <p:nvPr/>
            </p:nvSpPr>
            <p:spPr bwMode="auto">
              <a:xfrm flipH="1" flipV="1">
                <a:off x="4249" y="2411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85" name="Freeform 2319"/>
              <p:cNvSpPr>
                <a:spLocks/>
              </p:cNvSpPr>
              <p:nvPr/>
            </p:nvSpPr>
            <p:spPr bwMode="auto">
              <a:xfrm>
                <a:off x="4641" y="2075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86" name="Freeform 2320"/>
              <p:cNvSpPr>
                <a:spLocks/>
              </p:cNvSpPr>
              <p:nvPr/>
            </p:nvSpPr>
            <p:spPr bwMode="auto">
              <a:xfrm flipH="1" flipV="1">
                <a:off x="5033" y="2411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87" name="Freeform 2323"/>
              <p:cNvSpPr>
                <a:spLocks/>
              </p:cNvSpPr>
              <p:nvPr/>
            </p:nvSpPr>
            <p:spPr bwMode="auto">
              <a:xfrm>
                <a:off x="3179" y="1969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88" name="Freeform 2324"/>
              <p:cNvSpPr>
                <a:spLocks/>
              </p:cNvSpPr>
              <p:nvPr/>
            </p:nvSpPr>
            <p:spPr bwMode="auto">
              <a:xfrm flipH="1" flipV="1">
                <a:off x="3571" y="2305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89" name="Freeform 2325"/>
              <p:cNvSpPr>
                <a:spLocks/>
              </p:cNvSpPr>
              <p:nvPr/>
            </p:nvSpPr>
            <p:spPr bwMode="auto">
              <a:xfrm>
                <a:off x="3963" y="1969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90" name="Freeform 2326"/>
              <p:cNvSpPr>
                <a:spLocks/>
              </p:cNvSpPr>
              <p:nvPr/>
            </p:nvSpPr>
            <p:spPr bwMode="auto">
              <a:xfrm flipH="1" flipV="1">
                <a:off x="4355" y="2305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91" name="Freeform 2327"/>
              <p:cNvSpPr>
                <a:spLocks/>
              </p:cNvSpPr>
              <p:nvPr/>
            </p:nvSpPr>
            <p:spPr bwMode="auto">
              <a:xfrm>
                <a:off x="4747" y="1969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92" name="Freeform 2328"/>
              <p:cNvSpPr>
                <a:spLocks/>
              </p:cNvSpPr>
              <p:nvPr/>
            </p:nvSpPr>
            <p:spPr bwMode="auto">
              <a:xfrm flipH="1" flipV="1">
                <a:off x="5139" y="2305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93" name="Freeform 2331"/>
              <p:cNvSpPr>
                <a:spLocks/>
              </p:cNvSpPr>
              <p:nvPr/>
            </p:nvSpPr>
            <p:spPr bwMode="auto">
              <a:xfrm>
                <a:off x="3117" y="1922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94" name="Freeform 2332"/>
              <p:cNvSpPr>
                <a:spLocks/>
              </p:cNvSpPr>
              <p:nvPr/>
            </p:nvSpPr>
            <p:spPr bwMode="auto">
              <a:xfrm flipH="1" flipV="1">
                <a:off x="3509" y="2258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95" name="Freeform 2333"/>
              <p:cNvSpPr>
                <a:spLocks/>
              </p:cNvSpPr>
              <p:nvPr/>
            </p:nvSpPr>
            <p:spPr bwMode="auto">
              <a:xfrm>
                <a:off x="3901" y="1922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96" name="Freeform 2334"/>
              <p:cNvSpPr>
                <a:spLocks/>
              </p:cNvSpPr>
              <p:nvPr/>
            </p:nvSpPr>
            <p:spPr bwMode="auto">
              <a:xfrm flipH="1" flipV="1">
                <a:off x="4293" y="2258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97" name="Freeform 2335"/>
              <p:cNvSpPr>
                <a:spLocks/>
              </p:cNvSpPr>
              <p:nvPr/>
            </p:nvSpPr>
            <p:spPr bwMode="auto">
              <a:xfrm>
                <a:off x="4685" y="1922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98" name="Freeform 2336"/>
              <p:cNvSpPr>
                <a:spLocks/>
              </p:cNvSpPr>
              <p:nvPr/>
            </p:nvSpPr>
            <p:spPr bwMode="auto">
              <a:xfrm flipH="1" flipV="1">
                <a:off x="5077" y="2258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99" name="Freeform 2339"/>
              <p:cNvSpPr>
                <a:spLocks/>
              </p:cNvSpPr>
              <p:nvPr/>
            </p:nvSpPr>
            <p:spPr bwMode="auto">
              <a:xfrm>
                <a:off x="3169" y="2061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00" name="Freeform 2340"/>
              <p:cNvSpPr>
                <a:spLocks/>
              </p:cNvSpPr>
              <p:nvPr/>
            </p:nvSpPr>
            <p:spPr bwMode="auto">
              <a:xfrm flipH="1" flipV="1">
                <a:off x="3561" y="2397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01" name="Freeform 2341"/>
              <p:cNvSpPr>
                <a:spLocks/>
              </p:cNvSpPr>
              <p:nvPr/>
            </p:nvSpPr>
            <p:spPr bwMode="auto">
              <a:xfrm>
                <a:off x="3953" y="2061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02" name="Freeform 2342"/>
              <p:cNvSpPr>
                <a:spLocks/>
              </p:cNvSpPr>
              <p:nvPr/>
            </p:nvSpPr>
            <p:spPr bwMode="auto">
              <a:xfrm flipH="1" flipV="1">
                <a:off x="4345" y="2397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03" name="Freeform 2343"/>
              <p:cNvSpPr>
                <a:spLocks/>
              </p:cNvSpPr>
              <p:nvPr/>
            </p:nvSpPr>
            <p:spPr bwMode="auto">
              <a:xfrm>
                <a:off x="4737" y="2061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04" name="Freeform 2344"/>
              <p:cNvSpPr>
                <a:spLocks/>
              </p:cNvSpPr>
              <p:nvPr/>
            </p:nvSpPr>
            <p:spPr bwMode="auto">
              <a:xfrm flipH="1" flipV="1">
                <a:off x="5129" y="2397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05" name="Freeform 2347"/>
              <p:cNvSpPr>
                <a:spLocks/>
              </p:cNvSpPr>
              <p:nvPr/>
            </p:nvSpPr>
            <p:spPr bwMode="auto">
              <a:xfrm>
                <a:off x="3408" y="1987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06" name="Freeform 2348"/>
              <p:cNvSpPr>
                <a:spLocks/>
              </p:cNvSpPr>
              <p:nvPr/>
            </p:nvSpPr>
            <p:spPr bwMode="auto">
              <a:xfrm flipH="1" flipV="1">
                <a:off x="3800" y="2323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07" name="Freeform 2349"/>
              <p:cNvSpPr>
                <a:spLocks/>
              </p:cNvSpPr>
              <p:nvPr/>
            </p:nvSpPr>
            <p:spPr bwMode="auto">
              <a:xfrm>
                <a:off x="4192" y="1987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08" name="Freeform 2350"/>
              <p:cNvSpPr>
                <a:spLocks/>
              </p:cNvSpPr>
              <p:nvPr/>
            </p:nvSpPr>
            <p:spPr bwMode="auto">
              <a:xfrm flipH="1" flipV="1">
                <a:off x="4584" y="2323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09" name="Freeform 2351"/>
              <p:cNvSpPr>
                <a:spLocks/>
              </p:cNvSpPr>
              <p:nvPr/>
            </p:nvSpPr>
            <p:spPr bwMode="auto">
              <a:xfrm>
                <a:off x="4976" y="1987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10" name="Freeform 2352"/>
              <p:cNvSpPr>
                <a:spLocks/>
              </p:cNvSpPr>
              <p:nvPr/>
            </p:nvSpPr>
            <p:spPr bwMode="auto">
              <a:xfrm flipH="1" flipV="1">
                <a:off x="5368" y="2323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11" name="Freeform 2355"/>
              <p:cNvSpPr>
                <a:spLocks/>
              </p:cNvSpPr>
              <p:nvPr/>
            </p:nvSpPr>
            <p:spPr bwMode="auto">
              <a:xfrm>
                <a:off x="3308" y="2079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12" name="Freeform 2356"/>
              <p:cNvSpPr>
                <a:spLocks/>
              </p:cNvSpPr>
              <p:nvPr/>
            </p:nvSpPr>
            <p:spPr bwMode="auto">
              <a:xfrm flipH="1" flipV="1">
                <a:off x="3700" y="2415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13" name="Freeform 2357"/>
              <p:cNvSpPr>
                <a:spLocks/>
              </p:cNvSpPr>
              <p:nvPr/>
            </p:nvSpPr>
            <p:spPr bwMode="auto">
              <a:xfrm>
                <a:off x="4092" y="2079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14" name="Freeform 2358"/>
              <p:cNvSpPr>
                <a:spLocks/>
              </p:cNvSpPr>
              <p:nvPr/>
            </p:nvSpPr>
            <p:spPr bwMode="auto">
              <a:xfrm flipH="1" flipV="1">
                <a:off x="4484" y="2415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15" name="Freeform 2359"/>
              <p:cNvSpPr>
                <a:spLocks/>
              </p:cNvSpPr>
              <p:nvPr/>
            </p:nvSpPr>
            <p:spPr bwMode="auto">
              <a:xfrm>
                <a:off x="4876" y="2079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16" name="Freeform 2360"/>
              <p:cNvSpPr>
                <a:spLocks/>
              </p:cNvSpPr>
              <p:nvPr/>
            </p:nvSpPr>
            <p:spPr bwMode="auto">
              <a:xfrm flipH="1" flipV="1">
                <a:off x="5268" y="2415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17" name="Freeform 2861"/>
              <p:cNvSpPr>
                <a:spLocks/>
              </p:cNvSpPr>
              <p:nvPr/>
            </p:nvSpPr>
            <p:spPr bwMode="auto">
              <a:xfrm>
                <a:off x="625" y="2090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18" name="Freeform 2862"/>
              <p:cNvSpPr>
                <a:spLocks/>
              </p:cNvSpPr>
              <p:nvPr/>
            </p:nvSpPr>
            <p:spPr bwMode="auto">
              <a:xfrm flipH="1" flipV="1">
                <a:off x="1017" y="2426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19" name="Freeform 2863"/>
              <p:cNvSpPr>
                <a:spLocks/>
              </p:cNvSpPr>
              <p:nvPr/>
            </p:nvSpPr>
            <p:spPr bwMode="auto">
              <a:xfrm>
                <a:off x="1409" y="2090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20" name="Freeform 2864"/>
              <p:cNvSpPr>
                <a:spLocks/>
              </p:cNvSpPr>
              <p:nvPr/>
            </p:nvSpPr>
            <p:spPr bwMode="auto">
              <a:xfrm flipH="1" flipV="1">
                <a:off x="1801" y="2426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21" name="Freeform 2865"/>
              <p:cNvSpPr>
                <a:spLocks/>
              </p:cNvSpPr>
              <p:nvPr/>
            </p:nvSpPr>
            <p:spPr bwMode="auto">
              <a:xfrm>
                <a:off x="2193" y="2090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22" name="Freeform 2866"/>
              <p:cNvSpPr>
                <a:spLocks/>
              </p:cNvSpPr>
              <p:nvPr/>
            </p:nvSpPr>
            <p:spPr bwMode="auto">
              <a:xfrm flipH="1" flipV="1">
                <a:off x="2585" y="2426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23" name="Freeform 2869"/>
              <p:cNvSpPr>
                <a:spLocks/>
              </p:cNvSpPr>
              <p:nvPr/>
            </p:nvSpPr>
            <p:spPr bwMode="auto">
              <a:xfrm>
                <a:off x="1833" y="1988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24" name="Freeform 2870"/>
              <p:cNvSpPr>
                <a:spLocks/>
              </p:cNvSpPr>
              <p:nvPr/>
            </p:nvSpPr>
            <p:spPr bwMode="auto">
              <a:xfrm flipH="1" flipV="1">
                <a:off x="2225" y="2324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25" name="Freeform 2871"/>
              <p:cNvSpPr>
                <a:spLocks/>
              </p:cNvSpPr>
              <p:nvPr/>
            </p:nvSpPr>
            <p:spPr bwMode="auto">
              <a:xfrm>
                <a:off x="2617" y="1988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26" name="Freeform 2872"/>
              <p:cNvSpPr>
                <a:spLocks/>
              </p:cNvSpPr>
              <p:nvPr/>
            </p:nvSpPr>
            <p:spPr bwMode="auto">
              <a:xfrm flipH="1" flipV="1">
                <a:off x="3009" y="2324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27" name="Freeform 2873"/>
              <p:cNvSpPr>
                <a:spLocks/>
              </p:cNvSpPr>
              <p:nvPr/>
            </p:nvSpPr>
            <p:spPr bwMode="auto">
              <a:xfrm>
                <a:off x="3401" y="1988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28" name="Freeform 2874"/>
              <p:cNvSpPr>
                <a:spLocks/>
              </p:cNvSpPr>
              <p:nvPr/>
            </p:nvSpPr>
            <p:spPr bwMode="auto">
              <a:xfrm flipH="1" flipV="1">
                <a:off x="3793" y="2324"/>
                <a:ext cx="392" cy="336"/>
              </a:xfrm>
              <a:custGeom>
                <a:avLst/>
                <a:gdLst>
                  <a:gd name="T0" fmla="*/ 0 w 192"/>
                  <a:gd name="T1" fmla="*/ 784 h 144"/>
                  <a:gd name="T2" fmla="*/ 400 w 192"/>
                  <a:gd name="T3" fmla="*/ 0 h 144"/>
                  <a:gd name="T4" fmla="*/ 800 w 192"/>
                  <a:gd name="T5" fmla="*/ 78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2" h="144">
                    <a:moveTo>
                      <a:pt x="0" y="144"/>
                    </a:moveTo>
                    <a:cubicBezTo>
                      <a:pt x="32" y="72"/>
                      <a:pt x="64" y="0"/>
                      <a:pt x="96" y="0"/>
                    </a:cubicBezTo>
                    <a:cubicBezTo>
                      <a:pt x="128" y="0"/>
                      <a:pt x="160" y="72"/>
                      <a:pt x="192" y="14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29" name="Oval 905"/>
              <p:cNvSpPr>
                <a:spLocks noChangeArrowheads="1"/>
              </p:cNvSpPr>
              <p:nvPr/>
            </p:nvSpPr>
            <p:spPr bwMode="auto">
              <a:xfrm flipV="1">
                <a:off x="547" y="235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30" name="Oval 1865"/>
              <p:cNvSpPr>
                <a:spLocks noChangeArrowheads="1"/>
              </p:cNvSpPr>
              <p:nvPr/>
            </p:nvSpPr>
            <p:spPr bwMode="auto">
              <a:xfrm flipV="1">
                <a:off x="841" y="2341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31" name="Oval 1873"/>
              <p:cNvSpPr>
                <a:spLocks noChangeArrowheads="1"/>
              </p:cNvSpPr>
              <p:nvPr/>
            </p:nvSpPr>
            <p:spPr bwMode="auto">
              <a:xfrm flipV="1">
                <a:off x="643" y="2452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32" name="Oval 1881"/>
              <p:cNvSpPr>
                <a:spLocks noChangeArrowheads="1"/>
              </p:cNvSpPr>
              <p:nvPr/>
            </p:nvSpPr>
            <p:spPr bwMode="auto">
              <a:xfrm flipV="1">
                <a:off x="749" y="234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33" name="Oval 1889"/>
              <p:cNvSpPr>
                <a:spLocks noChangeArrowheads="1"/>
              </p:cNvSpPr>
              <p:nvPr/>
            </p:nvSpPr>
            <p:spPr bwMode="auto">
              <a:xfrm flipV="1">
                <a:off x="687" y="2299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34" name="Oval 1897"/>
              <p:cNvSpPr>
                <a:spLocks noChangeArrowheads="1"/>
              </p:cNvSpPr>
              <p:nvPr/>
            </p:nvSpPr>
            <p:spPr bwMode="auto">
              <a:xfrm flipV="1">
                <a:off x="739" y="2438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35" name="Oval 1905"/>
              <p:cNvSpPr>
                <a:spLocks noChangeArrowheads="1"/>
              </p:cNvSpPr>
              <p:nvPr/>
            </p:nvSpPr>
            <p:spPr bwMode="auto">
              <a:xfrm flipV="1">
                <a:off x="978" y="2364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36" name="Oval 1913"/>
              <p:cNvSpPr>
                <a:spLocks noChangeArrowheads="1"/>
              </p:cNvSpPr>
              <p:nvPr/>
            </p:nvSpPr>
            <p:spPr bwMode="auto">
              <a:xfrm flipV="1">
                <a:off x="878" y="245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37" name="Oval 1921"/>
              <p:cNvSpPr>
                <a:spLocks noChangeArrowheads="1"/>
              </p:cNvSpPr>
              <p:nvPr/>
            </p:nvSpPr>
            <p:spPr bwMode="auto">
              <a:xfrm flipV="1">
                <a:off x="1068" y="2307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38" name="Oval 1929"/>
              <p:cNvSpPr>
                <a:spLocks noChangeArrowheads="1"/>
              </p:cNvSpPr>
              <p:nvPr/>
            </p:nvSpPr>
            <p:spPr bwMode="auto">
              <a:xfrm flipV="1">
                <a:off x="1362" y="2292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39" name="Oval 1937"/>
              <p:cNvSpPr>
                <a:spLocks noChangeArrowheads="1"/>
              </p:cNvSpPr>
              <p:nvPr/>
            </p:nvSpPr>
            <p:spPr bwMode="auto">
              <a:xfrm flipV="1">
                <a:off x="1104" y="2408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40" name="Oval 1945"/>
              <p:cNvSpPr>
                <a:spLocks noChangeArrowheads="1"/>
              </p:cNvSpPr>
              <p:nvPr/>
            </p:nvSpPr>
            <p:spPr bwMode="auto">
              <a:xfrm flipV="1">
                <a:off x="1270" y="2297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41" name="Oval 1953"/>
              <p:cNvSpPr>
                <a:spLocks noChangeArrowheads="1"/>
              </p:cNvSpPr>
              <p:nvPr/>
            </p:nvSpPr>
            <p:spPr bwMode="auto">
              <a:xfrm flipV="1">
                <a:off x="1176" y="231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42" name="Oval 1961"/>
              <p:cNvSpPr>
                <a:spLocks noChangeArrowheads="1"/>
              </p:cNvSpPr>
              <p:nvPr/>
            </p:nvSpPr>
            <p:spPr bwMode="auto">
              <a:xfrm flipV="1">
                <a:off x="1260" y="2389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43" name="Oval 1969"/>
              <p:cNvSpPr>
                <a:spLocks noChangeArrowheads="1"/>
              </p:cNvSpPr>
              <p:nvPr/>
            </p:nvSpPr>
            <p:spPr bwMode="auto">
              <a:xfrm flipV="1">
                <a:off x="1499" y="2315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44" name="Oval 1977"/>
              <p:cNvSpPr>
                <a:spLocks noChangeArrowheads="1"/>
              </p:cNvSpPr>
              <p:nvPr/>
            </p:nvSpPr>
            <p:spPr bwMode="auto">
              <a:xfrm flipV="1">
                <a:off x="1399" y="2407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45" name="Oval 1985"/>
              <p:cNvSpPr>
                <a:spLocks noChangeArrowheads="1"/>
              </p:cNvSpPr>
              <p:nvPr/>
            </p:nvSpPr>
            <p:spPr bwMode="auto">
              <a:xfrm flipV="1">
                <a:off x="1518" y="240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46" name="Oval 1993"/>
              <p:cNvSpPr>
                <a:spLocks noChangeArrowheads="1"/>
              </p:cNvSpPr>
              <p:nvPr/>
            </p:nvSpPr>
            <p:spPr bwMode="auto">
              <a:xfrm flipV="1">
                <a:off x="1812" y="2391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47" name="Oval 2001"/>
              <p:cNvSpPr>
                <a:spLocks noChangeArrowheads="1"/>
              </p:cNvSpPr>
              <p:nvPr/>
            </p:nvSpPr>
            <p:spPr bwMode="auto">
              <a:xfrm flipV="1">
                <a:off x="1614" y="2462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48" name="Oval 2009"/>
              <p:cNvSpPr>
                <a:spLocks noChangeArrowheads="1"/>
              </p:cNvSpPr>
              <p:nvPr/>
            </p:nvSpPr>
            <p:spPr bwMode="auto">
              <a:xfrm flipV="1">
                <a:off x="1720" y="239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49" name="Oval 2017"/>
              <p:cNvSpPr>
                <a:spLocks noChangeArrowheads="1"/>
              </p:cNvSpPr>
              <p:nvPr/>
            </p:nvSpPr>
            <p:spPr bwMode="auto">
              <a:xfrm flipV="1">
                <a:off x="1658" y="2349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50" name="Oval 2025"/>
              <p:cNvSpPr>
                <a:spLocks noChangeArrowheads="1"/>
              </p:cNvSpPr>
              <p:nvPr/>
            </p:nvSpPr>
            <p:spPr bwMode="auto">
              <a:xfrm flipV="1">
                <a:off x="1710" y="2288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51" name="Oval 2033"/>
              <p:cNvSpPr>
                <a:spLocks noChangeArrowheads="1"/>
              </p:cNvSpPr>
              <p:nvPr/>
            </p:nvSpPr>
            <p:spPr bwMode="auto">
              <a:xfrm flipV="1">
                <a:off x="1949" y="2414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52" name="Oval 2041"/>
              <p:cNvSpPr>
                <a:spLocks noChangeArrowheads="1"/>
              </p:cNvSpPr>
              <p:nvPr/>
            </p:nvSpPr>
            <p:spPr bwMode="auto">
              <a:xfrm flipV="1">
                <a:off x="1868" y="2335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53" name="Oval 2177"/>
              <p:cNvSpPr>
                <a:spLocks noChangeArrowheads="1"/>
              </p:cNvSpPr>
              <p:nvPr/>
            </p:nvSpPr>
            <p:spPr bwMode="auto">
              <a:xfrm flipV="1">
                <a:off x="1988" y="2341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54" name="Oval 2185"/>
              <p:cNvSpPr>
                <a:spLocks noChangeArrowheads="1"/>
              </p:cNvSpPr>
              <p:nvPr/>
            </p:nvSpPr>
            <p:spPr bwMode="auto">
              <a:xfrm flipV="1">
                <a:off x="2282" y="232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55" name="Oval 2193"/>
              <p:cNvSpPr>
                <a:spLocks noChangeArrowheads="1"/>
              </p:cNvSpPr>
              <p:nvPr/>
            </p:nvSpPr>
            <p:spPr bwMode="auto">
              <a:xfrm flipV="1">
                <a:off x="2084" y="2437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56" name="Oval 2201"/>
              <p:cNvSpPr>
                <a:spLocks noChangeArrowheads="1"/>
              </p:cNvSpPr>
              <p:nvPr/>
            </p:nvSpPr>
            <p:spPr bwMode="auto">
              <a:xfrm flipV="1">
                <a:off x="2190" y="2331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57" name="Oval 2209"/>
              <p:cNvSpPr>
                <a:spLocks noChangeArrowheads="1"/>
              </p:cNvSpPr>
              <p:nvPr/>
            </p:nvSpPr>
            <p:spPr bwMode="auto">
              <a:xfrm flipV="1">
                <a:off x="2128" y="2284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58" name="Oval 2217"/>
              <p:cNvSpPr>
                <a:spLocks noChangeArrowheads="1"/>
              </p:cNvSpPr>
              <p:nvPr/>
            </p:nvSpPr>
            <p:spPr bwMode="auto">
              <a:xfrm flipV="1">
                <a:off x="2180" y="2423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59" name="Oval 2225"/>
              <p:cNvSpPr>
                <a:spLocks noChangeArrowheads="1"/>
              </p:cNvSpPr>
              <p:nvPr/>
            </p:nvSpPr>
            <p:spPr bwMode="auto">
              <a:xfrm flipV="1">
                <a:off x="2419" y="2349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60" name="Oval 2233"/>
              <p:cNvSpPr>
                <a:spLocks noChangeArrowheads="1"/>
              </p:cNvSpPr>
              <p:nvPr/>
            </p:nvSpPr>
            <p:spPr bwMode="auto">
              <a:xfrm flipV="1">
                <a:off x="2319" y="2441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61" name="Oval 2241"/>
              <p:cNvSpPr>
                <a:spLocks noChangeArrowheads="1"/>
              </p:cNvSpPr>
              <p:nvPr/>
            </p:nvSpPr>
            <p:spPr bwMode="auto">
              <a:xfrm flipV="1">
                <a:off x="2495" y="2305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62" name="Oval 2249"/>
              <p:cNvSpPr>
                <a:spLocks noChangeArrowheads="1"/>
              </p:cNvSpPr>
              <p:nvPr/>
            </p:nvSpPr>
            <p:spPr bwMode="auto">
              <a:xfrm flipV="1">
                <a:off x="2789" y="2290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63" name="Oval 2257"/>
              <p:cNvSpPr>
                <a:spLocks noChangeArrowheads="1"/>
              </p:cNvSpPr>
              <p:nvPr/>
            </p:nvSpPr>
            <p:spPr bwMode="auto">
              <a:xfrm flipV="1">
                <a:off x="2591" y="2401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64" name="Oval 2265"/>
              <p:cNvSpPr>
                <a:spLocks noChangeArrowheads="1"/>
              </p:cNvSpPr>
              <p:nvPr/>
            </p:nvSpPr>
            <p:spPr bwMode="auto">
              <a:xfrm flipV="1">
                <a:off x="2697" y="2295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65" name="Oval 2273"/>
              <p:cNvSpPr>
                <a:spLocks noChangeArrowheads="1"/>
              </p:cNvSpPr>
              <p:nvPr/>
            </p:nvSpPr>
            <p:spPr bwMode="auto">
              <a:xfrm flipV="1">
                <a:off x="2635" y="2248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66" name="Oval 2281"/>
              <p:cNvSpPr>
                <a:spLocks noChangeArrowheads="1"/>
              </p:cNvSpPr>
              <p:nvPr/>
            </p:nvSpPr>
            <p:spPr bwMode="auto">
              <a:xfrm flipV="1">
                <a:off x="2687" y="2387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67" name="Oval 2289"/>
              <p:cNvSpPr>
                <a:spLocks noChangeArrowheads="1"/>
              </p:cNvSpPr>
              <p:nvPr/>
            </p:nvSpPr>
            <p:spPr bwMode="auto">
              <a:xfrm flipV="1">
                <a:off x="2926" y="2313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68" name="Oval 2297"/>
              <p:cNvSpPr>
                <a:spLocks noChangeArrowheads="1"/>
              </p:cNvSpPr>
              <p:nvPr/>
            </p:nvSpPr>
            <p:spPr bwMode="auto">
              <a:xfrm flipV="1">
                <a:off x="2826" y="2405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69" name="Oval 2305"/>
              <p:cNvSpPr>
                <a:spLocks noChangeArrowheads="1"/>
              </p:cNvSpPr>
              <p:nvPr/>
            </p:nvSpPr>
            <p:spPr bwMode="auto">
              <a:xfrm flipV="1">
                <a:off x="2961" y="2277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70" name="Oval 2313"/>
              <p:cNvSpPr>
                <a:spLocks noChangeArrowheads="1"/>
              </p:cNvSpPr>
              <p:nvPr/>
            </p:nvSpPr>
            <p:spPr bwMode="auto">
              <a:xfrm flipV="1">
                <a:off x="3255" y="2262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71" name="Oval 2321"/>
              <p:cNvSpPr>
                <a:spLocks noChangeArrowheads="1"/>
              </p:cNvSpPr>
              <p:nvPr/>
            </p:nvSpPr>
            <p:spPr bwMode="auto">
              <a:xfrm flipV="1">
                <a:off x="3057" y="2373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72" name="Oval 2329"/>
              <p:cNvSpPr>
                <a:spLocks noChangeArrowheads="1"/>
              </p:cNvSpPr>
              <p:nvPr/>
            </p:nvSpPr>
            <p:spPr bwMode="auto">
              <a:xfrm flipV="1">
                <a:off x="3163" y="2267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73" name="Oval 2337"/>
              <p:cNvSpPr>
                <a:spLocks noChangeArrowheads="1"/>
              </p:cNvSpPr>
              <p:nvPr/>
            </p:nvSpPr>
            <p:spPr bwMode="auto">
              <a:xfrm flipV="1">
                <a:off x="3101" y="2220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74" name="Oval 2345"/>
              <p:cNvSpPr>
                <a:spLocks noChangeArrowheads="1"/>
              </p:cNvSpPr>
              <p:nvPr/>
            </p:nvSpPr>
            <p:spPr bwMode="auto">
              <a:xfrm flipV="1">
                <a:off x="3153" y="2359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75" name="Oval 2353"/>
              <p:cNvSpPr>
                <a:spLocks noChangeArrowheads="1"/>
              </p:cNvSpPr>
              <p:nvPr/>
            </p:nvSpPr>
            <p:spPr bwMode="auto">
              <a:xfrm flipV="1">
                <a:off x="3392" y="2285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76" name="Oval 2361"/>
              <p:cNvSpPr>
                <a:spLocks noChangeArrowheads="1"/>
              </p:cNvSpPr>
              <p:nvPr/>
            </p:nvSpPr>
            <p:spPr bwMode="auto">
              <a:xfrm flipV="1">
                <a:off x="3292" y="2377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77" name="Oval 2867"/>
              <p:cNvSpPr>
                <a:spLocks noChangeArrowheads="1"/>
              </p:cNvSpPr>
              <p:nvPr/>
            </p:nvSpPr>
            <p:spPr bwMode="auto">
              <a:xfrm flipV="1">
                <a:off x="609" y="2388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78" name="Oval 2875"/>
              <p:cNvSpPr>
                <a:spLocks noChangeArrowheads="1"/>
              </p:cNvSpPr>
              <p:nvPr/>
            </p:nvSpPr>
            <p:spPr bwMode="auto">
              <a:xfrm flipV="1">
                <a:off x="1817" y="22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27" name="Line 4272"/>
            <p:cNvSpPr>
              <a:spLocks noChangeShapeType="1"/>
            </p:cNvSpPr>
            <p:nvPr/>
          </p:nvSpPr>
          <p:spPr bwMode="auto">
            <a:xfrm>
              <a:off x="428" y="2430"/>
              <a:ext cx="286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4273"/>
                <p:cNvSpPr>
                  <a:spLocks noChangeArrowheads="1"/>
                </p:cNvSpPr>
                <p:nvPr/>
              </p:nvSpPr>
              <p:spPr bwMode="auto">
                <a:xfrm>
                  <a:off x="1768" y="2450"/>
                  <a:ext cx="399" cy="36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sz="3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3200" b="0" i="1" smtClean="0">
                                <a:latin typeface="Cambria Math"/>
                              </a:rPr>
                              <m:t>𝑙</m:t>
                            </m:r>
                          </m:e>
                          <m:sub>
                            <m:r>
                              <a:rPr lang="en-US" altLang="ja-JP" sz="3200" b="0" i="1" smtClean="0">
                                <a:latin typeface="Cambria Math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US" altLang="ja-JP" sz="3200" dirty="0">
                    <a:latin typeface="cmbxti10" pitchFamily="34" charset="0"/>
                  </a:endParaRPr>
                </a:p>
              </p:txBody>
            </p:sp>
          </mc:Choice>
          <mc:Fallback xmlns="">
            <p:sp>
              <p:nvSpPr>
                <p:cNvPr id="28" name="Rectangle 427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768" y="2450"/>
                  <a:ext cx="399" cy="368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9" name="Group 4279"/>
          <p:cNvGrpSpPr>
            <a:grpSpLocks/>
          </p:cNvGrpSpPr>
          <p:nvPr/>
        </p:nvGrpSpPr>
        <p:grpSpPr bwMode="auto">
          <a:xfrm>
            <a:off x="596900" y="4910138"/>
            <a:ext cx="7918449" cy="1638300"/>
            <a:chOff x="376" y="3093"/>
            <a:chExt cx="4988" cy="1032"/>
          </a:xfrm>
        </p:grpSpPr>
        <p:grpSp>
          <p:nvGrpSpPr>
            <p:cNvPr id="380" name="Group 4270"/>
            <p:cNvGrpSpPr>
              <a:grpSpLocks/>
            </p:cNvGrpSpPr>
            <p:nvPr/>
          </p:nvGrpSpPr>
          <p:grpSpPr bwMode="auto">
            <a:xfrm>
              <a:off x="409" y="3093"/>
              <a:ext cx="4955" cy="933"/>
              <a:chOff x="381" y="3154"/>
              <a:chExt cx="4955" cy="933"/>
            </a:xfrm>
          </p:grpSpPr>
          <p:grpSp>
            <p:nvGrpSpPr>
              <p:cNvPr id="383" name="Group 2364"/>
              <p:cNvGrpSpPr>
                <a:grpSpLocks/>
              </p:cNvGrpSpPr>
              <p:nvPr/>
            </p:nvGrpSpPr>
            <p:grpSpPr bwMode="auto">
              <a:xfrm>
                <a:off x="572" y="3284"/>
                <a:ext cx="4704" cy="672"/>
                <a:chOff x="505" y="1229"/>
                <a:chExt cx="4704" cy="672"/>
              </a:xfrm>
            </p:grpSpPr>
            <p:grpSp>
              <p:nvGrpSpPr>
                <p:cNvPr id="1030" name="Group 2365"/>
                <p:cNvGrpSpPr>
                  <a:grpSpLocks/>
                </p:cNvGrpSpPr>
                <p:nvPr/>
              </p:nvGrpSpPr>
              <p:grpSpPr bwMode="auto">
                <a:xfrm>
                  <a:off x="2857" y="1229"/>
                  <a:ext cx="2352" cy="672"/>
                  <a:chOff x="2016" y="2352"/>
                  <a:chExt cx="1152" cy="288"/>
                </a:xfrm>
              </p:grpSpPr>
              <p:sp>
                <p:nvSpPr>
                  <p:cNvPr id="1037" name="Freeform 2366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38" name="Freeform 2367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39" name="Freeform 2368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40" name="Freeform 2369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41" name="Freeform 2370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42" name="Freeform 2371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1031" name="Freeform 2372"/>
                <p:cNvSpPr>
                  <a:spLocks/>
                </p:cNvSpPr>
                <p:nvPr/>
              </p:nvSpPr>
              <p:spPr bwMode="auto">
                <a:xfrm>
                  <a:off x="505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32" name="Freeform 2373"/>
                <p:cNvSpPr>
                  <a:spLocks/>
                </p:cNvSpPr>
                <p:nvPr/>
              </p:nvSpPr>
              <p:spPr bwMode="auto">
                <a:xfrm flipH="1" flipV="1">
                  <a:off x="897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33" name="Freeform 2374"/>
                <p:cNvSpPr>
                  <a:spLocks/>
                </p:cNvSpPr>
                <p:nvPr/>
              </p:nvSpPr>
              <p:spPr bwMode="auto">
                <a:xfrm>
                  <a:off x="1289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34" name="Freeform 2375"/>
                <p:cNvSpPr>
                  <a:spLocks/>
                </p:cNvSpPr>
                <p:nvPr/>
              </p:nvSpPr>
              <p:spPr bwMode="auto">
                <a:xfrm flipH="1" flipV="1">
                  <a:off x="1681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35" name="Freeform 2376"/>
                <p:cNvSpPr>
                  <a:spLocks/>
                </p:cNvSpPr>
                <p:nvPr/>
              </p:nvSpPr>
              <p:spPr bwMode="auto">
                <a:xfrm>
                  <a:off x="2073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36" name="Freeform 2377"/>
                <p:cNvSpPr>
                  <a:spLocks/>
                </p:cNvSpPr>
                <p:nvPr/>
              </p:nvSpPr>
              <p:spPr bwMode="auto">
                <a:xfrm flipH="1" flipV="1">
                  <a:off x="2465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84" name="Group 2428"/>
              <p:cNvGrpSpPr>
                <a:grpSpLocks/>
              </p:cNvGrpSpPr>
              <p:nvPr/>
            </p:nvGrpSpPr>
            <p:grpSpPr bwMode="auto">
              <a:xfrm>
                <a:off x="599" y="3336"/>
                <a:ext cx="4704" cy="672"/>
                <a:chOff x="505" y="1229"/>
                <a:chExt cx="4704" cy="672"/>
              </a:xfrm>
            </p:grpSpPr>
            <p:grpSp>
              <p:nvGrpSpPr>
                <p:cNvPr id="1017" name="Group 2429"/>
                <p:cNvGrpSpPr>
                  <a:grpSpLocks/>
                </p:cNvGrpSpPr>
                <p:nvPr/>
              </p:nvGrpSpPr>
              <p:grpSpPr bwMode="auto">
                <a:xfrm>
                  <a:off x="2857" y="1229"/>
                  <a:ext cx="2352" cy="672"/>
                  <a:chOff x="2016" y="2352"/>
                  <a:chExt cx="1152" cy="288"/>
                </a:xfrm>
              </p:grpSpPr>
              <p:sp>
                <p:nvSpPr>
                  <p:cNvPr id="1024" name="Freeform 2430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25" name="Freeform 2431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26" name="Freeform 2432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27" name="Freeform 2433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28" name="Freeform 2434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29" name="Freeform 2435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1018" name="Freeform 2436"/>
                <p:cNvSpPr>
                  <a:spLocks/>
                </p:cNvSpPr>
                <p:nvPr/>
              </p:nvSpPr>
              <p:spPr bwMode="auto">
                <a:xfrm>
                  <a:off x="505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19" name="Freeform 2437"/>
                <p:cNvSpPr>
                  <a:spLocks/>
                </p:cNvSpPr>
                <p:nvPr/>
              </p:nvSpPr>
              <p:spPr bwMode="auto">
                <a:xfrm flipH="1" flipV="1">
                  <a:off x="897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20" name="Freeform 2438"/>
                <p:cNvSpPr>
                  <a:spLocks/>
                </p:cNvSpPr>
                <p:nvPr/>
              </p:nvSpPr>
              <p:spPr bwMode="auto">
                <a:xfrm>
                  <a:off x="1289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21" name="Freeform 2439"/>
                <p:cNvSpPr>
                  <a:spLocks/>
                </p:cNvSpPr>
                <p:nvPr/>
              </p:nvSpPr>
              <p:spPr bwMode="auto">
                <a:xfrm flipH="1" flipV="1">
                  <a:off x="1681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22" name="Freeform 2440"/>
                <p:cNvSpPr>
                  <a:spLocks/>
                </p:cNvSpPr>
                <p:nvPr/>
              </p:nvSpPr>
              <p:spPr bwMode="auto">
                <a:xfrm>
                  <a:off x="2073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23" name="Freeform 2441"/>
                <p:cNvSpPr>
                  <a:spLocks/>
                </p:cNvSpPr>
                <p:nvPr/>
              </p:nvSpPr>
              <p:spPr bwMode="auto">
                <a:xfrm flipH="1" flipV="1">
                  <a:off x="2465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85" name="Group 3262"/>
              <p:cNvGrpSpPr>
                <a:grpSpLocks/>
              </p:cNvGrpSpPr>
              <p:nvPr/>
            </p:nvGrpSpPr>
            <p:grpSpPr bwMode="auto">
              <a:xfrm>
                <a:off x="505" y="3237"/>
                <a:ext cx="4704" cy="672"/>
                <a:chOff x="505" y="1229"/>
                <a:chExt cx="4704" cy="672"/>
              </a:xfrm>
            </p:grpSpPr>
            <p:grpSp>
              <p:nvGrpSpPr>
                <p:cNvPr id="1004" name="Group 3263"/>
                <p:cNvGrpSpPr>
                  <a:grpSpLocks/>
                </p:cNvGrpSpPr>
                <p:nvPr/>
              </p:nvGrpSpPr>
              <p:grpSpPr bwMode="auto">
                <a:xfrm>
                  <a:off x="2857" y="1229"/>
                  <a:ext cx="2352" cy="672"/>
                  <a:chOff x="2016" y="2352"/>
                  <a:chExt cx="1152" cy="288"/>
                </a:xfrm>
              </p:grpSpPr>
              <p:sp>
                <p:nvSpPr>
                  <p:cNvPr id="1011" name="Freeform 3264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12" name="Freeform 3265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13" name="Freeform 3266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14" name="Freeform 3267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15" name="Freeform 3268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16" name="Freeform 3269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1005" name="Freeform 3270"/>
                <p:cNvSpPr>
                  <a:spLocks/>
                </p:cNvSpPr>
                <p:nvPr/>
              </p:nvSpPr>
              <p:spPr bwMode="auto">
                <a:xfrm>
                  <a:off x="505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06" name="Freeform 3271"/>
                <p:cNvSpPr>
                  <a:spLocks/>
                </p:cNvSpPr>
                <p:nvPr/>
              </p:nvSpPr>
              <p:spPr bwMode="auto">
                <a:xfrm flipH="1" flipV="1">
                  <a:off x="897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07" name="Freeform 3272"/>
                <p:cNvSpPr>
                  <a:spLocks/>
                </p:cNvSpPr>
                <p:nvPr/>
              </p:nvSpPr>
              <p:spPr bwMode="auto">
                <a:xfrm>
                  <a:off x="1289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08" name="Freeform 3273"/>
                <p:cNvSpPr>
                  <a:spLocks/>
                </p:cNvSpPr>
                <p:nvPr/>
              </p:nvSpPr>
              <p:spPr bwMode="auto">
                <a:xfrm flipH="1" flipV="1">
                  <a:off x="1681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09" name="Freeform 3274"/>
                <p:cNvSpPr>
                  <a:spLocks/>
                </p:cNvSpPr>
                <p:nvPr/>
              </p:nvSpPr>
              <p:spPr bwMode="auto">
                <a:xfrm>
                  <a:off x="2073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10" name="Freeform 3275"/>
                <p:cNvSpPr>
                  <a:spLocks/>
                </p:cNvSpPr>
                <p:nvPr/>
              </p:nvSpPr>
              <p:spPr bwMode="auto">
                <a:xfrm flipH="1" flipV="1">
                  <a:off x="2465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86" name="Group 3278"/>
              <p:cNvGrpSpPr>
                <a:grpSpLocks/>
              </p:cNvGrpSpPr>
              <p:nvPr/>
            </p:nvGrpSpPr>
            <p:grpSpPr bwMode="auto">
              <a:xfrm>
                <a:off x="526" y="3333"/>
                <a:ext cx="4704" cy="672"/>
                <a:chOff x="505" y="1229"/>
                <a:chExt cx="4704" cy="672"/>
              </a:xfrm>
            </p:grpSpPr>
            <p:grpSp>
              <p:nvGrpSpPr>
                <p:cNvPr id="991" name="Group 3279"/>
                <p:cNvGrpSpPr>
                  <a:grpSpLocks/>
                </p:cNvGrpSpPr>
                <p:nvPr/>
              </p:nvGrpSpPr>
              <p:grpSpPr bwMode="auto">
                <a:xfrm>
                  <a:off x="2857" y="1229"/>
                  <a:ext cx="2352" cy="672"/>
                  <a:chOff x="2016" y="2352"/>
                  <a:chExt cx="1152" cy="288"/>
                </a:xfrm>
              </p:grpSpPr>
              <p:sp>
                <p:nvSpPr>
                  <p:cNvPr id="998" name="Freeform 3280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99" name="Freeform 3281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00" name="Freeform 3282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01" name="Freeform 3283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02" name="Freeform 3284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03" name="Freeform 3285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992" name="Freeform 3286"/>
                <p:cNvSpPr>
                  <a:spLocks/>
                </p:cNvSpPr>
                <p:nvPr/>
              </p:nvSpPr>
              <p:spPr bwMode="auto">
                <a:xfrm>
                  <a:off x="505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93" name="Freeform 3287"/>
                <p:cNvSpPr>
                  <a:spLocks/>
                </p:cNvSpPr>
                <p:nvPr/>
              </p:nvSpPr>
              <p:spPr bwMode="auto">
                <a:xfrm flipH="1" flipV="1">
                  <a:off x="897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94" name="Freeform 3288"/>
                <p:cNvSpPr>
                  <a:spLocks/>
                </p:cNvSpPr>
                <p:nvPr/>
              </p:nvSpPr>
              <p:spPr bwMode="auto">
                <a:xfrm>
                  <a:off x="1289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95" name="Freeform 3289"/>
                <p:cNvSpPr>
                  <a:spLocks/>
                </p:cNvSpPr>
                <p:nvPr/>
              </p:nvSpPr>
              <p:spPr bwMode="auto">
                <a:xfrm flipH="1" flipV="1">
                  <a:off x="1681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96" name="Freeform 3290"/>
                <p:cNvSpPr>
                  <a:spLocks/>
                </p:cNvSpPr>
                <p:nvPr/>
              </p:nvSpPr>
              <p:spPr bwMode="auto">
                <a:xfrm>
                  <a:off x="2073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97" name="Freeform 3291"/>
                <p:cNvSpPr>
                  <a:spLocks/>
                </p:cNvSpPr>
                <p:nvPr/>
              </p:nvSpPr>
              <p:spPr bwMode="auto">
                <a:xfrm flipH="1" flipV="1">
                  <a:off x="2465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87" name="Group 3294"/>
              <p:cNvGrpSpPr>
                <a:grpSpLocks/>
              </p:cNvGrpSpPr>
              <p:nvPr/>
            </p:nvGrpSpPr>
            <p:grpSpPr bwMode="auto">
              <a:xfrm>
                <a:off x="559" y="3222"/>
                <a:ext cx="4704" cy="672"/>
                <a:chOff x="505" y="1229"/>
                <a:chExt cx="4704" cy="672"/>
              </a:xfrm>
            </p:grpSpPr>
            <p:grpSp>
              <p:nvGrpSpPr>
                <p:cNvPr id="978" name="Group 3295"/>
                <p:cNvGrpSpPr>
                  <a:grpSpLocks/>
                </p:cNvGrpSpPr>
                <p:nvPr/>
              </p:nvGrpSpPr>
              <p:grpSpPr bwMode="auto">
                <a:xfrm>
                  <a:off x="2857" y="1229"/>
                  <a:ext cx="2352" cy="672"/>
                  <a:chOff x="2016" y="2352"/>
                  <a:chExt cx="1152" cy="288"/>
                </a:xfrm>
              </p:grpSpPr>
              <p:sp>
                <p:nvSpPr>
                  <p:cNvPr id="985" name="Freeform 3296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86" name="Freeform 3297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87" name="Freeform 3298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88" name="Freeform 3299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89" name="Freeform 3300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90" name="Freeform 3301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979" name="Freeform 3302"/>
                <p:cNvSpPr>
                  <a:spLocks/>
                </p:cNvSpPr>
                <p:nvPr/>
              </p:nvSpPr>
              <p:spPr bwMode="auto">
                <a:xfrm>
                  <a:off x="505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80" name="Freeform 3303"/>
                <p:cNvSpPr>
                  <a:spLocks/>
                </p:cNvSpPr>
                <p:nvPr/>
              </p:nvSpPr>
              <p:spPr bwMode="auto">
                <a:xfrm flipH="1" flipV="1">
                  <a:off x="897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81" name="Freeform 3304"/>
                <p:cNvSpPr>
                  <a:spLocks/>
                </p:cNvSpPr>
                <p:nvPr/>
              </p:nvSpPr>
              <p:spPr bwMode="auto">
                <a:xfrm>
                  <a:off x="1289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82" name="Freeform 3305"/>
                <p:cNvSpPr>
                  <a:spLocks/>
                </p:cNvSpPr>
                <p:nvPr/>
              </p:nvSpPr>
              <p:spPr bwMode="auto">
                <a:xfrm flipH="1" flipV="1">
                  <a:off x="1681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83" name="Freeform 3306"/>
                <p:cNvSpPr>
                  <a:spLocks/>
                </p:cNvSpPr>
                <p:nvPr/>
              </p:nvSpPr>
              <p:spPr bwMode="auto">
                <a:xfrm>
                  <a:off x="2073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84" name="Freeform 3307"/>
                <p:cNvSpPr>
                  <a:spLocks/>
                </p:cNvSpPr>
                <p:nvPr/>
              </p:nvSpPr>
              <p:spPr bwMode="auto">
                <a:xfrm flipH="1" flipV="1">
                  <a:off x="2465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88" name="Group 3310"/>
              <p:cNvGrpSpPr>
                <a:grpSpLocks/>
              </p:cNvGrpSpPr>
              <p:nvPr/>
            </p:nvGrpSpPr>
            <p:grpSpPr bwMode="auto">
              <a:xfrm>
                <a:off x="471" y="3333"/>
                <a:ext cx="4704" cy="672"/>
                <a:chOff x="505" y="1229"/>
                <a:chExt cx="4704" cy="672"/>
              </a:xfrm>
            </p:grpSpPr>
            <p:grpSp>
              <p:nvGrpSpPr>
                <p:cNvPr id="965" name="Group 3311"/>
                <p:cNvGrpSpPr>
                  <a:grpSpLocks/>
                </p:cNvGrpSpPr>
                <p:nvPr/>
              </p:nvGrpSpPr>
              <p:grpSpPr bwMode="auto">
                <a:xfrm>
                  <a:off x="2857" y="1229"/>
                  <a:ext cx="2352" cy="672"/>
                  <a:chOff x="2016" y="2352"/>
                  <a:chExt cx="1152" cy="288"/>
                </a:xfrm>
              </p:grpSpPr>
              <p:sp>
                <p:nvSpPr>
                  <p:cNvPr id="972" name="Freeform 3312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73" name="Freeform 3313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74" name="Freeform 3314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75" name="Freeform 3315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76" name="Freeform 3316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77" name="Freeform 3317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966" name="Freeform 3318"/>
                <p:cNvSpPr>
                  <a:spLocks/>
                </p:cNvSpPr>
                <p:nvPr/>
              </p:nvSpPr>
              <p:spPr bwMode="auto">
                <a:xfrm>
                  <a:off x="505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67" name="Freeform 3319"/>
                <p:cNvSpPr>
                  <a:spLocks/>
                </p:cNvSpPr>
                <p:nvPr/>
              </p:nvSpPr>
              <p:spPr bwMode="auto">
                <a:xfrm flipH="1" flipV="1">
                  <a:off x="897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68" name="Freeform 3320"/>
                <p:cNvSpPr>
                  <a:spLocks/>
                </p:cNvSpPr>
                <p:nvPr/>
              </p:nvSpPr>
              <p:spPr bwMode="auto">
                <a:xfrm>
                  <a:off x="1289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69" name="Freeform 3321"/>
                <p:cNvSpPr>
                  <a:spLocks/>
                </p:cNvSpPr>
                <p:nvPr/>
              </p:nvSpPr>
              <p:spPr bwMode="auto">
                <a:xfrm flipH="1" flipV="1">
                  <a:off x="1681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70" name="Freeform 3322"/>
                <p:cNvSpPr>
                  <a:spLocks/>
                </p:cNvSpPr>
                <p:nvPr/>
              </p:nvSpPr>
              <p:spPr bwMode="auto">
                <a:xfrm>
                  <a:off x="2073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71" name="Freeform 3323"/>
                <p:cNvSpPr>
                  <a:spLocks/>
                </p:cNvSpPr>
                <p:nvPr/>
              </p:nvSpPr>
              <p:spPr bwMode="auto">
                <a:xfrm flipH="1" flipV="1">
                  <a:off x="2465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89" name="Group 3326"/>
              <p:cNvGrpSpPr>
                <a:grpSpLocks/>
              </p:cNvGrpSpPr>
              <p:nvPr/>
            </p:nvGrpSpPr>
            <p:grpSpPr bwMode="auto">
              <a:xfrm>
                <a:off x="596" y="3308"/>
                <a:ext cx="4704" cy="672"/>
                <a:chOff x="505" y="1229"/>
                <a:chExt cx="4704" cy="672"/>
              </a:xfrm>
            </p:grpSpPr>
            <p:grpSp>
              <p:nvGrpSpPr>
                <p:cNvPr id="952" name="Group 3327"/>
                <p:cNvGrpSpPr>
                  <a:grpSpLocks/>
                </p:cNvGrpSpPr>
                <p:nvPr/>
              </p:nvGrpSpPr>
              <p:grpSpPr bwMode="auto">
                <a:xfrm>
                  <a:off x="2857" y="1229"/>
                  <a:ext cx="2352" cy="672"/>
                  <a:chOff x="2016" y="2352"/>
                  <a:chExt cx="1152" cy="288"/>
                </a:xfrm>
              </p:grpSpPr>
              <p:sp>
                <p:nvSpPr>
                  <p:cNvPr id="959" name="Freeform 3328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60" name="Freeform 3329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61" name="Freeform 3330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62" name="Freeform 3331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63" name="Freeform 3332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64" name="Freeform 3333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953" name="Freeform 3334"/>
                <p:cNvSpPr>
                  <a:spLocks/>
                </p:cNvSpPr>
                <p:nvPr/>
              </p:nvSpPr>
              <p:spPr bwMode="auto">
                <a:xfrm>
                  <a:off x="505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54" name="Freeform 3335"/>
                <p:cNvSpPr>
                  <a:spLocks/>
                </p:cNvSpPr>
                <p:nvPr/>
              </p:nvSpPr>
              <p:spPr bwMode="auto">
                <a:xfrm flipH="1" flipV="1">
                  <a:off x="897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55" name="Freeform 3336"/>
                <p:cNvSpPr>
                  <a:spLocks/>
                </p:cNvSpPr>
                <p:nvPr/>
              </p:nvSpPr>
              <p:spPr bwMode="auto">
                <a:xfrm>
                  <a:off x="1289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56" name="Freeform 3337"/>
                <p:cNvSpPr>
                  <a:spLocks/>
                </p:cNvSpPr>
                <p:nvPr/>
              </p:nvSpPr>
              <p:spPr bwMode="auto">
                <a:xfrm flipH="1" flipV="1">
                  <a:off x="1681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57" name="Freeform 3338"/>
                <p:cNvSpPr>
                  <a:spLocks/>
                </p:cNvSpPr>
                <p:nvPr/>
              </p:nvSpPr>
              <p:spPr bwMode="auto">
                <a:xfrm>
                  <a:off x="2073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58" name="Freeform 3339"/>
                <p:cNvSpPr>
                  <a:spLocks/>
                </p:cNvSpPr>
                <p:nvPr/>
              </p:nvSpPr>
              <p:spPr bwMode="auto">
                <a:xfrm flipH="1" flipV="1">
                  <a:off x="2465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90" name="Group 3342"/>
              <p:cNvGrpSpPr>
                <a:grpSpLocks/>
              </p:cNvGrpSpPr>
              <p:nvPr/>
            </p:nvGrpSpPr>
            <p:grpSpPr bwMode="auto">
              <a:xfrm>
                <a:off x="552" y="3279"/>
                <a:ext cx="4704" cy="672"/>
                <a:chOff x="505" y="1229"/>
                <a:chExt cx="4704" cy="672"/>
              </a:xfrm>
            </p:grpSpPr>
            <p:grpSp>
              <p:nvGrpSpPr>
                <p:cNvPr id="939" name="Group 3343"/>
                <p:cNvGrpSpPr>
                  <a:grpSpLocks/>
                </p:cNvGrpSpPr>
                <p:nvPr/>
              </p:nvGrpSpPr>
              <p:grpSpPr bwMode="auto">
                <a:xfrm>
                  <a:off x="2857" y="1229"/>
                  <a:ext cx="2352" cy="672"/>
                  <a:chOff x="2016" y="2352"/>
                  <a:chExt cx="1152" cy="288"/>
                </a:xfrm>
              </p:grpSpPr>
              <p:sp>
                <p:nvSpPr>
                  <p:cNvPr id="946" name="Freeform 3344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47" name="Freeform 3345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48" name="Freeform 3346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49" name="Freeform 3347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50" name="Freeform 3348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51" name="Freeform 3349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940" name="Freeform 3350"/>
                <p:cNvSpPr>
                  <a:spLocks/>
                </p:cNvSpPr>
                <p:nvPr/>
              </p:nvSpPr>
              <p:spPr bwMode="auto">
                <a:xfrm>
                  <a:off x="505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41" name="Freeform 3351"/>
                <p:cNvSpPr>
                  <a:spLocks/>
                </p:cNvSpPr>
                <p:nvPr/>
              </p:nvSpPr>
              <p:spPr bwMode="auto">
                <a:xfrm flipH="1" flipV="1">
                  <a:off x="897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42" name="Freeform 3352"/>
                <p:cNvSpPr>
                  <a:spLocks/>
                </p:cNvSpPr>
                <p:nvPr/>
              </p:nvSpPr>
              <p:spPr bwMode="auto">
                <a:xfrm>
                  <a:off x="1289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43" name="Freeform 3353"/>
                <p:cNvSpPr>
                  <a:spLocks/>
                </p:cNvSpPr>
                <p:nvPr/>
              </p:nvSpPr>
              <p:spPr bwMode="auto">
                <a:xfrm flipH="1" flipV="1">
                  <a:off x="1681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44" name="Freeform 3354"/>
                <p:cNvSpPr>
                  <a:spLocks/>
                </p:cNvSpPr>
                <p:nvPr/>
              </p:nvSpPr>
              <p:spPr bwMode="auto">
                <a:xfrm>
                  <a:off x="2073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45" name="Freeform 3355"/>
                <p:cNvSpPr>
                  <a:spLocks/>
                </p:cNvSpPr>
                <p:nvPr/>
              </p:nvSpPr>
              <p:spPr bwMode="auto">
                <a:xfrm flipH="1" flipV="1">
                  <a:off x="2465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91" name="Group 3358"/>
              <p:cNvGrpSpPr>
                <a:grpSpLocks/>
              </p:cNvGrpSpPr>
              <p:nvPr/>
            </p:nvGrpSpPr>
            <p:grpSpPr bwMode="auto">
              <a:xfrm>
                <a:off x="605" y="3253"/>
                <a:ext cx="4704" cy="672"/>
                <a:chOff x="505" y="1229"/>
                <a:chExt cx="4704" cy="672"/>
              </a:xfrm>
            </p:grpSpPr>
            <p:grpSp>
              <p:nvGrpSpPr>
                <p:cNvPr id="926" name="Group 3359"/>
                <p:cNvGrpSpPr>
                  <a:grpSpLocks/>
                </p:cNvGrpSpPr>
                <p:nvPr/>
              </p:nvGrpSpPr>
              <p:grpSpPr bwMode="auto">
                <a:xfrm>
                  <a:off x="2857" y="1229"/>
                  <a:ext cx="2352" cy="672"/>
                  <a:chOff x="2016" y="2352"/>
                  <a:chExt cx="1152" cy="288"/>
                </a:xfrm>
              </p:grpSpPr>
              <p:sp>
                <p:nvSpPr>
                  <p:cNvPr id="933" name="Freeform 3360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34" name="Freeform 3361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35" name="Freeform 3362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36" name="Freeform 3363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37" name="Freeform 3364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38" name="Freeform 3365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927" name="Freeform 3366"/>
                <p:cNvSpPr>
                  <a:spLocks/>
                </p:cNvSpPr>
                <p:nvPr/>
              </p:nvSpPr>
              <p:spPr bwMode="auto">
                <a:xfrm>
                  <a:off x="505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28" name="Freeform 3367"/>
                <p:cNvSpPr>
                  <a:spLocks/>
                </p:cNvSpPr>
                <p:nvPr/>
              </p:nvSpPr>
              <p:spPr bwMode="auto">
                <a:xfrm flipH="1" flipV="1">
                  <a:off x="897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29" name="Freeform 3368"/>
                <p:cNvSpPr>
                  <a:spLocks/>
                </p:cNvSpPr>
                <p:nvPr/>
              </p:nvSpPr>
              <p:spPr bwMode="auto">
                <a:xfrm>
                  <a:off x="1289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30" name="Freeform 3369"/>
                <p:cNvSpPr>
                  <a:spLocks/>
                </p:cNvSpPr>
                <p:nvPr/>
              </p:nvSpPr>
              <p:spPr bwMode="auto">
                <a:xfrm flipH="1" flipV="1">
                  <a:off x="1681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31" name="Freeform 3370"/>
                <p:cNvSpPr>
                  <a:spLocks/>
                </p:cNvSpPr>
                <p:nvPr/>
              </p:nvSpPr>
              <p:spPr bwMode="auto">
                <a:xfrm>
                  <a:off x="2073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32" name="Freeform 3371"/>
                <p:cNvSpPr>
                  <a:spLocks/>
                </p:cNvSpPr>
                <p:nvPr/>
              </p:nvSpPr>
              <p:spPr bwMode="auto">
                <a:xfrm flipH="1" flipV="1">
                  <a:off x="2465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92" name="Group 3374"/>
              <p:cNvGrpSpPr>
                <a:grpSpLocks/>
              </p:cNvGrpSpPr>
              <p:nvPr/>
            </p:nvGrpSpPr>
            <p:grpSpPr bwMode="auto">
              <a:xfrm>
                <a:off x="515" y="3303"/>
                <a:ext cx="4704" cy="672"/>
                <a:chOff x="505" y="1229"/>
                <a:chExt cx="4704" cy="672"/>
              </a:xfrm>
            </p:grpSpPr>
            <p:grpSp>
              <p:nvGrpSpPr>
                <p:cNvPr id="913" name="Group 3375"/>
                <p:cNvGrpSpPr>
                  <a:grpSpLocks/>
                </p:cNvGrpSpPr>
                <p:nvPr/>
              </p:nvGrpSpPr>
              <p:grpSpPr bwMode="auto">
                <a:xfrm>
                  <a:off x="2857" y="1229"/>
                  <a:ext cx="2352" cy="672"/>
                  <a:chOff x="2016" y="2352"/>
                  <a:chExt cx="1152" cy="288"/>
                </a:xfrm>
              </p:grpSpPr>
              <p:sp>
                <p:nvSpPr>
                  <p:cNvPr id="920" name="Freeform 3376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21" name="Freeform 3377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22" name="Freeform 3378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23" name="Freeform 3379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24" name="Freeform 3380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25" name="Freeform 3381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914" name="Freeform 3382"/>
                <p:cNvSpPr>
                  <a:spLocks/>
                </p:cNvSpPr>
                <p:nvPr/>
              </p:nvSpPr>
              <p:spPr bwMode="auto">
                <a:xfrm>
                  <a:off x="505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15" name="Freeform 3383"/>
                <p:cNvSpPr>
                  <a:spLocks/>
                </p:cNvSpPr>
                <p:nvPr/>
              </p:nvSpPr>
              <p:spPr bwMode="auto">
                <a:xfrm flipH="1" flipV="1">
                  <a:off x="897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16" name="Freeform 3384"/>
                <p:cNvSpPr>
                  <a:spLocks/>
                </p:cNvSpPr>
                <p:nvPr/>
              </p:nvSpPr>
              <p:spPr bwMode="auto">
                <a:xfrm>
                  <a:off x="1289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17" name="Freeform 3385"/>
                <p:cNvSpPr>
                  <a:spLocks/>
                </p:cNvSpPr>
                <p:nvPr/>
              </p:nvSpPr>
              <p:spPr bwMode="auto">
                <a:xfrm flipH="1" flipV="1">
                  <a:off x="1681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18" name="Freeform 3386"/>
                <p:cNvSpPr>
                  <a:spLocks/>
                </p:cNvSpPr>
                <p:nvPr/>
              </p:nvSpPr>
              <p:spPr bwMode="auto">
                <a:xfrm>
                  <a:off x="2073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19" name="Freeform 3387"/>
                <p:cNvSpPr>
                  <a:spLocks/>
                </p:cNvSpPr>
                <p:nvPr/>
              </p:nvSpPr>
              <p:spPr bwMode="auto">
                <a:xfrm flipH="1" flipV="1">
                  <a:off x="2465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93" name="Group 3390"/>
              <p:cNvGrpSpPr>
                <a:grpSpLocks/>
              </p:cNvGrpSpPr>
              <p:nvPr/>
            </p:nvGrpSpPr>
            <p:grpSpPr bwMode="auto">
              <a:xfrm>
                <a:off x="571" y="3349"/>
                <a:ext cx="4704" cy="672"/>
                <a:chOff x="505" y="1229"/>
                <a:chExt cx="4704" cy="672"/>
              </a:xfrm>
            </p:grpSpPr>
            <p:grpSp>
              <p:nvGrpSpPr>
                <p:cNvPr id="900" name="Group 3391"/>
                <p:cNvGrpSpPr>
                  <a:grpSpLocks/>
                </p:cNvGrpSpPr>
                <p:nvPr/>
              </p:nvGrpSpPr>
              <p:grpSpPr bwMode="auto">
                <a:xfrm>
                  <a:off x="2857" y="1229"/>
                  <a:ext cx="2352" cy="672"/>
                  <a:chOff x="2016" y="2352"/>
                  <a:chExt cx="1152" cy="288"/>
                </a:xfrm>
              </p:grpSpPr>
              <p:sp>
                <p:nvSpPr>
                  <p:cNvPr id="907" name="Freeform 3392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08" name="Freeform 3393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09" name="Freeform 3394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10" name="Freeform 3395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11" name="Freeform 3396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12" name="Freeform 3397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901" name="Freeform 3398"/>
                <p:cNvSpPr>
                  <a:spLocks/>
                </p:cNvSpPr>
                <p:nvPr/>
              </p:nvSpPr>
              <p:spPr bwMode="auto">
                <a:xfrm>
                  <a:off x="505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02" name="Freeform 3399"/>
                <p:cNvSpPr>
                  <a:spLocks/>
                </p:cNvSpPr>
                <p:nvPr/>
              </p:nvSpPr>
              <p:spPr bwMode="auto">
                <a:xfrm flipH="1" flipV="1">
                  <a:off x="897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03" name="Freeform 3400"/>
                <p:cNvSpPr>
                  <a:spLocks/>
                </p:cNvSpPr>
                <p:nvPr/>
              </p:nvSpPr>
              <p:spPr bwMode="auto">
                <a:xfrm>
                  <a:off x="1289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04" name="Freeform 3401"/>
                <p:cNvSpPr>
                  <a:spLocks/>
                </p:cNvSpPr>
                <p:nvPr/>
              </p:nvSpPr>
              <p:spPr bwMode="auto">
                <a:xfrm flipH="1" flipV="1">
                  <a:off x="1681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05" name="Freeform 3402"/>
                <p:cNvSpPr>
                  <a:spLocks/>
                </p:cNvSpPr>
                <p:nvPr/>
              </p:nvSpPr>
              <p:spPr bwMode="auto">
                <a:xfrm>
                  <a:off x="2073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06" name="Freeform 3403"/>
                <p:cNvSpPr>
                  <a:spLocks/>
                </p:cNvSpPr>
                <p:nvPr/>
              </p:nvSpPr>
              <p:spPr bwMode="auto">
                <a:xfrm flipH="1" flipV="1">
                  <a:off x="2465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94" name="Group 3566"/>
              <p:cNvGrpSpPr>
                <a:grpSpLocks/>
              </p:cNvGrpSpPr>
              <p:nvPr/>
            </p:nvGrpSpPr>
            <p:grpSpPr bwMode="auto">
              <a:xfrm>
                <a:off x="498" y="3275"/>
                <a:ext cx="4704" cy="672"/>
                <a:chOff x="505" y="1229"/>
                <a:chExt cx="4704" cy="672"/>
              </a:xfrm>
            </p:grpSpPr>
            <p:grpSp>
              <p:nvGrpSpPr>
                <p:cNvPr id="887" name="Group 3567"/>
                <p:cNvGrpSpPr>
                  <a:grpSpLocks/>
                </p:cNvGrpSpPr>
                <p:nvPr/>
              </p:nvGrpSpPr>
              <p:grpSpPr bwMode="auto">
                <a:xfrm>
                  <a:off x="2857" y="1229"/>
                  <a:ext cx="2352" cy="672"/>
                  <a:chOff x="2016" y="2352"/>
                  <a:chExt cx="1152" cy="288"/>
                </a:xfrm>
              </p:grpSpPr>
              <p:sp>
                <p:nvSpPr>
                  <p:cNvPr id="894" name="Freeform 3568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95" name="Freeform 3569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96" name="Freeform 3570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97" name="Freeform 3571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98" name="Freeform 3572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99" name="Freeform 3573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888" name="Freeform 3574"/>
                <p:cNvSpPr>
                  <a:spLocks/>
                </p:cNvSpPr>
                <p:nvPr/>
              </p:nvSpPr>
              <p:spPr bwMode="auto">
                <a:xfrm>
                  <a:off x="505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89" name="Freeform 3575"/>
                <p:cNvSpPr>
                  <a:spLocks/>
                </p:cNvSpPr>
                <p:nvPr/>
              </p:nvSpPr>
              <p:spPr bwMode="auto">
                <a:xfrm flipH="1" flipV="1">
                  <a:off x="897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90" name="Freeform 3576"/>
                <p:cNvSpPr>
                  <a:spLocks/>
                </p:cNvSpPr>
                <p:nvPr/>
              </p:nvSpPr>
              <p:spPr bwMode="auto">
                <a:xfrm>
                  <a:off x="1289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91" name="Freeform 3577"/>
                <p:cNvSpPr>
                  <a:spLocks/>
                </p:cNvSpPr>
                <p:nvPr/>
              </p:nvSpPr>
              <p:spPr bwMode="auto">
                <a:xfrm flipH="1" flipV="1">
                  <a:off x="1681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92" name="Freeform 3578"/>
                <p:cNvSpPr>
                  <a:spLocks/>
                </p:cNvSpPr>
                <p:nvPr/>
              </p:nvSpPr>
              <p:spPr bwMode="auto">
                <a:xfrm>
                  <a:off x="2073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93" name="Freeform 3579"/>
                <p:cNvSpPr>
                  <a:spLocks/>
                </p:cNvSpPr>
                <p:nvPr/>
              </p:nvSpPr>
              <p:spPr bwMode="auto">
                <a:xfrm flipH="1" flipV="1">
                  <a:off x="2465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95" name="Group 3582"/>
              <p:cNvGrpSpPr>
                <a:grpSpLocks/>
              </p:cNvGrpSpPr>
              <p:nvPr/>
            </p:nvGrpSpPr>
            <p:grpSpPr bwMode="auto">
              <a:xfrm>
                <a:off x="525" y="3327"/>
                <a:ext cx="4704" cy="672"/>
                <a:chOff x="505" y="1229"/>
                <a:chExt cx="4704" cy="672"/>
              </a:xfrm>
            </p:grpSpPr>
            <p:grpSp>
              <p:nvGrpSpPr>
                <p:cNvPr id="874" name="Group 3583"/>
                <p:cNvGrpSpPr>
                  <a:grpSpLocks/>
                </p:cNvGrpSpPr>
                <p:nvPr/>
              </p:nvGrpSpPr>
              <p:grpSpPr bwMode="auto">
                <a:xfrm>
                  <a:off x="2857" y="1229"/>
                  <a:ext cx="2352" cy="672"/>
                  <a:chOff x="2016" y="2352"/>
                  <a:chExt cx="1152" cy="288"/>
                </a:xfrm>
              </p:grpSpPr>
              <p:sp>
                <p:nvSpPr>
                  <p:cNvPr id="881" name="Freeform 3584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82" name="Freeform 3585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83" name="Freeform 3586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84" name="Freeform 3587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85" name="Freeform 3588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86" name="Freeform 3589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875" name="Freeform 3590"/>
                <p:cNvSpPr>
                  <a:spLocks/>
                </p:cNvSpPr>
                <p:nvPr/>
              </p:nvSpPr>
              <p:spPr bwMode="auto">
                <a:xfrm>
                  <a:off x="505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76" name="Freeform 3591"/>
                <p:cNvSpPr>
                  <a:spLocks/>
                </p:cNvSpPr>
                <p:nvPr/>
              </p:nvSpPr>
              <p:spPr bwMode="auto">
                <a:xfrm flipH="1" flipV="1">
                  <a:off x="897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77" name="Freeform 3592"/>
                <p:cNvSpPr>
                  <a:spLocks/>
                </p:cNvSpPr>
                <p:nvPr/>
              </p:nvSpPr>
              <p:spPr bwMode="auto">
                <a:xfrm>
                  <a:off x="1289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78" name="Freeform 3593"/>
                <p:cNvSpPr>
                  <a:spLocks/>
                </p:cNvSpPr>
                <p:nvPr/>
              </p:nvSpPr>
              <p:spPr bwMode="auto">
                <a:xfrm flipH="1" flipV="1">
                  <a:off x="1681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79" name="Freeform 3594"/>
                <p:cNvSpPr>
                  <a:spLocks/>
                </p:cNvSpPr>
                <p:nvPr/>
              </p:nvSpPr>
              <p:spPr bwMode="auto">
                <a:xfrm>
                  <a:off x="2073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80" name="Freeform 3595"/>
                <p:cNvSpPr>
                  <a:spLocks/>
                </p:cNvSpPr>
                <p:nvPr/>
              </p:nvSpPr>
              <p:spPr bwMode="auto">
                <a:xfrm flipH="1" flipV="1">
                  <a:off x="2465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96" name="Group 3598"/>
              <p:cNvGrpSpPr>
                <a:grpSpLocks/>
              </p:cNvGrpSpPr>
              <p:nvPr/>
            </p:nvGrpSpPr>
            <p:grpSpPr bwMode="auto">
              <a:xfrm>
                <a:off x="431" y="3228"/>
                <a:ext cx="4704" cy="672"/>
                <a:chOff x="505" y="1229"/>
                <a:chExt cx="4704" cy="672"/>
              </a:xfrm>
            </p:grpSpPr>
            <p:grpSp>
              <p:nvGrpSpPr>
                <p:cNvPr id="861" name="Group 3599"/>
                <p:cNvGrpSpPr>
                  <a:grpSpLocks/>
                </p:cNvGrpSpPr>
                <p:nvPr/>
              </p:nvGrpSpPr>
              <p:grpSpPr bwMode="auto">
                <a:xfrm>
                  <a:off x="2857" y="1229"/>
                  <a:ext cx="2352" cy="672"/>
                  <a:chOff x="2016" y="2352"/>
                  <a:chExt cx="1152" cy="288"/>
                </a:xfrm>
              </p:grpSpPr>
              <p:sp>
                <p:nvSpPr>
                  <p:cNvPr id="868" name="Freeform 3600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69" name="Freeform 3601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70" name="Freeform 3602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71" name="Freeform 3603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72" name="Freeform 3604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73" name="Freeform 3605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862" name="Freeform 3606"/>
                <p:cNvSpPr>
                  <a:spLocks/>
                </p:cNvSpPr>
                <p:nvPr/>
              </p:nvSpPr>
              <p:spPr bwMode="auto">
                <a:xfrm>
                  <a:off x="505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63" name="Freeform 3607"/>
                <p:cNvSpPr>
                  <a:spLocks/>
                </p:cNvSpPr>
                <p:nvPr/>
              </p:nvSpPr>
              <p:spPr bwMode="auto">
                <a:xfrm flipH="1" flipV="1">
                  <a:off x="897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64" name="Freeform 3608"/>
                <p:cNvSpPr>
                  <a:spLocks/>
                </p:cNvSpPr>
                <p:nvPr/>
              </p:nvSpPr>
              <p:spPr bwMode="auto">
                <a:xfrm>
                  <a:off x="1289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65" name="Freeform 3609"/>
                <p:cNvSpPr>
                  <a:spLocks/>
                </p:cNvSpPr>
                <p:nvPr/>
              </p:nvSpPr>
              <p:spPr bwMode="auto">
                <a:xfrm flipH="1" flipV="1">
                  <a:off x="1681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66" name="Freeform 3610"/>
                <p:cNvSpPr>
                  <a:spLocks/>
                </p:cNvSpPr>
                <p:nvPr/>
              </p:nvSpPr>
              <p:spPr bwMode="auto">
                <a:xfrm>
                  <a:off x="2073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67" name="Freeform 3611"/>
                <p:cNvSpPr>
                  <a:spLocks/>
                </p:cNvSpPr>
                <p:nvPr/>
              </p:nvSpPr>
              <p:spPr bwMode="auto">
                <a:xfrm flipH="1" flipV="1">
                  <a:off x="2465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97" name="Group 3614"/>
              <p:cNvGrpSpPr>
                <a:grpSpLocks/>
              </p:cNvGrpSpPr>
              <p:nvPr/>
            </p:nvGrpSpPr>
            <p:grpSpPr bwMode="auto">
              <a:xfrm>
                <a:off x="452" y="3324"/>
                <a:ext cx="4704" cy="672"/>
                <a:chOff x="505" y="1229"/>
                <a:chExt cx="4704" cy="672"/>
              </a:xfrm>
            </p:grpSpPr>
            <p:grpSp>
              <p:nvGrpSpPr>
                <p:cNvPr id="848" name="Group 3615"/>
                <p:cNvGrpSpPr>
                  <a:grpSpLocks/>
                </p:cNvGrpSpPr>
                <p:nvPr/>
              </p:nvGrpSpPr>
              <p:grpSpPr bwMode="auto">
                <a:xfrm>
                  <a:off x="2857" y="1229"/>
                  <a:ext cx="2352" cy="672"/>
                  <a:chOff x="2016" y="2352"/>
                  <a:chExt cx="1152" cy="288"/>
                </a:xfrm>
              </p:grpSpPr>
              <p:sp>
                <p:nvSpPr>
                  <p:cNvPr id="855" name="Freeform 3616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56" name="Freeform 3617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57" name="Freeform 3618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58" name="Freeform 3619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59" name="Freeform 3620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60" name="Freeform 3621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849" name="Freeform 3622"/>
                <p:cNvSpPr>
                  <a:spLocks/>
                </p:cNvSpPr>
                <p:nvPr/>
              </p:nvSpPr>
              <p:spPr bwMode="auto">
                <a:xfrm>
                  <a:off x="505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50" name="Freeform 3623"/>
                <p:cNvSpPr>
                  <a:spLocks/>
                </p:cNvSpPr>
                <p:nvPr/>
              </p:nvSpPr>
              <p:spPr bwMode="auto">
                <a:xfrm flipH="1" flipV="1">
                  <a:off x="897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51" name="Freeform 3624"/>
                <p:cNvSpPr>
                  <a:spLocks/>
                </p:cNvSpPr>
                <p:nvPr/>
              </p:nvSpPr>
              <p:spPr bwMode="auto">
                <a:xfrm>
                  <a:off x="1289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52" name="Freeform 3625"/>
                <p:cNvSpPr>
                  <a:spLocks/>
                </p:cNvSpPr>
                <p:nvPr/>
              </p:nvSpPr>
              <p:spPr bwMode="auto">
                <a:xfrm flipH="1" flipV="1">
                  <a:off x="1681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53" name="Freeform 3626"/>
                <p:cNvSpPr>
                  <a:spLocks/>
                </p:cNvSpPr>
                <p:nvPr/>
              </p:nvSpPr>
              <p:spPr bwMode="auto">
                <a:xfrm>
                  <a:off x="2073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54" name="Freeform 3627"/>
                <p:cNvSpPr>
                  <a:spLocks/>
                </p:cNvSpPr>
                <p:nvPr/>
              </p:nvSpPr>
              <p:spPr bwMode="auto">
                <a:xfrm flipH="1" flipV="1">
                  <a:off x="2465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98" name="Group 3630"/>
              <p:cNvGrpSpPr>
                <a:grpSpLocks/>
              </p:cNvGrpSpPr>
              <p:nvPr/>
            </p:nvGrpSpPr>
            <p:grpSpPr bwMode="auto">
              <a:xfrm>
                <a:off x="485" y="3213"/>
                <a:ext cx="4704" cy="672"/>
                <a:chOff x="505" y="1229"/>
                <a:chExt cx="4704" cy="672"/>
              </a:xfrm>
            </p:grpSpPr>
            <p:grpSp>
              <p:nvGrpSpPr>
                <p:cNvPr id="835" name="Group 3631"/>
                <p:cNvGrpSpPr>
                  <a:grpSpLocks/>
                </p:cNvGrpSpPr>
                <p:nvPr/>
              </p:nvGrpSpPr>
              <p:grpSpPr bwMode="auto">
                <a:xfrm>
                  <a:off x="2857" y="1229"/>
                  <a:ext cx="2352" cy="672"/>
                  <a:chOff x="2016" y="2352"/>
                  <a:chExt cx="1152" cy="288"/>
                </a:xfrm>
              </p:grpSpPr>
              <p:sp>
                <p:nvSpPr>
                  <p:cNvPr id="842" name="Freeform 3632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43" name="Freeform 3633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44" name="Freeform 3634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45" name="Freeform 3635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46" name="Freeform 3636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47" name="Freeform 3637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836" name="Freeform 3638"/>
                <p:cNvSpPr>
                  <a:spLocks/>
                </p:cNvSpPr>
                <p:nvPr/>
              </p:nvSpPr>
              <p:spPr bwMode="auto">
                <a:xfrm>
                  <a:off x="505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37" name="Freeform 3639"/>
                <p:cNvSpPr>
                  <a:spLocks/>
                </p:cNvSpPr>
                <p:nvPr/>
              </p:nvSpPr>
              <p:spPr bwMode="auto">
                <a:xfrm flipH="1" flipV="1">
                  <a:off x="897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38" name="Freeform 3640"/>
                <p:cNvSpPr>
                  <a:spLocks/>
                </p:cNvSpPr>
                <p:nvPr/>
              </p:nvSpPr>
              <p:spPr bwMode="auto">
                <a:xfrm>
                  <a:off x="1289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39" name="Freeform 3641"/>
                <p:cNvSpPr>
                  <a:spLocks/>
                </p:cNvSpPr>
                <p:nvPr/>
              </p:nvSpPr>
              <p:spPr bwMode="auto">
                <a:xfrm flipH="1" flipV="1">
                  <a:off x="1681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40" name="Freeform 3642"/>
                <p:cNvSpPr>
                  <a:spLocks/>
                </p:cNvSpPr>
                <p:nvPr/>
              </p:nvSpPr>
              <p:spPr bwMode="auto">
                <a:xfrm>
                  <a:off x="2073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41" name="Freeform 3643"/>
                <p:cNvSpPr>
                  <a:spLocks/>
                </p:cNvSpPr>
                <p:nvPr/>
              </p:nvSpPr>
              <p:spPr bwMode="auto">
                <a:xfrm flipH="1" flipV="1">
                  <a:off x="2465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99" name="Group 3646"/>
              <p:cNvGrpSpPr>
                <a:grpSpLocks/>
              </p:cNvGrpSpPr>
              <p:nvPr/>
            </p:nvGrpSpPr>
            <p:grpSpPr bwMode="auto">
              <a:xfrm>
                <a:off x="397" y="3324"/>
                <a:ext cx="4704" cy="672"/>
                <a:chOff x="505" y="1229"/>
                <a:chExt cx="4704" cy="672"/>
              </a:xfrm>
            </p:grpSpPr>
            <p:grpSp>
              <p:nvGrpSpPr>
                <p:cNvPr id="822" name="Group 3647"/>
                <p:cNvGrpSpPr>
                  <a:grpSpLocks/>
                </p:cNvGrpSpPr>
                <p:nvPr/>
              </p:nvGrpSpPr>
              <p:grpSpPr bwMode="auto">
                <a:xfrm>
                  <a:off x="2857" y="1229"/>
                  <a:ext cx="2352" cy="672"/>
                  <a:chOff x="2016" y="2352"/>
                  <a:chExt cx="1152" cy="288"/>
                </a:xfrm>
              </p:grpSpPr>
              <p:sp>
                <p:nvSpPr>
                  <p:cNvPr id="829" name="Freeform 3648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30" name="Freeform 3649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31" name="Freeform 3650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32" name="Freeform 3651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33" name="Freeform 3652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34" name="Freeform 3653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823" name="Freeform 3654"/>
                <p:cNvSpPr>
                  <a:spLocks/>
                </p:cNvSpPr>
                <p:nvPr/>
              </p:nvSpPr>
              <p:spPr bwMode="auto">
                <a:xfrm>
                  <a:off x="505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24" name="Freeform 3655"/>
                <p:cNvSpPr>
                  <a:spLocks/>
                </p:cNvSpPr>
                <p:nvPr/>
              </p:nvSpPr>
              <p:spPr bwMode="auto">
                <a:xfrm flipH="1" flipV="1">
                  <a:off x="897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25" name="Freeform 3656"/>
                <p:cNvSpPr>
                  <a:spLocks/>
                </p:cNvSpPr>
                <p:nvPr/>
              </p:nvSpPr>
              <p:spPr bwMode="auto">
                <a:xfrm>
                  <a:off x="1289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26" name="Freeform 3657"/>
                <p:cNvSpPr>
                  <a:spLocks/>
                </p:cNvSpPr>
                <p:nvPr/>
              </p:nvSpPr>
              <p:spPr bwMode="auto">
                <a:xfrm flipH="1" flipV="1">
                  <a:off x="1681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27" name="Freeform 3658"/>
                <p:cNvSpPr>
                  <a:spLocks/>
                </p:cNvSpPr>
                <p:nvPr/>
              </p:nvSpPr>
              <p:spPr bwMode="auto">
                <a:xfrm>
                  <a:off x="2073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28" name="Freeform 3659"/>
                <p:cNvSpPr>
                  <a:spLocks/>
                </p:cNvSpPr>
                <p:nvPr/>
              </p:nvSpPr>
              <p:spPr bwMode="auto">
                <a:xfrm flipH="1" flipV="1">
                  <a:off x="2465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00" name="Group 3662"/>
              <p:cNvGrpSpPr>
                <a:grpSpLocks/>
              </p:cNvGrpSpPr>
              <p:nvPr/>
            </p:nvGrpSpPr>
            <p:grpSpPr bwMode="auto">
              <a:xfrm>
                <a:off x="522" y="3299"/>
                <a:ext cx="4704" cy="672"/>
                <a:chOff x="505" y="1229"/>
                <a:chExt cx="4704" cy="672"/>
              </a:xfrm>
            </p:grpSpPr>
            <p:grpSp>
              <p:nvGrpSpPr>
                <p:cNvPr id="809" name="Group 3663"/>
                <p:cNvGrpSpPr>
                  <a:grpSpLocks/>
                </p:cNvGrpSpPr>
                <p:nvPr/>
              </p:nvGrpSpPr>
              <p:grpSpPr bwMode="auto">
                <a:xfrm>
                  <a:off x="2857" y="1229"/>
                  <a:ext cx="2352" cy="672"/>
                  <a:chOff x="2016" y="2352"/>
                  <a:chExt cx="1152" cy="288"/>
                </a:xfrm>
              </p:grpSpPr>
              <p:sp>
                <p:nvSpPr>
                  <p:cNvPr id="816" name="Freeform 3664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17" name="Freeform 3665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18" name="Freeform 3666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19" name="Freeform 3667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20" name="Freeform 3668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21" name="Freeform 3669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810" name="Freeform 3670"/>
                <p:cNvSpPr>
                  <a:spLocks/>
                </p:cNvSpPr>
                <p:nvPr/>
              </p:nvSpPr>
              <p:spPr bwMode="auto">
                <a:xfrm>
                  <a:off x="505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11" name="Freeform 3671"/>
                <p:cNvSpPr>
                  <a:spLocks/>
                </p:cNvSpPr>
                <p:nvPr/>
              </p:nvSpPr>
              <p:spPr bwMode="auto">
                <a:xfrm flipH="1" flipV="1">
                  <a:off x="897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12" name="Freeform 3672"/>
                <p:cNvSpPr>
                  <a:spLocks/>
                </p:cNvSpPr>
                <p:nvPr/>
              </p:nvSpPr>
              <p:spPr bwMode="auto">
                <a:xfrm>
                  <a:off x="1289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13" name="Freeform 3673"/>
                <p:cNvSpPr>
                  <a:spLocks/>
                </p:cNvSpPr>
                <p:nvPr/>
              </p:nvSpPr>
              <p:spPr bwMode="auto">
                <a:xfrm flipH="1" flipV="1">
                  <a:off x="1681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14" name="Freeform 3674"/>
                <p:cNvSpPr>
                  <a:spLocks/>
                </p:cNvSpPr>
                <p:nvPr/>
              </p:nvSpPr>
              <p:spPr bwMode="auto">
                <a:xfrm>
                  <a:off x="2073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15" name="Freeform 3675"/>
                <p:cNvSpPr>
                  <a:spLocks/>
                </p:cNvSpPr>
                <p:nvPr/>
              </p:nvSpPr>
              <p:spPr bwMode="auto">
                <a:xfrm flipH="1" flipV="1">
                  <a:off x="2465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01" name="Group 3678"/>
              <p:cNvGrpSpPr>
                <a:grpSpLocks/>
              </p:cNvGrpSpPr>
              <p:nvPr/>
            </p:nvGrpSpPr>
            <p:grpSpPr bwMode="auto">
              <a:xfrm>
                <a:off x="478" y="3270"/>
                <a:ext cx="4704" cy="672"/>
                <a:chOff x="505" y="1229"/>
                <a:chExt cx="4704" cy="672"/>
              </a:xfrm>
            </p:grpSpPr>
            <p:grpSp>
              <p:nvGrpSpPr>
                <p:cNvPr id="796" name="Group 3679"/>
                <p:cNvGrpSpPr>
                  <a:grpSpLocks/>
                </p:cNvGrpSpPr>
                <p:nvPr/>
              </p:nvGrpSpPr>
              <p:grpSpPr bwMode="auto">
                <a:xfrm>
                  <a:off x="2857" y="1229"/>
                  <a:ext cx="2352" cy="672"/>
                  <a:chOff x="2016" y="2352"/>
                  <a:chExt cx="1152" cy="288"/>
                </a:xfrm>
              </p:grpSpPr>
              <p:sp>
                <p:nvSpPr>
                  <p:cNvPr id="803" name="Freeform 3680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04" name="Freeform 3681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05" name="Freeform 3682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06" name="Freeform 3683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07" name="Freeform 3684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08" name="Freeform 3685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797" name="Freeform 3686"/>
                <p:cNvSpPr>
                  <a:spLocks/>
                </p:cNvSpPr>
                <p:nvPr/>
              </p:nvSpPr>
              <p:spPr bwMode="auto">
                <a:xfrm>
                  <a:off x="505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98" name="Freeform 3687"/>
                <p:cNvSpPr>
                  <a:spLocks/>
                </p:cNvSpPr>
                <p:nvPr/>
              </p:nvSpPr>
              <p:spPr bwMode="auto">
                <a:xfrm flipH="1" flipV="1">
                  <a:off x="897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99" name="Freeform 3688"/>
                <p:cNvSpPr>
                  <a:spLocks/>
                </p:cNvSpPr>
                <p:nvPr/>
              </p:nvSpPr>
              <p:spPr bwMode="auto">
                <a:xfrm>
                  <a:off x="1289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00" name="Freeform 3689"/>
                <p:cNvSpPr>
                  <a:spLocks/>
                </p:cNvSpPr>
                <p:nvPr/>
              </p:nvSpPr>
              <p:spPr bwMode="auto">
                <a:xfrm flipH="1" flipV="1">
                  <a:off x="1681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01" name="Freeform 3690"/>
                <p:cNvSpPr>
                  <a:spLocks/>
                </p:cNvSpPr>
                <p:nvPr/>
              </p:nvSpPr>
              <p:spPr bwMode="auto">
                <a:xfrm>
                  <a:off x="2073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02" name="Freeform 3691"/>
                <p:cNvSpPr>
                  <a:spLocks/>
                </p:cNvSpPr>
                <p:nvPr/>
              </p:nvSpPr>
              <p:spPr bwMode="auto">
                <a:xfrm flipH="1" flipV="1">
                  <a:off x="2465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02" name="Group 3694"/>
              <p:cNvGrpSpPr>
                <a:grpSpLocks/>
              </p:cNvGrpSpPr>
              <p:nvPr/>
            </p:nvGrpSpPr>
            <p:grpSpPr bwMode="auto">
              <a:xfrm>
                <a:off x="531" y="3244"/>
                <a:ext cx="4704" cy="672"/>
                <a:chOff x="505" y="1229"/>
                <a:chExt cx="4704" cy="672"/>
              </a:xfrm>
            </p:grpSpPr>
            <p:grpSp>
              <p:nvGrpSpPr>
                <p:cNvPr id="783" name="Group 3695"/>
                <p:cNvGrpSpPr>
                  <a:grpSpLocks/>
                </p:cNvGrpSpPr>
                <p:nvPr/>
              </p:nvGrpSpPr>
              <p:grpSpPr bwMode="auto">
                <a:xfrm>
                  <a:off x="2857" y="1229"/>
                  <a:ext cx="2352" cy="672"/>
                  <a:chOff x="2016" y="2352"/>
                  <a:chExt cx="1152" cy="288"/>
                </a:xfrm>
              </p:grpSpPr>
              <p:sp>
                <p:nvSpPr>
                  <p:cNvPr id="790" name="Freeform 3696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91" name="Freeform 3697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92" name="Freeform 3698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93" name="Freeform 3699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94" name="Freeform 3700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95" name="Freeform 3701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784" name="Freeform 3702"/>
                <p:cNvSpPr>
                  <a:spLocks/>
                </p:cNvSpPr>
                <p:nvPr/>
              </p:nvSpPr>
              <p:spPr bwMode="auto">
                <a:xfrm>
                  <a:off x="505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85" name="Freeform 3703"/>
                <p:cNvSpPr>
                  <a:spLocks/>
                </p:cNvSpPr>
                <p:nvPr/>
              </p:nvSpPr>
              <p:spPr bwMode="auto">
                <a:xfrm flipH="1" flipV="1">
                  <a:off x="897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86" name="Freeform 3704"/>
                <p:cNvSpPr>
                  <a:spLocks/>
                </p:cNvSpPr>
                <p:nvPr/>
              </p:nvSpPr>
              <p:spPr bwMode="auto">
                <a:xfrm>
                  <a:off x="1289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87" name="Freeform 3705"/>
                <p:cNvSpPr>
                  <a:spLocks/>
                </p:cNvSpPr>
                <p:nvPr/>
              </p:nvSpPr>
              <p:spPr bwMode="auto">
                <a:xfrm flipH="1" flipV="1">
                  <a:off x="1681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88" name="Freeform 3706"/>
                <p:cNvSpPr>
                  <a:spLocks/>
                </p:cNvSpPr>
                <p:nvPr/>
              </p:nvSpPr>
              <p:spPr bwMode="auto">
                <a:xfrm>
                  <a:off x="2073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89" name="Freeform 3707"/>
                <p:cNvSpPr>
                  <a:spLocks/>
                </p:cNvSpPr>
                <p:nvPr/>
              </p:nvSpPr>
              <p:spPr bwMode="auto">
                <a:xfrm flipH="1" flipV="1">
                  <a:off x="2465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03" name="Group 3710"/>
              <p:cNvGrpSpPr>
                <a:grpSpLocks/>
              </p:cNvGrpSpPr>
              <p:nvPr/>
            </p:nvGrpSpPr>
            <p:grpSpPr bwMode="auto">
              <a:xfrm>
                <a:off x="441" y="3294"/>
                <a:ext cx="4704" cy="672"/>
                <a:chOff x="505" y="1229"/>
                <a:chExt cx="4704" cy="672"/>
              </a:xfrm>
            </p:grpSpPr>
            <p:grpSp>
              <p:nvGrpSpPr>
                <p:cNvPr id="770" name="Group 3711"/>
                <p:cNvGrpSpPr>
                  <a:grpSpLocks/>
                </p:cNvGrpSpPr>
                <p:nvPr/>
              </p:nvGrpSpPr>
              <p:grpSpPr bwMode="auto">
                <a:xfrm>
                  <a:off x="2857" y="1229"/>
                  <a:ext cx="2352" cy="672"/>
                  <a:chOff x="2016" y="2352"/>
                  <a:chExt cx="1152" cy="288"/>
                </a:xfrm>
              </p:grpSpPr>
              <p:sp>
                <p:nvSpPr>
                  <p:cNvPr id="777" name="Freeform 3712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78" name="Freeform 3713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79" name="Freeform 3714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80" name="Freeform 3715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81" name="Freeform 3716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82" name="Freeform 3717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771" name="Freeform 3718"/>
                <p:cNvSpPr>
                  <a:spLocks/>
                </p:cNvSpPr>
                <p:nvPr/>
              </p:nvSpPr>
              <p:spPr bwMode="auto">
                <a:xfrm>
                  <a:off x="505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72" name="Freeform 3719"/>
                <p:cNvSpPr>
                  <a:spLocks/>
                </p:cNvSpPr>
                <p:nvPr/>
              </p:nvSpPr>
              <p:spPr bwMode="auto">
                <a:xfrm flipH="1" flipV="1">
                  <a:off x="897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73" name="Freeform 3720"/>
                <p:cNvSpPr>
                  <a:spLocks/>
                </p:cNvSpPr>
                <p:nvPr/>
              </p:nvSpPr>
              <p:spPr bwMode="auto">
                <a:xfrm>
                  <a:off x="1289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74" name="Freeform 3721"/>
                <p:cNvSpPr>
                  <a:spLocks/>
                </p:cNvSpPr>
                <p:nvPr/>
              </p:nvSpPr>
              <p:spPr bwMode="auto">
                <a:xfrm flipH="1" flipV="1">
                  <a:off x="1681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75" name="Freeform 3722"/>
                <p:cNvSpPr>
                  <a:spLocks/>
                </p:cNvSpPr>
                <p:nvPr/>
              </p:nvSpPr>
              <p:spPr bwMode="auto">
                <a:xfrm>
                  <a:off x="2073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76" name="Freeform 3723"/>
                <p:cNvSpPr>
                  <a:spLocks/>
                </p:cNvSpPr>
                <p:nvPr/>
              </p:nvSpPr>
              <p:spPr bwMode="auto">
                <a:xfrm flipH="1" flipV="1">
                  <a:off x="2465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04" name="Group 3726"/>
              <p:cNvGrpSpPr>
                <a:grpSpLocks/>
              </p:cNvGrpSpPr>
              <p:nvPr/>
            </p:nvGrpSpPr>
            <p:grpSpPr bwMode="auto">
              <a:xfrm>
                <a:off x="497" y="3340"/>
                <a:ext cx="4704" cy="672"/>
                <a:chOff x="505" y="1229"/>
                <a:chExt cx="4704" cy="672"/>
              </a:xfrm>
            </p:grpSpPr>
            <p:grpSp>
              <p:nvGrpSpPr>
                <p:cNvPr id="757" name="Group 3727"/>
                <p:cNvGrpSpPr>
                  <a:grpSpLocks/>
                </p:cNvGrpSpPr>
                <p:nvPr/>
              </p:nvGrpSpPr>
              <p:grpSpPr bwMode="auto">
                <a:xfrm>
                  <a:off x="2857" y="1229"/>
                  <a:ext cx="2352" cy="672"/>
                  <a:chOff x="2016" y="2352"/>
                  <a:chExt cx="1152" cy="288"/>
                </a:xfrm>
              </p:grpSpPr>
              <p:sp>
                <p:nvSpPr>
                  <p:cNvPr id="764" name="Freeform 3728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65" name="Freeform 3729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66" name="Freeform 3730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67" name="Freeform 3731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68" name="Freeform 3732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69" name="Freeform 3733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758" name="Freeform 3734"/>
                <p:cNvSpPr>
                  <a:spLocks/>
                </p:cNvSpPr>
                <p:nvPr/>
              </p:nvSpPr>
              <p:spPr bwMode="auto">
                <a:xfrm>
                  <a:off x="505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59" name="Freeform 3735"/>
                <p:cNvSpPr>
                  <a:spLocks/>
                </p:cNvSpPr>
                <p:nvPr/>
              </p:nvSpPr>
              <p:spPr bwMode="auto">
                <a:xfrm flipH="1" flipV="1">
                  <a:off x="897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60" name="Freeform 3736"/>
                <p:cNvSpPr>
                  <a:spLocks/>
                </p:cNvSpPr>
                <p:nvPr/>
              </p:nvSpPr>
              <p:spPr bwMode="auto">
                <a:xfrm>
                  <a:off x="1289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61" name="Freeform 3737"/>
                <p:cNvSpPr>
                  <a:spLocks/>
                </p:cNvSpPr>
                <p:nvPr/>
              </p:nvSpPr>
              <p:spPr bwMode="auto">
                <a:xfrm flipH="1" flipV="1">
                  <a:off x="1681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62" name="Freeform 3738"/>
                <p:cNvSpPr>
                  <a:spLocks/>
                </p:cNvSpPr>
                <p:nvPr/>
              </p:nvSpPr>
              <p:spPr bwMode="auto">
                <a:xfrm>
                  <a:off x="2073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63" name="Freeform 3739"/>
                <p:cNvSpPr>
                  <a:spLocks/>
                </p:cNvSpPr>
                <p:nvPr/>
              </p:nvSpPr>
              <p:spPr bwMode="auto">
                <a:xfrm flipH="1" flipV="1">
                  <a:off x="2465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05" name="Group 3742"/>
              <p:cNvGrpSpPr>
                <a:grpSpLocks/>
              </p:cNvGrpSpPr>
              <p:nvPr/>
            </p:nvGrpSpPr>
            <p:grpSpPr bwMode="auto">
              <a:xfrm>
                <a:off x="528" y="3350"/>
                <a:ext cx="4704" cy="672"/>
                <a:chOff x="505" y="1229"/>
                <a:chExt cx="4704" cy="672"/>
              </a:xfrm>
            </p:grpSpPr>
            <p:grpSp>
              <p:nvGrpSpPr>
                <p:cNvPr id="744" name="Group 3743"/>
                <p:cNvGrpSpPr>
                  <a:grpSpLocks/>
                </p:cNvGrpSpPr>
                <p:nvPr/>
              </p:nvGrpSpPr>
              <p:grpSpPr bwMode="auto">
                <a:xfrm>
                  <a:off x="2857" y="1229"/>
                  <a:ext cx="2352" cy="672"/>
                  <a:chOff x="2016" y="2352"/>
                  <a:chExt cx="1152" cy="288"/>
                </a:xfrm>
              </p:grpSpPr>
              <p:sp>
                <p:nvSpPr>
                  <p:cNvPr id="751" name="Freeform 3744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52" name="Freeform 3745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53" name="Freeform 3746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54" name="Freeform 3747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55" name="Freeform 3748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56" name="Freeform 3749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745" name="Freeform 3750"/>
                <p:cNvSpPr>
                  <a:spLocks/>
                </p:cNvSpPr>
                <p:nvPr/>
              </p:nvSpPr>
              <p:spPr bwMode="auto">
                <a:xfrm>
                  <a:off x="505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46" name="Freeform 3751"/>
                <p:cNvSpPr>
                  <a:spLocks/>
                </p:cNvSpPr>
                <p:nvPr/>
              </p:nvSpPr>
              <p:spPr bwMode="auto">
                <a:xfrm flipH="1" flipV="1">
                  <a:off x="897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47" name="Freeform 3752"/>
                <p:cNvSpPr>
                  <a:spLocks/>
                </p:cNvSpPr>
                <p:nvPr/>
              </p:nvSpPr>
              <p:spPr bwMode="auto">
                <a:xfrm>
                  <a:off x="1289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48" name="Freeform 3753"/>
                <p:cNvSpPr>
                  <a:spLocks/>
                </p:cNvSpPr>
                <p:nvPr/>
              </p:nvSpPr>
              <p:spPr bwMode="auto">
                <a:xfrm flipH="1" flipV="1">
                  <a:off x="1681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49" name="Freeform 3754"/>
                <p:cNvSpPr>
                  <a:spLocks/>
                </p:cNvSpPr>
                <p:nvPr/>
              </p:nvSpPr>
              <p:spPr bwMode="auto">
                <a:xfrm>
                  <a:off x="2073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50" name="Freeform 3755"/>
                <p:cNvSpPr>
                  <a:spLocks/>
                </p:cNvSpPr>
                <p:nvPr/>
              </p:nvSpPr>
              <p:spPr bwMode="auto">
                <a:xfrm flipH="1" flipV="1">
                  <a:off x="2465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06" name="Group 3758"/>
              <p:cNvGrpSpPr>
                <a:grpSpLocks/>
              </p:cNvGrpSpPr>
              <p:nvPr/>
            </p:nvGrpSpPr>
            <p:grpSpPr bwMode="auto">
              <a:xfrm>
                <a:off x="555" y="3402"/>
                <a:ext cx="4704" cy="672"/>
                <a:chOff x="505" y="1229"/>
                <a:chExt cx="4704" cy="672"/>
              </a:xfrm>
            </p:grpSpPr>
            <p:grpSp>
              <p:nvGrpSpPr>
                <p:cNvPr id="731" name="Group 3759"/>
                <p:cNvGrpSpPr>
                  <a:grpSpLocks/>
                </p:cNvGrpSpPr>
                <p:nvPr/>
              </p:nvGrpSpPr>
              <p:grpSpPr bwMode="auto">
                <a:xfrm>
                  <a:off x="2857" y="1229"/>
                  <a:ext cx="2352" cy="672"/>
                  <a:chOff x="2016" y="2352"/>
                  <a:chExt cx="1152" cy="288"/>
                </a:xfrm>
              </p:grpSpPr>
              <p:sp>
                <p:nvSpPr>
                  <p:cNvPr id="738" name="Freeform 3760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39" name="Freeform 3761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40" name="Freeform 3762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41" name="Freeform 3763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42" name="Freeform 3764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43" name="Freeform 3765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732" name="Freeform 3766"/>
                <p:cNvSpPr>
                  <a:spLocks/>
                </p:cNvSpPr>
                <p:nvPr/>
              </p:nvSpPr>
              <p:spPr bwMode="auto">
                <a:xfrm>
                  <a:off x="505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33" name="Freeform 3767"/>
                <p:cNvSpPr>
                  <a:spLocks/>
                </p:cNvSpPr>
                <p:nvPr/>
              </p:nvSpPr>
              <p:spPr bwMode="auto">
                <a:xfrm flipH="1" flipV="1">
                  <a:off x="897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34" name="Freeform 3768"/>
                <p:cNvSpPr>
                  <a:spLocks/>
                </p:cNvSpPr>
                <p:nvPr/>
              </p:nvSpPr>
              <p:spPr bwMode="auto">
                <a:xfrm>
                  <a:off x="1289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35" name="Freeform 3769"/>
                <p:cNvSpPr>
                  <a:spLocks/>
                </p:cNvSpPr>
                <p:nvPr/>
              </p:nvSpPr>
              <p:spPr bwMode="auto">
                <a:xfrm flipH="1" flipV="1">
                  <a:off x="1681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36" name="Freeform 3770"/>
                <p:cNvSpPr>
                  <a:spLocks/>
                </p:cNvSpPr>
                <p:nvPr/>
              </p:nvSpPr>
              <p:spPr bwMode="auto">
                <a:xfrm>
                  <a:off x="2073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37" name="Freeform 3771"/>
                <p:cNvSpPr>
                  <a:spLocks/>
                </p:cNvSpPr>
                <p:nvPr/>
              </p:nvSpPr>
              <p:spPr bwMode="auto">
                <a:xfrm flipH="1" flipV="1">
                  <a:off x="2465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07" name="Group 3774"/>
              <p:cNvGrpSpPr>
                <a:grpSpLocks/>
              </p:cNvGrpSpPr>
              <p:nvPr/>
            </p:nvGrpSpPr>
            <p:grpSpPr bwMode="auto">
              <a:xfrm>
                <a:off x="461" y="3303"/>
                <a:ext cx="4704" cy="672"/>
                <a:chOff x="505" y="1229"/>
                <a:chExt cx="4704" cy="672"/>
              </a:xfrm>
            </p:grpSpPr>
            <p:grpSp>
              <p:nvGrpSpPr>
                <p:cNvPr id="718" name="Group 3775"/>
                <p:cNvGrpSpPr>
                  <a:grpSpLocks/>
                </p:cNvGrpSpPr>
                <p:nvPr/>
              </p:nvGrpSpPr>
              <p:grpSpPr bwMode="auto">
                <a:xfrm>
                  <a:off x="2857" y="1229"/>
                  <a:ext cx="2352" cy="672"/>
                  <a:chOff x="2016" y="2352"/>
                  <a:chExt cx="1152" cy="288"/>
                </a:xfrm>
              </p:grpSpPr>
              <p:sp>
                <p:nvSpPr>
                  <p:cNvPr id="725" name="Freeform 3776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26" name="Freeform 3777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27" name="Freeform 3778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28" name="Freeform 3779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29" name="Freeform 3780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30" name="Freeform 3781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719" name="Freeform 3782"/>
                <p:cNvSpPr>
                  <a:spLocks/>
                </p:cNvSpPr>
                <p:nvPr/>
              </p:nvSpPr>
              <p:spPr bwMode="auto">
                <a:xfrm>
                  <a:off x="505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20" name="Freeform 3783"/>
                <p:cNvSpPr>
                  <a:spLocks/>
                </p:cNvSpPr>
                <p:nvPr/>
              </p:nvSpPr>
              <p:spPr bwMode="auto">
                <a:xfrm flipH="1" flipV="1">
                  <a:off x="897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21" name="Freeform 3784"/>
                <p:cNvSpPr>
                  <a:spLocks/>
                </p:cNvSpPr>
                <p:nvPr/>
              </p:nvSpPr>
              <p:spPr bwMode="auto">
                <a:xfrm>
                  <a:off x="1289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22" name="Freeform 3785"/>
                <p:cNvSpPr>
                  <a:spLocks/>
                </p:cNvSpPr>
                <p:nvPr/>
              </p:nvSpPr>
              <p:spPr bwMode="auto">
                <a:xfrm flipH="1" flipV="1">
                  <a:off x="1681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23" name="Freeform 3786"/>
                <p:cNvSpPr>
                  <a:spLocks/>
                </p:cNvSpPr>
                <p:nvPr/>
              </p:nvSpPr>
              <p:spPr bwMode="auto">
                <a:xfrm>
                  <a:off x="2073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24" name="Freeform 3787"/>
                <p:cNvSpPr>
                  <a:spLocks/>
                </p:cNvSpPr>
                <p:nvPr/>
              </p:nvSpPr>
              <p:spPr bwMode="auto">
                <a:xfrm flipH="1" flipV="1">
                  <a:off x="2465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08" name="Group 3790"/>
              <p:cNvGrpSpPr>
                <a:grpSpLocks/>
              </p:cNvGrpSpPr>
              <p:nvPr/>
            </p:nvGrpSpPr>
            <p:grpSpPr bwMode="auto">
              <a:xfrm>
                <a:off x="482" y="3399"/>
                <a:ext cx="4704" cy="672"/>
                <a:chOff x="505" y="1229"/>
                <a:chExt cx="4704" cy="672"/>
              </a:xfrm>
            </p:grpSpPr>
            <p:grpSp>
              <p:nvGrpSpPr>
                <p:cNvPr id="705" name="Group 3791"/>
                <p:cNvGrpSpPr>
                  <a:grpSpLocks/>
                </p:cNvGrpSpPr>
                <p:nvPr/>
              </p:nvGrpSpPr>
              <p:grpSpPr bwMode="auto">
                <a:xfrm>
                  <a:off x="2857" y="1229"/>
                  <a:ext cx="2352" cy="672"/>
                  <a:chOff x="2016" y="2352"/>
                  <a:chExt cx="1152" cy="288"/>
                </a:xfrm>
              </p:grpSpPr>
              <p:sp>
                <p:nvSpPr>
                  <p:cNvPr id="712" name="Freeform 3792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13" name="Freeform 3793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14" name="Freeform 3794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15" name="Freeform 3795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16" name="Freeform 3796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17" name="Freeform 3797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706" name="Freeform 3798"/>
                <p:cNvSpPr>
                  <a:spLocks/>
                </p:cNvSpPr>
                <p:nvPr/>
              </p:nvSpPr>
              <p:spPr bwMode="auto">
                <a:xfrm>
                  <a:off x="505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07" name="Freeform 3799"/>
                <p:cNvSpPr>
                  <a:spLocks/>
                </p:cNvSpPr>
                <p:nvPr/>
              </p:nvSpPr>
              <p:spPr bwMode="auto">
                <a:xfrm flipH="1" flipV="1">
                  <a:off x="897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08" name="Freeform 3800"/>
                <p:cNvSpPr>
                  <a:spLocks/>
                </p:cNvSpPr>
                <p:nvPr/>
              </p:nvSpPr>
              <p:spPr bwMode="auto">
                <a:xfrm>
                  <a:off x="1289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09" name="Freeform 3801"/>
                <p:cNvSpPr>
                  <a:spLocks/>
                </p:cNvSpPr>
                <p:nvPr/>
              </p:nvSpPr>
              <p:spPr bwMode="auto">
                <a:xfrm flipH="1" flipV="1">
                  <a:off x="1681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10" name="Freeform 3802"/>
                <p:cNvSpPr>
                  <a:spLocks/>
                </p:cNvSpPr>
                <p:nvPr/>
              </p:nvSpPr>
              <p:spPr bwMode="auto">
                <a:xfrm>
                  <a:off x="2073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11" name="Freeform 3803"/>
                <p:cNvSpPr>
                  <a:spLocks/>
                </p:cNvSpPr>
                <p:nvPr/>
              </p:nvSpPr>
              <p:spPr bwMode="auto">
                <a:xfrm flipH="1" flipV="1">
                  <a:off x="2465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09" name="Group 3806"/>
              <p:cNvGrpSpPr>
                <a:grpSpLocks/>
              </p:cNvGrpSpPr>
              <p:nvPr/>
            </p:nvGrpSpPr>
            <p:grpSpPr bwMode="auto">
              <a:xfrm>
                <a:off x="515" y="3288"/>
                <a:ext cx="4704" cy="672"/>
                <a:chOff x="505" y="1229"/>
                <a:chExt cx="4704" cy="672"/>
              </a:xfrm>
            </p:grpSpPr>
            <p:grpSp>
              <p:nvGrpSpPr>
                <p:cNvPr id="692" name="Group 3807"/>
                <p:cNvGrpSpPr>
                  <a:grpSpLocks/>
                </p:cNvGrpSpPr>
                <p:nvPr/>
              </p:nvGrpSpPr>
              <p:grpSpPr bwMode="auto">
                <a:xfrm>
                  <a:off x="2857" y="1229"/>
                  <a:ext cx="2352" cy="672"/>
                  <a:chOff x="2016" y="2352"/>
                  <a:chExt cx="1152" cy="288"/>
                </a:xfrm>
              </p:grpSpPr>
              <p:sp>
                <p:nvSpPr>
                  <p:cNvPr id="699" name="Freeform 3808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00" name="Freeform 3809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01" name="Freeform 3810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02" name="Freeform 3811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03" name="Freeform 3812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04" name="Freeform 3813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693" name="Freeform 3814"/>
                <p:cNvSpPr>
                  <a:spLocks/>
                </p:cNvSpPr>
                <p:nvPr/>
              </p:nvSpPr>
              <p:spPr bwMode="auto">
                <a:xfrm>
                  <a:off x="505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94" name="Freeform 3815"/>
                <p:cNvSpPr>
                  <a:spLocks/>
                </p:cNvSpPr>
                <p:nvPr/>
              </p:nvSpPr>
              <p:spPr bwMode="auto">
                <a:xfrm flipH="1" flipV="1">
                  <a:off x="897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95" name="Freeform 3816"/>
                <p:cNvSpPr>
                  <a:spLocks/>
                </p:cNvSpPr>
                <p:nvPr/>
              </p:nvSpPr>
              <p:spPr bwMode="auto">
                <a:xfrm>
                  <a:off x="1289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96" name="Freeform 3817"/>
                <p:cNvSpPr>
                  <a:spLocks/>
                </p:cNvSpPr>
                <p:nvPr/>
              </p:nvSpPr>
              <p:spPr bwMode="auto">
                <a:xfrm flipH="1" flipV="1">
                  <a:off x="1681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97" name="Freeform 3818"/>
                <p:cNvSpPr>
                  <a:spLocks/>
                </p:cNvSpPr>
                <p:nvPr/>
              </p:nvSpPr>
              <p:spPr bwMode="auto">
                <a:xfrm>
                  <a:off x="2073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98" name="Freeform 3819"/>
                <p:cNvSpPr>
                  <a:spLocks/>
                </p:cNvSpPr>
                <p:nvPr/>
              </p:nvSpPr>
              <p:spPr bwMode="auto">
                <a:xfrm flipH="1" flipV="1">
                  <a:off x="2465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10" name="Group 3822"/>
              <p:cNvGrpSpPr>
                <a:grpSpLocks/>
              </p:cNvGrpSpPr>
              <p:nvPr/>
            </p:nvGrpSpPr>
            <p:grpSpPr bwMode="auto">
              <a:xfrm>
                <a:off x="427" y="3399"/>
                <a:ext cx="4704" cy="672"/>
                <a:chOff x="505" y="1229"/>
                <a:chExt cx="4704" cy="672"/>
              </a:xfrm>
            </p:grpSpPr>
            <p:grpSp>
              <p:nvGrpSpPr>
                <p:cNvPr id="679" name="Group 3823"/>
                <p:cNvGrpSpPr>
                  <a:grpSpLocks/>
                </p:cNvGrpSpPr>
                <p:nvPr/>
              </p:nvGrpSpPr>
              <p:grpSpPr bwMode="auto">
                <a:xfrm>
                  <a:off x="2857" y="1229"/>
                  <a:ext cx="2352" cy="672"/>
                  <a:chOff x="2016" y="2352"/>
                  <a:chExt cx="1152" cy="288"/>
                </a:xfrm>
              </p:grpSpPr>
              <p:sp>
                <p:nvSpPr>
                  <p:cNvPr id="686" name="Freeform 3824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87" name="Freeform 3825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88" name="Freeform 3826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89" name="Freeform 3827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90" name="Freeform 3828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91" name="Freeform 3829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680" name="Freeform 3830"/>
                <p:cNvSpPr>
                  <a:spLocks/>
                </p:cNvSpPr>
                <p:nvPr/>
              </p:nvSpPr>
              <p:spPr bwMode="auto">
                <a:xfrm>
                  <a:off x="505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81" name="Freeform 3831"/>
                <p:cNvSpPr>
                  <a:spLocks/>
                </p:cNvSpPr>
                <p:nvPr/>
              </p:nvSpPr>
              <p:spPr bwMode="auto">
                <a:xfrm flipH="1" flipV="1">
                  <a:off x="897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82" name="Freeform 3832"/>
                <p:cNvSpPr>
                  <a:spLocks/>
                </p:cNvSpPr>
                <p:nvPr/>
              </p:nvSpPr>
              <p:spPr bwMode="auto">
                <a:xfrm>
                  <a:off x="1289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83" name="Freeform 3833"/>
                <p:cNvSpPr>
                  <a:spLocks/>
                </p:cNvSpPr>
                <p:nvPr/>
              </p:nvSpPr>
              <p:spPr bwMode="auto">
                <a:xfrm flipH="1" flipV="1">
                  <a:off x="1681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84" name="Freeform 3834"/>
                <p:cNvSpPr>
                  <a:spLocks/>
                </p:cNvSpPr>
                <p:nvPr/>
              </p:nvSpPr>
              <p:spPr bwMode="auto">
                <a:xfrm>
                  <a:off x="2073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85" name="Freeform 3835"/>
                <p:cNvSpPr>
                  <a:spLocks/>
                </p:cNvSpPr>
                <p:nvPr/>
              </p:nvSpPr>
              <p:spPr bwMode="auto">
                <a:xfrm flipH="1" flipV="1">
                  <a:off x="2465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11" name="Group 3838"/>
              <p:cNvGrpSpPr>
                <a:grpSpLocks/>
              </p:cNvGrpSpPr>
              <p:nvPr/>
            </p:nvGrpSpPr>
            <p:grpSpPr bwMode="auto">
              <a:xfrm>
                <a:off x="552" y="3374"/>
                <a:ext cx="4704" cy="672"/>
                <a:chOff x="505" y="1229"/>
                <a:chExt cx="4704" cy="672"/>
              </a:xfrm>
            </p:grpSpPr>
            <p:grpSp>
              <p:nvGrpSpPr>
                <p:cNvPr id="666" name="Group 3839"/>
                <p:cNvGrpSpPr>
                  <a:grpSpLocks/>
                </p:cNvGrpSpPr>
                <p:nvPr/>
              </p:nvGrpSpPr>
              <p:grpSpPr bwMode="auto">
                <a:xfrm>
                  <a:off x="2857" y="1229"/>
                  <a:ext cx="2352" cy="672"/>
                  <a:chOff x="2016" y="2352"/>
                  <a:chExt cx="1152" cy="288"/>
                </a:xfrm>
              </p:grpSpPr>
              <p:sp>
                <p:nvSpPr>
                  <p:cNvPr id="673" name="Freeform 3840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74" name="Freeform 3841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75" name="Freeform 3842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76" name="Freeform 3843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77" name="Freeform 3844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78" name="Freeform 3845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667" name="Freeform 3846"/>
                <p:cNvSpPr>
                  <a:spLocks/>
                </p:cNvSpPr>
                <p:nvPr/>
              </p:nvSpPr>
              <p:spPr bwMode="auto">
                <a:xfrm>
                  <a:off x="505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68" name="Freeform 3847"/>
                <p:cNvSpPr>
                  <a:spLocks/>
                </p:cNvSpPr>
                <p:nvPr/>
              </p:nvSpPr>
              <p:spPr bwMode="auto">
                <a:xfrm flipH="1" flipV="1">
                  <a:off x="897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69" name="Freeform 3848"/>
                <p:cNvSpPr>
                  <a:spLocks/>
                </p:cNvSpPr>
                <p:nvPr/>
              </p:nvSpPr>
              <p:spPr bwMode="auto">
                <a:xfrm>
                  <a:off x="1289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70" name="Freeform 3849"/>
                <p:cNvSpPr>
                  <a:spLocks/>
                </p:cNvSpPr>
                <p:nvPr/>
              </p:nvSpPr>
              <p:spPr bwMode="auto">
                <a:xfrm flipH="1" flipV="1">
                  <a:off x="1681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71" name="Freeform 3850"/>
                <p:cNvSpPr>
                  <a:spLocks/>
                </p:cNvSpPr>
                <p:nvPr/>
              </p:nvSpPr>
              <p:spPr bwMode="auto">
                <a:xfrm>
                  <a:off x="2073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72" name="Freeform 3851"/>
                <p:cNvSpPr>
                  <a:spLocks/>
                </p:cNvSpPr>
                <p:nvPr/>
              </p:nvSpPr>
              <p:spPr bwMode="auto">
                <a:xfrm flipH="1" flipV="1">
                  <a:off x="2465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12" name="Group 3854"/>
              <p:cNvGrpSpPr>
                <a:grpSpLocks/>
              </p:cNvGrpSpPr>
              <p:nvPr/>
            </p:nvGrpSpPr>
            <p:grpSpPr bwMode="auto">
              <a:xfrm>
                <a:off x="508" y="3345"/>
                <a:ext cx="4704" cy="672"/>
                <a:chOff x="505" y="1229"/>
                <a:chExt cx="4704" cy="672"/>
              </a:xfrm>
            </p:grpSpPr>
            <p:grpSp>
              <p:nvGrpSpPr>
                <p:cNvPr id="653" name="Group 3855"/>
                <p:cNvGrpSpPr>
                  <a:grpSpLocks/>
                </p:cNvGrpSpPr>
                <p:nvPr/>
              </p:nvGrpSpPr>
              <p:grpSpPr bwMode="auto">
                <a:xfrm>
                  <a:off x="2857" y="1229"/>
                  <a:ext cx="2352" cy="672"/>
                  <a:chOff x="2016" y="2352"/>
                  <a:chExt cx="1152" cy="288"/>
                </a:xfrm>
              </p:grpSpPr>
              <p:sp>
                <p:nvSpPr>
                  <p:cNvPr id="660" name="Freeform 3856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61" name="Freeform 3857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62" name="Freeform 3858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63" name="Freeform 3859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64" name="Freeform 3860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65" name="Freeform 3861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654" name="Freeform 3862"/>
                <p:cNvSpPr>
                  <a:spLocks/>
                </p:cNvSpPr>
                <p:nvPr/>
              </p:nvSpPr>
              <p:spPr bwMode="auto">
                <a:xfrm>
                  <a:off x="505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55" name="Freeform 3863"/>
                <p:cNvSpPr>
                  <a:spLocks/>
                </p:cNvSpPr>
                <p:nvPr/>
              </p:nvSpPr>
              <p:spPr bwMode="auto">
                <a:xfrm flipH="1" flipV="1">
                  <a:off x="897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56" name="Freeform 3864"/>
                <p:cNvSpPr>
                  <a:spLocks/>
                </p:cNvSpPr>
                <p:nvPr/>
              </p:nvSpPr>
              <p:spPr bwMode="auto">
                <a:xfrm>
                  <a:off x="1289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57" name="Freeform 3865"/>
                <p:cNvSpPr>
                  <a:spLocks/>
                </p:cNvSpPr>
                <p:nvPr/>
              </p:nvSpPr>
              <p:spPr bwMode="auto">
                <a:xfrm flipH="1" flipV="1">
                  <a:off x="1681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58" name="Freeform 3866"/>
                <p:cNvSpPr>
                  <a:spLocks/>
                </p:cNvSpPr>
                <p:nvPr/>
              </p:nvSpPr>
              <p:spPr bwMode="auto">
                <a:xfrm>
                  <a:off x="2073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59" name="Freeform 3867"/>
                <p:cNvSpPr>
                  <a:spLocks/>
                </p:cNvSpPr>
                <p:nvPr/>
              </p:nvSpPr>
              <p:spPr bwMode="auto">
                <a:xfrm flipH="1" flipV="1">
                  <a:off x="2465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13" name="Group 3870"/>
              <p:cNvGrpSpPr>
                <a:grpSpLocks/>
              </p:cNvGrpSpPr>
              <p:nvPr/>
            </p:nvGrpSpPr>
            <p:grpSpPr bwMode="auto">
              <a:xfrm>
                <a:off x="561" y="3319"/>
                <a:ext cx="4704" cy="672"/>
                <a:chOff x="505" y="1229"/>
                <a:chExt cx="4704" cy="672"/>
              </a:xfrm>
            </p:grpSpPr>
            <p:grpSp>
              <p:nvGrpSpPr>
                <p:cNvPr id="640" name="Group 3871"/>
                <p:cNvGrpSpPr>
                  <a:grpSpLocks/>
                </p:cNvGrpSpPr>
                <p:nvPr/>
              </p:nvGrpSpPr>
              <p:grpSpPr bwMode="auto">
                <a:xfrm>
                  <a:off x="2857" y="1229"/>
                  <a:ext cx="2352" cy="672"/>
                  <a:chOff x="2016" y="2352"/>
                  <a:chExt cx="1152" cy="288"/>
                </a:xfrm>
              </p:grpSpPr>
              <p:sp>
                <p:nvSpPr>
                  <p:cNvPr id="647" name="Freeform 3872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48" name="Freeform 3873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49" name="Freeform 3874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50" name="Freeform 3875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51" name="Freeform 3876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52" name="Freeform 3877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641" name="Freeform 3878"/>
                <p:cNvSpPr>
                  <a:spLocks/>
                </p:cNvSpPr>
                <p:nvPr/>
              </p:nvSpPr>
              <p:spPr bwMode="auto">
                <a:xfrm>
                  <a:off x="505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42" name="Freeform 3879"/>
                <p:cNvSpPr>
                  <a:spLocks/>
                </p:cNvSpPr>
                <p:nvPr/>
              </p:nvSpPr>
              <p:spPr bwMode="auto">
                <a:xfrm flipH="1" flipV="1">
                  <a:off x="897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43" name="Freeform 3880"/>
                <p:cNvSpPr>
                  <a:spLocks/>
                </p:cNvSpPr>
                <p:nvPr/>
              </p:nvSpPr>
              <p:spPr bwMode="auto">
                <a:xfrm>
                  <a:off x="1289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44" name="Freeform 3881"/>
                <p:cNvSpPr>
                  <a:spLocks/>
                </p:cNvSpPr>
                <p:nvPr/>
              </p:nvSpPr>
              <p:spPr bwMode="auto">
                <a:xfrm flipH="1" flipV="1">
                  <a:off x="1681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45" name="Freeform 3882"/>
                <p:cNvSpPr>
                  <a:spLocks/>
                </p:cNvSpPr>
                <p:nvPr/>
              </p:nvSpPr>
              <p:spPr bwMode="auto">
                <a:xfrm>
                  <a:off x="2073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46" name="Freeform 3883"/>
                <p:cNvSpPr>
                  <a:spLocks/>
                </p:cNvSpPr>
                <p:nvPr/>
              </p:nvSpPr>
              <p:spPr bwMode="auto">
                <a:xfrm flipH="1" flipV="1">
                  <a:off x="2465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14" name="Group 3886"/>
              <p:cNvGrpSpPr>
                <a:grpSpLocks/>
              </p:cNvGrpSpPr>
              <p:nvPr/>
            </p:nvGrpSpPr>
            <p:grpSpPr bwMode="auto">
              <a:xfrm>
                <a:off x="471" y="3369"/>
                <a:ext cx="4704" cy="672"/>
                <a:chOff x="505" y="1229"/>
                <a:chExt cx="4704" cy="672"/>
              </a:xfrm>
            </p:grpSpPr>
            <p:grpSp>
              <p:nvGrpSpPr>
                <p:cNvPr id="627" name="Group 3887"/>
                <p:cNvGrpSpPr>
                  <a:grpSpLocks/>
                </p:cNvGrpSpPr>
                <p:nvPr/>
              </p:nvGrpSpPr>
              <p:grpSpPr bwMode="auto">
                <a:xfrm>
                  <a:off x="2857" y="1229"/>
                  <a:ext cx="2352" cy="672"/>
                  <a:chOff x="2016" y="2352"/>
                  <a:chExt cx="1152" cy="288"/>
                </a:xfrm>
              </p:grpSpPr>
              <p:sp>
                <p:nvSpPr>
                  <p:cNvPr id="634" name="Freeform 3888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35" name="Freeform 3889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36" name="Freeform 3890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37" name="Freeform 3891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38" name="Freeform 3892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39" name="Freeform 3893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628" name="Freeform 3894"/>
                <p:cNvSpPr>
                  <a:spLocks/>
                </p:cNvSpPr>
                <p:nvPr/>
              </p:nvSpPr>
              <p:spPr bwMode="auto">
                <a:xfrm>
                  <a:off x="505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9" name="Freeform 3895"/>
                <p:cNvSpPr>
                  <a:spLocks/>
                </p:cNvSpPr>
                <p:nvPr/>
              </p:nvSpPr>
              <p:spPr bwMode="auto">
                <a:xfrm flipH="1" flipV="1">
                  <a:off x="897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30" name="Freeform 3896"/>
                <p:cNvSpPr>
                  <a:spLocks/>
                </p:cNvSpPr>
                <p:nvPr/>
              </p:nvSpPr>
              <p:spPr bwMode="auto">
                <a:xfrm>
                  <a:off x="1289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31" name="Freeform 3897"/>
                <p:cNvSpPr>
                  <a:spLocks/>
                </p:cNvSpPr>
                <p:nvPr/>
              </p:nvSpPr>
              <p:spPr bwMode="auto">
                <a:xfrm flipH="1" flipV="1">
                  <a:off x="1681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32" name="Freeform 3898"/>
                <p:cNvSpPr>
                  <a:spLocks/>
                </p:cNvSpPr>
                <p:nvPr/>
              </p:nvSpPr>
              <p:spPr bwMode="auto">
                <a:xfrm>
                  <a:off x="2073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33" name="Freeform 3899"/>
                <p:cNvSpPr>
                  <a:spLocks/>
                </p:cNvSpPr>
                <p:nvPr/>
              </p:nvSpPr>
              <p:spPr bwMode="auto">
                <a:xfrm flipH="1" flipV="1">
                  <a:off x="2465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15" name="Group 3902"/>
              <p:cNvGrpSpPr>
                <a:grpSpLocks/>
              </p:cNvGrpSpPr>
              <p:nvPr/>
            </p:nvGrpSpPr>
            <p:grpSpPr bwMode="auto">
              <a:xfrm>
                <a:off x="527" y="3415"/>
                <a:ext cx="4704" cy="672"/>
                <a:chOff x="505" y="1229"/>
                <a:chExt cx="4704" cy="672"/>
              </a:xfrm>
            </p:grpSpPr>
            <p:grpSp>
              <p:nvGrpSpPr>
                <p:cNvPr id="614" name="Group 3903"/>
                <p:cNvGrpSpPr>
                  <a:grpSpLocks/>
                </p:cNvGrpSpPr>
                <p:nvPr/>
              </p:nvGrpSpPr>
              <p:grpSpPr bwMode="auto">
                <a:xfrm>
                  <a:off x="2857" y="1229"/>
                  <a:ext cx="2352" cy="672"/>
                  <a:chOff x="2016" y="2352"/>
                  <a:chExt cx="1152" cy="288"/>
                </a:xfrm>
              </p:grpSpPr>
              <p:sp>
                <p:nvSpPr>
                  <p:cNvPr id="621" name="Freeform 3904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22" name="Freeform 3905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23" name="Freeform 3906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24" name="Freeform 3907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25" name="Freeform 3908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26" name="Freeform 3909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615" name="Freeform 3910"/>
                <p:cNvSpPr>
                  <a:spLocks/>
                </p:cNvSpPr>
                <p:nvPr/>
              </p:nvSpPr>
              <p:spPr bwMode="auto">
                <a:xfrm>
                  <a:off x="505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16" name="Freeform 3911"/>
                <p:cNvSpPr>
                  <a:spLocks/>
                </p:cNvSpPr>
                <p:nvPr/>
              </p:nvSpPr>
              <p:spPr bwMode="auto">
                <a:xfrm flipH="1" flipV="1">
                  <a:off x="897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17" name="Freeform 3912"/>
                <p:cNvSpPr>
                  <a:spLocks/>
                </p:cNvSpPr>
                <p:nvPr/>
              </p:nvSpPr>
              <p:spPr bwMode="auto">
                <a:xfrm>
                  <a:off x="1289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18" name="Freeform 3913"/>
                <p:cNvSpPr>
                  <a:spLocks/>
                </p:cNvSpPr>
                <p:nvPr/>
              </p:nvSpPr>
              <p:spPr bwMode="auto">
                <a:xfrm flipH="1" flipV="1">
                  <a:off x="1681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19" name="Freeform 3914"/>
                <p:cNvSpPr>
                  <a:spLocks/>
                </p:cNvSpPr>
                <p:nvPr/>
              </p:nvSpPr>
              <p:spPr bwMode="auto">
                <a:xfrm>
                  <a:off x="2073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0" name="Freeform 3915"/>
                <p:cNvSpPr>
                  <a:spLocks/>
                </p:cNvSpPr>
                <p:nvPr/>
              </p:nvSpPr>
              <p:spPr bwMode="auto">
                <a:xfrm flipH="1" flipV="1">
                  <a:off x="2465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16" name="Group 3918"/>
              <p:cNvGrpSpPr>
                <a:grpSpLocks/>
              </p:cNvGrpSpPr>
              <p:nvPr/>
            </p:nvGrpSpPr>
            <p:grpSpPr bwMode="auto">
              <a:xfrm>
                <a:off x="599" y="3216"/>
                <a:ext cx="4704" cy="672"/>
                <a:chOff x="505" y="1229"/>
                <a:chExt cx="4704" cy="672"/>
              </a:xfrm>
            </p:grpSpPr>
            <p:grpSp>
              <p:nvGrpSpPr>
                <p:cNvPr id="601" name="Group 3919"/>
                <p:cNvGrpSpPr>
                  <a:grpSpLocks/>
                </p:cNvGrpSpPr>
                <p:nvPr/>
              </p:nvGrpSpPr>
              <p:grpSpPr bwMode="auto">
                <a:xfrm>
                  <a:off x="2857" y="1229"/>
                  <a:ext cx="2352" cy="672"/>
                  <a:chOff x="2016" y="2352"/>
                  <a:chExt cx="1152" cy="288"/>
                </a:xfrm>
              </p:grpSpPr>
              <p:sp>
                <p:nvSpPr>
                  <p:cNvPr id="608" name="Freeform 3920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09" name="Freeform 3921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10" name="Freeform 3922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11" name="Freeform 3923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12" name="Freeform 3924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13" name="Freeform 3925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602" name="Freeform 3926"/>
                <p:cNvSpPr>
                  <a:spLocks/>
                </p:cNvSpPr>
                <p:nvPr/>
              </p:nvSpPr>
              <p:spPr bwMode="auto">
                <a:xfrm>
                  <a:off x="505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3" name="Freeform 3927"/>
                <p:cNvSpPr>
                  <a:spLocks/>
                </p:cNvSpPr>
                <p:nvPr/>
              </p:nvSpPr>
              <p:spPr bwMode="auto">
                <a:xfrm flipH="1" flipV="1">
                  <a:off x="897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4" name="Freeform 3928"/>
                <p:cNvSpPr>
                  <a:spLocks/>
                </p:cNvSpPr>
                <p:nvPr/>
              </p:nvSpPr>
              <p:spPr bwMode="auto">
                <a:xfrm>
                  <a:off x="1289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5" name="Freeform 3929"/>
                <p:cNvSpPr>
                  <a:spLocks/>
                </p:cNvSpPr>
                <p:nvPr/>
              </p:nvSpPr>
              <p:spPr bwMode="auto">
                <a:xfrm flipH="1" flipV="1">
                  <a:off x="1681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6" name="Freeform 3930"/>
                <p:cNvSpPr>
                  <a:spLocks/>
                </p:cNvSpPr>
                <p:nvPr/>
              </p:nvSpPr>
              <p:spPr bwMode="auto">
                <a:xfrm>
                  <a:off x="2073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7" name="Freeform 3931"/>
                <p:cNvSpPr>
                  <a:spLocks/>
                </p:cNvSpPr>
                <p:nvPr/>
              </p:nvSpPr>
              <p:spPr bwMode="auto">
                <a:xfrm flipH="1" flipV="1">
                  <a:off x="2465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17" name="Group 3934"/>
              <p:cNvGrpSpPr>
                <a:grpSpLocks/>
              </p:cNvGrpSpPr>
              <p:nvPr/>
            </p:nvGrpSpPr>
            <p:grpSpPr bwMode="auto">
              <a:xfrm>
                <a:off x="626" y="3268"/>
                <a:ext cx="4704" cy="672"/>
                <a:chOff x="505" y="1229"/>
                <a:chExt cx="4704" cy="672"/>
              </a:xfrm>
            </p:grpSpPr>
            <p:grpSp>
              <p:nvGrpSpPr>
                <p:cNvPr id="588" name="Group 3935"/>
                <p:cNvGrpSpPr>
                  <a:grpSpLocks/>
                </p:cNvGrpSpPr>
                <p:nvPr/>
              </p:nvGrpSpPr>
              <p:grpSpPr bwMode="auto">
                <a:xfrm>
                  <a:off x="2857" y="1229"/>
                  <a:ext cx="2352" cy="672"/>
                  <a:chOff x="2016" y="2352"/>
                  <a:chExt cx="1152" cy="288"/>
                </a:xfrm>
              </p:grpSpPr>
              <p:sp>
                <p:nvSpPr>
                  <p:cNvPr id="595" name="Freeform 3936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96" name="Freeform 3937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97" name="Freeform 3938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98" name="Freeform 3939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99" name="Freeform 3940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00" name="Freeform 3941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589" name="Freeform 3942"/>
                <p:cNvSpPr>
                  <a:spLocks/>
                </p:cNvSpPr>
                <p:nvPr/>
              </p:nvSpPr>
              <p:spPr bwMode="auto">
                <a:xfrm>
                  <a:off x="505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90" name="Freeform 3943"/>
                <p:cNvSpPr>
                  <a:spLocks/>
                </p:cNvSpPr>
                <p:nvPr/>
              </p:nvSpPr>
              <p:spPr bwMode="auto">
                <a:xfrm flipH="1" flipV="1">
                  <a:off x="897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91" name="Freeform 3944"/>
                <p:cNvSpPr>
                  <a:spLocks/>
                </p:cNvSpPr>
                <p:nvPr/>
              </p:nvSpPr>
              <p:spPr bwMode="auto">
                <a:xfrm>
                  <a:off x="1289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92" name="Freeform 3945"/>
                <p:cNvSpPr>
                  <a:spLocks/>
                </p:cNvSpPr>
                <p:nvPr/>
              </p:nvSpPr>
              <p:spPr bwMode="auto">
                <a:xfrm flipH="1" flipV="1">
                  <a:off x="1681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93" name="Freeform 3946"/>
                <p:cNvSpPr>
                  <a:spLocks/>
                </p:cNvSpPr>
                <p:nvPr/>
              </p:nvSpPr>
              <p:spPr bwMode="auto">
                <a:xfrm>
                  <a:off x="2073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94" name="Freeform 3947"/>
                <p:cNvSpPr>
                  <a:spLocks/>
                </p:cNvSpPr>
                <p:nvPr/>
              </p:nvSpPr>
              <p:spPr bwMode="auto">
                <a:xfrm flipH="1" flipV="1">
                  <a:off x="2465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18" name="Group 3950"/>
              <p:cNvGrpSpPr>
                <a:grpSpLocks/>
              </p:cNvGrpSpPr>
              <p:nvPr/>
            </p:nvGrpSpPr>
            <p:grpSpPr bwMode="auto">
              <a:xfrm>
                <a:off x="532" y="3169"/>
                <a:ext cx="4704" cy="672"/>
                <a:chOff x="505" y="1229"/>
                <a:chExt cx="4704" cy="672"/>
              </a:xfrm>
            </p:grpSpPr>
            <p:grpSp>
              <p:nvGrpSpPr>
                <p:cNvPr id="575" name="Group 3951"/>
                <p:cNvGrpSpPr>
                  <a:grpSpLocks/>
                </p:cNvGrpSpPr>
                <p:nvPr/>
              </p:nvGrpSpPr>
              <p:grpSpPr bwMode="auto">
                <a:xfrm>
                  <a:off x="2857" y="1229"/>
                  <a:ext cx="2352" cy="672"/>
                  <a:chOff x="2016" y="2352"/>
                  <a:chExt cx="1152" cy="288"/>
                </a:xfrm>
              </p:grpSpPr>
              <p:sp>
                <p:nvSpPr>
                  <p:cNvPr id="582" name="Freeform 3952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83" name="Freeform 3953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84" name="Freeform 3954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85" name="Freeform 3955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86" name="Freeform 3956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87" name="Freeform 3957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576" name="Freeform 3958"/>
                <p:cNvSpPr>
                  <a:spLocks/>
                </p:cNvSpPr>
                <p:nvPr/>
              </p:nvSpPr>
              <p:spPr bwMode="auto">
                <a:xfrm>
                  <a:off x="505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77" name="Freeform 3959"/>
                <p:cNvSpPr>
                  <a:spLocks/>
                </p:cNvSpPr>
                <p:nvPr/>
              </p:nvSpPr>
              <p:spPr bwMode="auto">
                <a:xfrm flipH="1" flipV="1">
                  <a:off x="897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78" name="Freeform 3960"/>
                <p:cNvSpPr>
                  <a:spLocks/>
                </p:cNvSpPr>
                <p:nvPr/>
              </p:nvSpPr>
              <p:spPr bwMode="auto">
                <a:xfrm>
                  <a:off x="1289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79" name="Freeform 3961"/>
                <p:cNvSpPr>
                  <a:spLocks/>
                </p:cNvSpPr>
                <p:nvPr/>
              </p:nvSpPr>
              <p:spPr bwMode="auto">
                <a:xfrm flipH="1" flipV="1">
                  <a:off x="1681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80" name="Freeform 3962"/>
                <p:cNvSpPr>
                  <a:spLocks/>
                </p:cNvSpPr>
                <p:nvPr/>
              </p:nvSpPr>
              <p:spPr bwMode="auto">
                <a:xfrm>
                  <a:off x="2073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81" name="Freeform 3963"/>
                <p:cNvSpPr>
                  <a:spLocks/>
                </p:cNvSpPr>
                <p:nvPr/>
              </p:nvSpPr>
              <p:spPr bwMode="auto">
                <a:xfrm flipH="1" flipV="1">
                  <a:off x="2465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19" name="Group 3966"/>
              <p:cNvGrpSpPr>
                <a:grpSpLocks/>
              </p:cNvGrpSpPr>
              <p:nvPr/>
            </p:nvGrpSpPr>
            <p:grpSpPr bwMode="auto">
              <a:xfrm>
                <a:off x="553" y="3265"/>
                <a:ext cx="4704" cy="672"/>
                <a:chOff x="505" y="1229"/>
                <a:chExt cx="4704" cy="672"/>
              </a:xfrm>
            </p:grpSpPr>
            <p:grpSp>
              <p:nvGrpSpPr>
                <p:cNvPr id="562" name="Group 3967"/>
                <p:cNvGrpSpPr>
                  <a:grpSpLocks/>
                </p:cNvGrpSpPr>
                <p:nvPr/>
              </p:nvGrpSpPr>
              <p:grpSpPr bwMode="auto">
                <a:xfrm>
                  <a:off x="2857" y="1229"/>
                  <a:ext cx="2352" cy="672"/>
                  <a:chOff x="2016" y="2352"/>
                  <a:chExt cx="1152" cy="288"/>
                </a:xfrm>
              </p:grpSpPr>
              <p:sp>
                <p:nvSpPr>
                  <p:cNvPr id="569" name="Freeform 3968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70" name="Freeform 3969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71" name="Freeform 3970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72" name="Freeform 3971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73" name="Freeform 3972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74" name="Freeform 3973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563" name="Freeform 3974"/>
                <p:cNvSpPr>
                  <a:spLocks/>
                </p:cNvSpPr>
                <p:nvPr/>
              </p:nvSpPr>
              <p:spPr bwMode="auto">
                <a:xfrm>
                  <a:off x="505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64" name="Freeform 3975"/>
                <p:cNvSpPr>
                  <a:spLocks/>
                </p:cNvSpPr>
                <p:nvPr/>
              </p:nvSpPr>
              <p:spPr bwMode="auto">
                <a:xfrm flipH="1" flipV="1">
                  <a:off x="897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65" name="Freeform 3976"/>
                <p:cNvSpPr>
                  <a:spLocks/>
                </p:cNvSpPr>
                <p:nvPr/>
              </p:nvSpPr>
              <p:spPr bwMode="auto">
                <a:xfrm>
                  <a:off x="1289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66" name="Freeform 3977"/>
                <p:cNvSpPr>
                  <a:spLocks/>
                </p:cNvSpPr>
                <p:nvPr/>
              </p:nvSpPr>
              <p:spPr bwMode="auto">
                <a:xfrm flipH="1" flipV="1">
                  <a:off x="1681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67" name="Freeform 3978"/>
                <p:cNvSpPr>
                  <a:spLocks/>
                </p:cNvSpPr>
                <p:nvPr/>
              </p:nvSpPr>
              <p:spPr bwMode="auto">
                <a:xfrm>
                  <a:off x="2073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68" name="Freeform 3979"/>
                <p:cNvSpPr>
                  <a:spLocks/>
                </p:cNvSpPr>
                <p:nvPr/>
              </p:nvSpPr>
              <p:spPr bwMode="auto">
                <a:xfrm flipH="1" flipV="1">
                  <a:off x="2465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20" name="Group 3982"/>
              <p:cNvGrpSpPr>
                <a:grpSpLocks/>
              </p:cNvGrpSpPr>
              <p:nvPr/>
            </p:nvGrpSpPr>
            <p:grpSpPr bwMode="auto">
              <a:xfrm>
                <a:off x="586" y="3154"/>
                <a:ext cx="4704" cy="672"/>
                <a:chOff x="505" y="1229"/>
                <a:chExt cx="4704" cy="672"/>
              </a:xfrm>
            </p:grpSpPr>
            <p:grpSp>
              <p:nvGrpSpPr>
                <p:cNvPr id="549" name="Group 3983"/>
                <p:cNvGrpSpPr>
                  <a:grpSpLocks/>
                </p:cNvGrpSpPr>
                <p:nvPr/>
              </p:nvGrpSpPr>
              <p:grpSpPr bwMode="auto">
                <a:xfrm>
                  <a:off x="2857" y="1229"/>
                  <a:ext cx="2352" cy="672"/>
                  <a:chOff x="2016" y="2352"/>
                  <a:chExt cx="1152" cy="288"/>
                </a:xfrm>
              </p:grpSpPr>
              <p:sp>
                <p:nvSpPr>
                  <p:cNvPr id="556" name="Freeform 3984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57" name="Freeform 3985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58" name="Freeform 3986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59" name="Freeform 3987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60" name="Freeform 3988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61" name="Freeform 3989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550" name="Freeform 3990"/>
                <p:cNvSpPr>
                  <a:spLocks/>
                </p:cNvSpPr>
                <p:nvPr/>
              </p:nvSpPr>
              <p:spPr bwMode="auto">
                <a:xfrm>
                  <a:off x="505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51" name="Freeform 3991"/>
                <p:cNvSpPr>
                  <a:spLocks/>
                </p:cNvSpPr>
                <p:nvPr/>
              </p:nvSpPr>
              <p:spPr bwMode="auto">
                <a:xfrm flipH="1" flipV="1">
                  <a:off x="897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52" name="Freeform 3992"/>
                <p:cNvSpPr>
                  <a:spLocks/>
                </p:cNvSpPr>
                <p:nvPr/>
              </p:nvSpPr>
              <p:spPr bwMode="auto">
                <a:xfrm>
                  <a:off x="1289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53" name="Freeform 3993"/>
                <p:cNvSpPr>
                  <a:spLocks/>
                </p:cNvSpPr>
                <p:nvPr/>
              </p:nvSpPr>
              <p:spPr bwMode="auto">
                <a:xfrm flipH="1" flipV="1">
                  <a:off x="1681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54" name="Freeform 3994"/>
                <p:cNvSpPr>
                  <a:spLocks/>
                </p:cNvSpPr>
                <p:nvPr/>
              </p:nvSpPr>
              <p:spPr bwMode="auto">
                <a:xfrm>
                  <a:off x="2073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55" name="Freeform 3995"/>
                <p:cNvSpPr>
                  <a:spLocks/>
                </p:cNvSpPr>
                <p:nvPr/>
              </p:nvSpPr>
              <p:spPr bwMode="auto">
                <a:xfrm flipH="1" flipV="1">
                  <a:off x="2465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21" name="Group 3998"/>
              <p:cNvGrpSpPr>
                <a:grpSpLocks/>
              </p:cNvGrpSpPr>
              <p:nvPr/>
            </p:nvGrpSpPr>
            <p:grpSpPr bwMode="auto">
              <a:xfrm>
                <a:off x="498" y="3265"/>
                <a:ext cx="4704" cy="672"/>
                <a:chOff x="505" y="1229"/>
                <a:chExt cx="4704" cy="672"/>
              </a:xfrm>
            </p:grpSpPr>
            <p:grpSp>
              <p:nvGrpSpPr>
                <p:cNvPr id="536" name="Group 3999"/>
                <p:cNvGrpSpPr>
                  <a:grpSpLocks/>
                </p:cNvGrpSpPr>
                <p:nvPr/>
              </p:nvGrpSpPr>
              <p:grpSpPr bwMode="auto">
                <a:xfrm>
                  <a:off x="2857" y="1229"/>
                  <a:ext cx="2352" cy="672"/>
                  <a:chOff x="2016" y="2352"/>
                  <a:chExt cx="1152" cy="288"/>
                </a:xfrm>
              </p:grpSpPr>
              <p:sp>
                <p:nvSpPr>
                  <p:cNvPr id="543" name="Freeform 4000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44" name="Freeform 4001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45" name="Freeform 4002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46" name="Freeform 4003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47" name="Freeform 4004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48" name="Freeform 4005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537" name="Freeform 4006"/>
                <p:cNvSpPr>
                  <a:spLocks/>
                </p:cNvSpPr>
                <p:nvPr/>
              </p:nvSpPr>
              <p:spPr bwMode="auto">
                <a:xfrm>
                  <a:off x="505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38" name="Freeform 4007"/>
                <p:cNvSpPr>
                  <a:spLocks/>
                </p:cNvSpPr>
                <p:nvPr/>
              </p:nvSpPr>
              <p:spPr bwMode="auto">
                <a:xfrm flipH="1" flipV="1">
                  <a:off x="897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39" name="Freeform 4008"/>
                <p:cNvSpPr>
                  <a:spLocks/>
                </p:cNvSpPr>
                <p:nvPr/>
              </p:nvSpPr>
              <p:spPr bwMode="auto">
                <a:xfrm>
                  <a:off x="1289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40" name="Freeform 4009"/>
                <p:cNvSpPr>
                  <a:spLocks/>
                </p:cNvSpPr>
                <p:nvPr/>
              </p:nvSpPr>
              <p:spPr bwMode="auto">
                <a:xfrm flipH="1" flipV="1">
                  <a:off x="1681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41" name="Freeform 4010"/>
                <p:cNvSpPr>
                  <a:spLocks/>
                </p:cNvSpPr>
                <p:nvPr/>
              </p:nvSpPr>
              <p:spPr bwMode="auto">
                <a:xfrm>
                  <a:off x="2073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42" name="Freeform 4011"/>
                <p:cNvSpPr>
                  <a:spLocks/>
                </p:cNvSpPr>
                <p:nvPr/>
              </p:nvSpPr>
              <p:spPr bwMode="auto">
                <a:xfrm flipH="1" flipV="1">
                  <a:off x="2465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22" name="Group 4014"/>
              <p:cNvGrpSpPr>
                <a:grpSpLocks/>
              </p:cNvGrpSpPr>
              <p:nvPr/>
            </p:nvGrpSpPr>
            <p:grpSpPr bwMode="auto">
              <a:xfrm>
                <a:off x="623" y="3240"/>
                <a:ext cx="4704" cy="672"/>
                <a:chOff x="505" y="1229"/>
                <a:chExt cx="4704" cy="672"/>
              </a:xfrm>
            </p:grpSpPr>
            <p:grpSp>
              <p:nvGrpSpPr>
                <p:cNvPr id="523" name="Group 4015"/>
                <p:cNvGrpSpPr>
                  <a:grpSpLocks/>
                </p:cNvGrpSpPr>
                <p:nvPr/>
              </p:nvGrpSpPr>
              <p:grpSpPr bwMode="auto">
                <a:xfrm>
                  <a:off x="2857" y="1229"/>
                  <a:ext cx="2352" cy="672"/>
                  <a:chOff x="2016" y="2352"/>
                  <a:chExt cx="1152" cy="288"/>
                </a:xfrm>
              </p:grpSpPr>
              <p:sp>
                <p:nvSpPr>
                  <p:cNvPr id="530" name="Freeform 4016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31" name="Freeform 4017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32" name="Freeform 4018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33" name="Freeform 4019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34" name="Freeform 4020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35" name="Freeform 4021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524" name="Freeform 4022"/>
                <p:cNvSpPr>
                  <a:spLocks/>
                </p:cNvSpPr>
                <p:nvPr/>
              </p:nvSpPr>
              <p:spPr bwMode="auto">
                <a:xfrm>
                  <a:off x="505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25" name="Freeform 4023"/>
                <p:cNvSpPr>
                  <a:spLocks/>
                </p:cNvSpPr>
                <p:nvPr/>
              </p:nvSpPr>
              <p:spPr bwMode="auto">
                <a:xfrm flipH="1" flipV="1">
                  <a:off x="897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26" name="Freeform 4024"/>
                <p:cNvSpPr>
                  <a:spLocks/>
                </p:cNvSpPr>
                <p:nvPr/>
              </p:nvSpPr>
              <p:spPr bwMode="auto">
                <a:xfrm>
                  <a:off x="1289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27" name="Freeform 4025"/>
                <p:cNvSpPr>
                  <a:spLocks/>
                </p:cNvSpPr>
                <p:nvPr/>
              </p:nvSpPr>
              <p:spPr bwMode="auto">
                <a:xfrm flipH="1" flipV="1">
                  <a:off x="1681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28" name="Freeform 4026"/>
                <p:cNvSpPr>
                  <a:spLocks/>
                </p:cNvSpPr>
                <p:nvPr/>
              </p:nvSpPr>
              <p:spPr bwMode="auto">
                <a:xfrm>
                  <a:off x="2073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29" name="Freeform 4027"/>
                <p:cNvSpPr>
                  <a:spLocks/>
                </p:cNvSpPr>
                <p:nvPr/>
              </p:nvSpPr>
              <p:spPr bwMode="auto">
                <a:xfrm flipH="1" flipV="1">
                  <a:off x="2465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23" name="Group 4030"/>
              <p:cNvGrpSpPr>
                <a:grpSpLocks/>
              </p:cNvGrpSpPr>
              <p:nvPr/>
            </p:nvGrpSpPr>
            <p:grpSpPr bwMode="auto">
              <a:xfrm>
                <a:off x="579" y="3211"/>
                <a:ext cx="4704" cy="672"/>
                <a:chOff x="505" y="1229"/>
                <a:chExt cx="4704" cy="672"/>
              </a:xfrm>
            </p:grpSpPr>
            <p:grpSp>
              <p:nvGrpSpPr>
                <p:cNvPr id="510" name="Group 4031"/>
                <p:cNvGrpSpPr>
                  <a:grpSpLocks/>
                </p:cNvGrpSpPr>
                <p:nvPr/>
              </p:nvGrpSpPr>
              <p:grpSpPr bwMode="auto">
                <a:xfrm>
                  <a:off x="2857" y="1229"/>
                  <a:ext cx="2352" cy="672"/>
                  <a:chOff x="2016" y="2352"/>
                  <a:chExt cx="1152" cy="288"/>
                </a:xfrm>
              </p:grpSpPr>
              <p:sp>
                <p:nvSpPr>
                  <p:cNvPr id="517" name="Freeform 4032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18" name="Freeform 4033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19" name="Freeform 4034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20" name="Freeform 4035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21" name="Freeform 4036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22" name="Freeform 4037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511" name="Freeform 4038"/>
                <p:cNvSpPr>
                  <a:spLocks/>
                </p:cNvSpPr>
                <p:nvPr/>
              </p:nvSpPr>
              <p:spPr bwMode="auto">
                <a:xfrm>
                  <a:off x="505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2" name="Freeform 4039"/>
                <p:cNvSpPr>
                  <a:spLocks/>
                </p:cNvSpPr>
                <p:nvPr/>
              </p:nvSpPr>
              <p:spPr bwMode="auto">
                <a:xfrm flipH="1" flipV="1">
                  <a:off x="897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3" name="Freeform 4040"/>
                <p:cNvSpPr>
                  <a:spLocks/>
                </p:cNvSpPr>
                <p:nvPr/>
              </p:nvSpPr>
              <p:spPr bwMode="auto">
                <a:xfrm>
                  <a:off x="1289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4" name="Freeform 4041"/>
                <p:cNvSpPr>
                  <a:spLocks/>
                </p:cNvSpPr>
                <p:nvPr/>
              </p:nvSpPr>
              <p:spPr bwMode="auto">
                <a:xfrm flipH="1" flipV="1">
                  <a:off x="1681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5" name="Freeform 4042"/>
                <p:cNvSpPr>
                  <a:spLocks/>
                </p:cNvSpPr>
                <p:nvPr/>
              </p:nvSpPr>
              <p:spPr bwMode="auto">
                <a:xfrm>
                  <a:off x="2073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6" name="Freeform 4043"/>
                <p:cNvSpPr>
                  <a:spLocks/>
                </p:cNvSpPr>
                <p:nvPr/>
              </p:nvSpPr>
              <p:spPr bwMode="auto">
                <a:xfrm flipH="1" flipV="1">
                  <a:off x="2465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24" name="Group 4046"/>
              <p:cNvGrpSpPr>
                <a:grpSpLocks/>
              </p:cNvGrpSpPr>
              <p:nvPr/>
            </p:nvGrpSpPr>
            <p:grpSpPr bwMode="auto">
              <a:xfrm>
                <a:off x="632" y="3185"/>
                <a:ext cx="4704" cy="672"/>
                <a:chOff x="505" y="1229"/>
                <a:chExt cx="4704" cy="672"/>
              </a:xfrm>
            </p:grpSpPr>
            <p:grpSp>
              <p:nvGrpSpPr>
                <p:cNvPr id="497" name="Group 4047"/>
                <p:cNvGrpSpPr>
                  <a:grpSpLocks/>
                </p:cNvGrpSpPr>
                <p:nvPr/>
              </p:nvGrpSpPr>
              <p:grpSpPr bwMode="auto">
                <a:xfrm>
                  <a:off x="2857" y="1229"/>
                  <a:ext cx="2352" cy="672"/>
                  <a:chOff x="2016" y="2352"/>
                  <a:chExt cx="1152" cy="288"/>
                </a:xfrm>
              </p:grpSpPr>
              <p:sp>
                <p:nvSpPr>
                  <p:cNvPr id="504" name="Freeform 4048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05" name="Freeform 4049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06" name="Freeform 4050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07" name="Freeform 4051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08" name="Freeform 4052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09" name="Freeform 4053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498" name="Freeform 4054"/>
                <p:cNvSpPr>
                  <a:spLocks/>
                </p:cNvSpPr>
                <p:nvPr/>
              </p:nvSpPr>
              <p:spPr bwMode="auto">
                <a:xfrm>
                  <a:off x="505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99" name="Freeform 4055"/>
                <p:cNvSpPr>
                  <a:spLocks/>
                </p:cNvSpPr>
                <p:nvPr/>
              </p:nvSpPr>
              <p:spPr bwMode="auto">
                <a:xfrm flipH="1" flipV="1">
                  <a:off x="897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00" name="Freeform 4056"/>
                <p:cNvSpPr>
                  <a:spLocks/>
                </p:cNvSpPr>
                <p:nvPr/>
              </p:nvSpPr>
              <p:spPr bwMode="auto">
                <a:xfrm>
                  <a:off x="1289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01" name="Freeform 4057"/>
                <p:cNvSpPr>
                  <a:spLocks/>
                </p:cNvSpPr>
                <p:nvPr/>
              </p:nvSpPr>
              <p:spPr bwMode="auto">
                <a:xfrm flipH="1" flipV="1">
                  <a:off x="1681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02" name="Freeform 4058"/>
                <p:cNvSpPr>
                  <a:spLocks/>
                </p:cNvSpPr>
                <p:nvPr/>
              </p:nvSpPr>
              <p:spPr bwMode="auto">
                <a:xfrm>
                  <a:off x="2073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03" name="Freeform 4059"/>
                <p:cNvSpPr>
                  <a:spLocks/>
                </p:cNvSpPr>
                <p:nvPr/>
              </p:nvSpPr>
              <p:spPr bwMode="auto">
                <a:xfrm flipH="1" flipV="1">
                  <a:off x="2465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25" name="Group 4062"/>
              <p:cNvGrpSpPr>
                <a:grpSpLocks/>
              </p:cNvGrpSpPr>
              <p:nvPr/>
            </p:nvGrpSpPr>
            <p:grpSpPr bwMode="auto">
              <a:xfrm>
                <a:off x="542" y="3235"/>
                <a:ext cx="4704" cy="672"/>
                <a:chOff x="505" y="1229"/>
                <a:chExt cx="4704" cy="672"/>
              </a:xfrm>
            </p:grpSpPr>
            <p:grpSp>
              <p:nvGrpSpPr>
                <p:cNvPr id="484" name="Group 4063"/>
                <p:cNvGrpSpPr>
                  <a:grpSpLocks/>
                </p:cNvGrpSpPr>
                <p:nvPr/>
              </p:nvGrpSpPr>
              <p:grpSpPr bwMode="auto">
                <a:xfrm>
                  <a:off x="2857" y="1229"/>
                  <a:ext cx="2352" cy="672"/>
                  <a:chOff x="2016" y="2352"/>
                  <a:chExt cx="1152" cy="288"/>
                </a:xfrm>
              </p:grpSpPr>
              <p:sp>
                <p:nvSpPr>
                  <p:cNvPr id="491" name="Freeform 4064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492" name="Freeform 4065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493" name="Freeform 4066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494" name="Freeform 4067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495" name="Freeform 4068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496" name="Freeform 4069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485" name="Freeform 4070"/>
                <p:cNvSpPr>
                  <a:spLocks/>
                </p:cNvSpPr>
                <p:nvPr/>
              </p:nvSpPr>
              <p:spPr bwMode="auto">
                <a:xfrm>
                  <a:off x="505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86" name="Freeform 4071"/>
                <p:cNvSpPr>
                  <a:spLocks/>
                </p:cNvSpPr>
                <p:nvPr/>
              </p:nvSpPr>
              <p:spPr bwMode="auto">
                <a:xfrm flipH="1" flipV="1">
                  <a:off x="897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87" name="Freeform 4072"/>
                <p:cNvSpPr>
                  <a:spLocks/>
                </p:cNvSpPr>
                <p:nvPr/>
              </p:nvSpPr>
              <p:spPr bwMode="auto">
                <a:xfrm>
                  <a:off x="1289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88" name="Freeform 4073"/>
                <p:cNvSpPr>
                  <a:spLocks/>
                </p:cNvSpPr>
                <p:nvPr/>
              </p:nvSpPr>
              <p:spPr bwMode="auto">
                <a:xfrm flipH="1" flipV="1">
                  <a:off x="1681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89" name="Freeform 4074"/>
                <p:cNvSpPr>
                  <a:spLocks/>
                </p:cNvSpPr>
                <p:nvPr/>
              </p:nvSpPr>
              <p:spPr bwMode="auto">
                <a:xfrm>
                  <a:off x="2073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90" name="Freeform 4075"/>
                <p:cNvSpPr>
                  <a:spLocks/>
                </p:cNvSpPr>
                <p:nvPr/>
              </p:nvSpPr>
              <p:spPr bwMode="auto">
                <a:xfrm flipH="1" flipV="1">
                  <a:off x="2465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26" name="Group 4078"/>
              <p:cNvGrpSpPr>
                <a:grpSpLocks/>
              </p:cNvGrpSpPr>
              <p:nvPr/>
            </p:nvGrpSpPr>
            <p:grpSpPr bwMode="auto">
              <a:xfrm>
                <a:off x="598" y="3281"/>
                <a:ext cx="4704" cy="672"/>
                <a:chOff x="505" y="1229"/>
                <a:chExt cx="4704" cy="672"/>
              </a:xfrm>
            </p:grpSpPr>
            <p:grpSp>
              <p:nvGrpSpPr>
                <p:cNvPr id="471" name="Group 4079"/>
                <p:cNvGrpSpPr>
                  <a:grpSpLocks/>
                </p:cNvGrpSpPr>
                <p:nvPr/>
              </p:nvGrpSpPr>
              <p:grpSpPr bwMode="auto">
                <a:xfrm>
                  <a:off x="2857" y="1229"/>
                  <a:ext cx="2352" cy="672"/>
                  <a:chOff x="2016" y="2352"/>
                  <a:chExt cx="1152" cy="288"/>
                </a:xfrm>
              </p:grpSpPr>
              <p:sp>
                <p:nvSpPr>
                  <p:cNvPr id="478" name="Freeform 4080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479" name="Freeform 4081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480" name="Freeform 4082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481" name="Freeform 4083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482" name="Freeform 4084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483" name="Freeform 4085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472" name="Freeform 4086"/>
                <p:cNvSpPr>
                  <a:spLocks/>
                </p:cNvSpPr>
                <p:nvPr/>
              </p:nvSpPr>
              <p:spPr bwMode="auto">
                <a:xfrm>
                  <a:off x="505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73" name="Freeform 4087"/>
                <p:cNvSpPr>
                  <a:spLocks/>
                </p:cNvSpPr>
                <p:nvPr/>
              </p:nvSpPr>
              <p:spPr bwMode="auto">
                <a:xfrm flipH="1" flipV="1">
                  <a:off x="897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74" name="Freeform 4088"/>
                <p:cNvSpPr>
                  <a:spLocks/>
                </p:cNvSpPr>
                <p:nvPr/>
              </p:nvSpPr>
              <p:spPr bwMode="auto">
                <a:xfrm>
                  <a:off x="1289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75" name="Freeform 4089"/>
                <p:cNvSpPr>
                  <a:spLocks/>
                </p:cNvSpPr>
                <p:nvPr/>
              </p:nvSpPr>
              <p:spPr bwMode="auto">
                <a:xfrm flipH="1" flipV="1">
                  <a:off x="1681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76" name="Freeform 4090"/>
                <p:cNvSpPr>
                  <a:spLocks/>
                </p:cNvSpPr>
                <p:nvPr/>
              </p:nvSpPr>
              <p:spPr bwMode="auto">
                <a:xfrm>
                  <a:off x="2073" y="1229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77" name="Freeform 4091"/>
                <p:cNvSpPr>
                  <a:spLocks/>
                </p:cNvSpPr>
                <p:nvPr/>
              </p:nvSpPr>
              <p:spPr bwMode="auto">
                <a:xfrm flipH="1" flipV="1">
                  <a:off x="2465" y="1565"/>
                  <a:ext cx="392" cy="336"/>
                </a:xfrm>
                <a:custGeom>
                  <a:avLst/>
                  <a:gdLst>
                    <a:gd name="T0" fmla="*/ 0 w 192"/>
                    <a:gd name="T1" fmla="*/ 784 h 144"/>
                    <a:gd name="T2" fmla="*/ 400 w 192"/>
                    <a:gd name="T3" fmla="*/ 0 h 144"/>
                    <a:gd name="T4" fmla="*/ 800 w 192"/>
                    <a:gd name="T5" fmla="*/ 78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sp>
            <p:nvSpPr>
              <p:cNvPr id="427" name="Oval 2378"/>
              <p:cNvSpPr>
                <a:spLocks noChangeArrowheads="1"/>
              </p:cNvSpPr>
              <p:nvPr/>
            </p:nvSpPr>
            <p:spPr bwMode="auto">
              <a:xfrm flipV="1">
                <a:off x="556" y="3582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28" name="Oval 2442"/>
              <p:cNvSpPr>
                <a:spLocks noChangeArrowheads="1"/>
              </p:cNvSpPr>
              <p:nvPr/>
            </p:nvSpPr>
            <p:spPr bwMode="auto">
              <a:xfrm flipV="1">
                <a:off x="583" y="3634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29" name="Oval 3276"/>
              <p:cNvSpPr>
                <a:spLocks noChangeArrowheads="1"/>
              </p:cNvSpPr>
              <p:nvPr/>
            </p:nvSpPr>
            <p:spPr bwMode="auto">
              <a:xfrm flipV="1">
                <a:off x="489" y="3535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30" name="Oval 3292"/>
              <p:cNvSpPr>
                <a:spLocks noChangeArrowheads="1"/>
              </p:cNvSpPr>
              <p:nvPr/>
            </p:nvSpPr>
            <p:spPr bwMode="auto">
              <a:xfrm flipV="1">
                <a:off x="510" y="3631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31" name="Oval 3308"/>
              <p:cNvSpPr>
                <a:spLocks noChangeArrowheads="1"/>
              </p:cNvSpPr>
              <p:nvPr/>
            </p:nvSpPr>
            <p:spPr bwMode="auto">
              <a:xfrm flipV="1">
                <a:off x="543" y="3520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32" name="Oval 3324"/>
              <p:cNvSpPr>
                <a:spLocks noChangeArrowheads="1"/>
              </p:cNvSpPr>
              <p:nvPr/>
            </p:nvSpPr>
            <p:spPr bwMode="auto">
              <a:xfrm flipV="1">
                <a:off x="455" y="3631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33" name="Oval 3340"/>
              <p:cNvSpPr>
                <a:spLocks noChangeArrowheads="1"/>
              </p:cNvSpPr>
              <p:nvPr/>
            </p:nvSpPr>
            <p:spPr bwMode="auto">
              <a:xfrm flipV="1">
                <a:off x="580" y="360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34" name="Oval 3356"/>
              <p:cNvSpPr>
                <a:spLocks noChangeArrowheads="1"/>
              </p:cNvSpPr>
              <p:nvPr/>
            </p:nvSpPr>
            <p:spPr bwMode="auto">
              <a:xfrm flipV="1">
                <a:off x="536" y="3577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35" name="Oval 3372"/>
              <p:cNvSpPr>
                <a:spLocks noChangeArrowheads="1"/>
              </p:cNvSpPr>
              <p:nvPr/>
            </p:nvSpPr>
            <p:spPr bwMode="auto">
              <a:xfrm flipV="1">
                <a:off x="589" y="3551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36" name="Oval 3388"/>
              <p:cNvSpPr>
                <a:spLocks noChangeArrowheads="1"/>
              </p:cNvSpPr>
              <p:nvPr/>
            </p:nvSpPr>
            <p:spPr bwMode="auto">
              <a:xfrm flipV="1">
                <a:off x="499" y="3601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37" name="Oval 3404"/>
              <p:cNvSpPr>
                <a:spLocks noChangeArrowheads="1"/>
              </p:cNvSpPr>
              <p:nvPr/>
            </p:nvSpPr>
            <p:spPr bwMode="auto">
              <a:xfrm flipV="1">
                <a:off x="555" y="3647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38" name="Oval 3580"/>
              <p:cNvSpPr>
                <a:spLocks noChangeArrowheads="1"/>
              </p:cNvSpPr>
              <p:nvPr/>
            </p:nvSpPr>
            <p:spPr bwMode="auto">
              <a:xfrm flipV="1">
                <a:off x="482" y="3573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39" name="Oval 3596"/>
              <p:cNvSpPr>
                <a:spLocks noChangeArrowheads="1"/>
              </p:cNvSpPr>
              <p:nvPr/>
            </p:nvSpPr>
            <p:spPr bwMode="auto">
              <a:xfrm flipV="1">
                <a:off x="509" y="3625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40" name="Oval 3612"/>
              <p:cNvSpPr>
                <a:spLocks noChangeArrowheads="1"/>
              </p:cNvSpPr>
              <p:nvPr/>
            </p:nvSpPr>
            <p:spPr bwMode="auto">
              <a:xfrm flipV="1">
                <a:off x="415" y="352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41" name="Oval 3628"/>
              <p:cNvSpPr>
                <a:spLocks noChangeArrowheads="1"/>
              </p:cNvSpPr>
              <p:nvPr/>
            </p:nvSpPr>
            <p:spPr bwMode="auto">
              <a:xfrm flipV="1">
                <a:off x="436" y="3622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42" name="Oval 3644"/>
              <p:cNvSpPr>
                <a:spLocks noChangeArrowheads="1"/>
              </p:cNvSpPr>
              <p:nvPr/>
            </p:nvSpPr>
            <p:spPr bwMode="auto">
              <a:xfrm flipV="1">
                <a:off x="469" y="3511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43" name="Oval 3660"/>
              <p:cNvSpPr>
                <a:spLocks noChangeArrowheads="1"/>
              </p:cNvSpPr>
              <p:nvPr/>
            </p:nvSpPr>
            <p:spPr bwMode="auto">
              <a:xfrm flipV="1">
                <a:off x="381" y="3622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44" name="Oval 3676"/>
              <p:cNvSpPr>
                <a:spLocks noChangeArrowheads="1"/>
              </p:cNvSpPr>
              <p:nvPr/>
            </p:nvSpPr>
            <p:spPr bwMode="auto">
              <a:xfrm flipV="1">
                <a:off x="506" y="3597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45" name="Oval 3692"/>
              <p:cNvSpPr>
                <a:spLocks noChangeArrowheads="1"/>
              </p:cNvSpPr>
              <p:nvPr/>
            </p:nvSpPr>
            <p:spPr bwMode="auto">
              <a:xfrm flipV="1">
                <a:off x="462" y="3568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46" name="Oval 3708"/>
              <p:cNvSpPr>
                <a:spLocks noChangeArrowheads="1"/>
              </p:cNvSpPr>
              <p:nvPr/>
            </p:nvSpPr>
            <p:spPr bwMode="auto">
              <a:xfrm flipV="1">
                <a:off x="515" y="3542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47" name="Oval 3724"/>
              <p:cNvSpPr>
                <a:spLocks noChangeArrowheads="1"/>
              </p:cNvSpPr>
              <p:nvPr/>
            </p:nvSpPr>
            <p:spPr bwMode="auto">
              <a:xfrm flipV="1">
                <a:off x="425" y="3592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48" name="Oval 3740"/>
              <p:cNvSpPr>
                <a:spLocks noChangeArrowheads="1"/>
              </p:cNvSpPr>
              <p:nvPr/>
            </p:nvSpPr>
            <p:spPr bwMode="auto">
              <a:xfrm flipV="1">
                <a:off x="481" y="3638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49" name="Oval 3756"/>
              <p:cNvSpPr>
                <a:spLocks noChangeArrowheads="1"/>
              </p:cNvSpPr>
              <p:nvPr/>
            </p:nvSpPr>
            <p:spPr bwMode="auto">
              <a:xfrm flipV="1">
                <a:off x="512" y="3648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50" name="Oval 3772"/>
              <p:cNvSpPr>
                <a:spLocks noChangeArrowheads="1"/>
              </p:cNvSpPr>
              <p:nvPr/>
            </p:nvSpPr>
            <p:spPr bwMode="auto">
              <a:xfrm flipV="1">
                <a:off x="539" y="3700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51" name="Oval 3788"/>
              <p:cNvSpPr>
                <a:spLocks noChangeArrowheads="1"/>
              </p:cNvSpPr>
              <p:nvPr/>
            </p:nvSpPr>
            <p:spPr bwMode="auto">
              <a:xfrm flipV="1">
                <a:off x="445" y="3601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52" name="Oval 3804"/>
              <p:cNvSpPr>
                <a:spLocks noChangeArrowheads="1"/>
              </p:cNvSpPr>
              <p:nvPr/>
            </p:nvSpPr>
            <p:spPr bwMode="auto">
              <a:xfrm flipV="1">
                <a:off x="466" y="3697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53" name="Oval 3820"/>
              <p:cNvSpPr>
                <a:spLocks noChangeArrowheads="1"/>
              </p:cNvSpPr>
              <p:nvPr/>
            </p:nvSpPr>
            <p:spPr bwMode="auto">
              <a:xfrm flipV="1">
                <a:off x="499" y="358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54" name="Oval 3836"/>
              <p:cNvSpPr>
                <a:spLocks noChangeArrowheads="1"/>
              </p:cNvSpPr>
              <p:nvPr/>
            </p:nvSpPr>
            <p:spPr bwMode="auto">
              <a:xfrm flipV="1">
                <a:off x="411" y="3697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55" name="Oval 3852"/>
              <p:cNvSpPr>
                <a:spLocks noChangeArrowheads="1"/>
              </p:cNvSpPr>
              <p:nvPr/>
            </p:nvSpPr>
            <p:spPr bwMode="auto">
              <a:xfrm flipV="1">
                <a:off x="536" y="3672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56" name="Oval 3868"/>
              <p:cNvSpPr>
                <a:spLocks noChangeArrowheads="1"/>
              </p:cNvSpPr>
              <p:nvPr/>
            </p:nvSpPr>
            <p:spPr bwMode="auto">
              <a:xfrm flipV="1">
                <a:off x="492" y="3643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57" name="Oval 3884"/>
              <p:cNvSpPr>
                <a:spLocks noChangeArrowheads="1"/>
              </p:cNvSpPr>
              <p:nvPr/>
            </p:nvSpPr>
            <p:spPr bwMode="auto">
              <a:xfrm flipV="1">
                <a:off x="545" y="3617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58" name="Oval 3900"/>
              <p:cNvSpPr>
                <a:spLocks noChangeArrowheads="1"/>
              </p:cNvSpPr>
              <p:nvPr/>
            </p:nvSpPr>
            <p:spPr bwMode="auto">
              <a:xfrm flipV="1">
                <a:off x="455" y="3667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59" name="Oval 3916"/>
              <p:cNvSpPr>
                <a:spLocks noChangeArrowheads="1"/>
              </p:cNvSpPr>
              <p:nvPr/>
            </p:nvSpPr>
            <p:spPr bwMode="auto">
              <a:xfrm flipV="1">
                <a:off x="511" y="3713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0" name="Oval 3932"/>
              <p:cNvSpPr>
                <a:spLocks noChangeArrowheads="1"/>
              </p:cNvSpPr>
              <p:nvPr/>
            </p:nvSpPr>
            <p:spPr bwMode="auto">
              <a:xfrm flipV="1">
                <a:off x="583" y="3514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1" name="Oval 3948"/>
              <p:cNvSpPr>
                <a:spLocks noChangeArrowheads="1"/>
              </p:cNvSpPr>
              <p:nvPr/>
            </p:nvSpPr>
            <p:spPr bwMode="auto">
              <a:xfrm flipV="1">
                <a:off x="610" y="3566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2" name="Oval 3964"/>
              <p:cNvSpPr>
                <a:spLocks noChangeArrowheads="1"/>
              </p:cNvSpPr>
              <p:nvPr/>
            </p:nvSpPr>
            <p:spPr bwMode="auto">
              <a:xfrm flipV="1">
                <a:off x="516" y="3467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3" name="Oval 3980"/>
              <p:cNvSpPr>
                <a:spLocks noChangeArrowheads="1"/>
              </p:cNvSpPr>
              <p:nvPr/>
            </p:nvSpPr>
            <p:spPr bwMode="auto">
              <a:xfrm flipV="1">
                <a:off x="537" y="3563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4" name="Oval 3996"/>
              <p:cNvSpPr>
                <a:spLocks noChangeArrowheads="1"/>
              </p:cNvSpPr>
              <p:nvPr/>
            </p:nvSpPr>
            <p:spPr bwMode="auto">
              <a:xfrm flipV="1">
                <a:off x="570" y="3452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5" name="Oval 4012"/>
              <p:cNvSpPr>
                <a:spLocks noChangeArrowheads="1"/>
              </p:cNvSpPr>
              <p:nvPr/>
            </p:nvSpPr>
            <p:spPr bwMode="auto">
              <a:xfrm flipV="1">
                <a:off x="482" y="3563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6" name="Oval 4028"/>
              <p:cNvSpPr>
                <a:spLocks noChangeArrowheads="1"/>
              </p:cNvSpPr>
              <p:nvPr/>
            </p:nvSpPr>
            <p:spPr bwMode="auto">
              <a:xfrm flipV="1">
                <a:off x="607" y="3538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7" name="Oval 4044"/>
              <p:cNvSpPr>
                <a:spLocks noChangeArrowheads="1"/>
              </p:cNvSpPr>
              <p:nvPr/>
            </p:nvSpPr>
            <p:spPr bwMode="auto">
              <a:xfrm flipV="1">
                <a:off x="563" y="3509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8" name="Oval 4060"/>
              <p:cNvSpPr>
                <a:spLocks noChangeArrowheads="1"/>
              </p:cNvSpPr>
              <p:nvPr/>
            </p:nvSpPr>
            <p:spPr bwMode="auto">
              <a:xfrm flipV="1">
                <a:off x="616" y="3483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9" name="Oval 4076"/>
              <p:cNvSpPr>
                <a:spLocks noChangeArrowheads="1"/>
              </p:cNvSpPr>
              <p:nvPr/>
            </p:nvSpPr>
            <p:spPr bwMode="auto">
              <a:xfrm flipV="1">
                <a:off x="526" y="3533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0" name="Oval 4092"/>
              <p:cNvSpPr>
                <a:spLocks noChangeArrowheads="1"/>
              </p:cNvSpPr>
              <p:nvPr/>
            </p:nvSpPr>
            <p:spPr bwMode="auto">
              <a:xfrm flipV="1">
                <a:off x="582" y="3579"/>
                <a:ext cx="48" cy="48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1" name="Rectangle 4274"/>
                <p:cNvSpPr>
                  <a:spLocks noChangeArrowheads="1"/>
                </p:cNvSpPr>
                <p:nvPr/>
              </p:nvSpPr>
              <p:spPr bwMode="auto">
                <a:xfrm>
                  <a:off x="376" y="3764"/>
                  <a:ext cx="374" cy="3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3200" i="1">
                                <a:latin typeface="Cambria Math"/>
                              </a:rPr>
                              <m:t>𝑙</m:t>
                            </m:r>
                          </m:e>
                          <m:sub>
                            <m:r>
                              <a:rPr lang="en-US" altLang="ja-JP" sz="3200" i="1">
                                <a:latin typeface="Cambria Math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US" altLang="ja-JP" sz="3200" baseline="-25000" dirty="0">
                    <a:latin typeface="cmbxti10" pitchFamily="34" charset="0"/>
                  </a:endParaRPr>
                </a:p>
              </p:txBody>
            </p:sp>
          </mc:Choice>
          <mc:Fallback xmlns="">
            <p:sp>
              <p:nvSpPr>
                <p:cNvPr id="381" name="Rectangle 427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76" y="3764"/>
                  <a:ext cx="374" cy="361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2" name="Line 4275"/>
            <p:cNvSpPr>
              <a:spLocks noChangeShapeType="1"/>
            </p:cNvSpPr>
            <p:nvPr/>
          </p:nvSpPr>
          <p:spPr bwMode="auto">
            <a:xfrm>
              <a:off x="427" y="3770"/>
              <a:ext cx="2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043" name="Group 4276"/>
          <p:cNvGrpSpPr>
            <a:grpSpLocks/>
          </p:cNvGrpSpPr>
          <p:nvPr/>
        </p:nvGrpSpPr>
        <p:grpSpPr bwMode="auto">
          <a:xfrm>
            <a:off x="5626097" y="3124200"/>
            <a:ext cx="2598736" cy="2798762"/>
            <a:chOff x="3544" y="2072"/>
            <a:chExt cx="1637" cy="1763"/>
          </a:xfrm>
        </p:grpSpPr>
        <p:sp>
          <p:nvSpPr>
            <p:cNvPr id="1044" name="Text Box 1451"/>
            <p:cNvSpPr txBox="1">
              <a:spLocks noChangeArrowheads="1"/>
            </p:cNvSpPr>
            <p:nvPr/>
          </p:nvSpPr>
          <p:spPr bwMode="auto">
            <a:xfrm>
              <a:off x="3544" y="2072"/>
              <a:ext cx="1637" cy="368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3200" dirty="0" smtClean="0"/>
                <a:t>Spontaneous</a:t>
              </a:r>
              <a:endParaRPr lang="ja-JP" altLang="en-US" sz="3200" dirty="0"/>
            </a:p>
          </p:txBody>
        </p:sp>
        <p:sp>
          <p:nvSpPr>
            <p:cNvPr id="1045" name="Text Box 1452"/>
            <p:cNvSpPr txBox="1">
              <a:spLocks noChangeArrowheads="1"/>
            </p:cNvSpPr>
            <p:nvPr/>
          </p:nvSpPr>
          <p:spPr bwMode="auto">
            <a:xfrm>
              <a:off x="3765" y="3467"/>
              <a:ext cx="1178" cy="36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3200" dirty="0" smtClean="0"/>
                <a:t>Coherent</a:t>
              </a:r>
              <a:endParaRPr lang="ja-JP" altLang="en-US" sz="3200" dirty="0"/>
            </a:p>
          </p:txBody>
        </p:sp>
        <p:sp>
          <p:nvSpPr>
            <p:cNvPr id="1046" name="AutoShape 1453"/>
            <p:cNvSpPr>
              <a:spLocks noChangeArrowheads="1"/>
            </p:cNvSpPr>
            <p:nvPr/>
          </p:nvSpPr>
          <p:spPr bwMode="auto">
            <a:xfrm>
              <a:off x="4118" y="2397"/>
              <a:ext cx="477" cy="1152"/>
            </a:xfrm>
            <a:prstGeom prst="upDownArrow">
              <a:avLst>
                <a:gd name="adj1" fmla="val 50000"/>
                <a:gd name="adj2" fmla="val 48302"/>
              </a:avLst>
            </a:prstGeom>
            <a:gradFill rotWithShape="0">
              <a:gsLst>
                <a:gs pos="0">
                  <a:srgbClr val="00FFFF"/>
                </a:gs>
                <a:gs pos="100000">
                  <a:srgbClr val="FFFF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180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Spontaneous &amp; Coherent Radiation </a:t>
            </a:r>
            <a:r>
              <a:rPr lang="en-US" altLang="ja-JP" dirty="0" smtClean="0"/>
              <a:t>(3)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52735"/>
            <a:ext cx="8229600" cy="4638913"/>
          </a:xfrm>
        </p:spPr>
        <p:txBody>
          <a:bodyPr/>
          <a:lstStyle/>
          <a:p>
            <a:r>
              <a:rPr lang="en-US" altLang="ja-JP" dirty="0" smtClean="0"/>
              <a:t>Spontaneous Radiation</a:t>
            </a:r>
            <a:endParaRPr lang="ja-JP" altLang="en-US" dirty="0"/>
          </a:p>
          <a:p>
            <a:pPr lvl="1"/>
            <a:r>
              <a:rPr lang="en-US" altLang="ja-JP" dirty="0" smtClean="0"/>
              <a:t>Bunch Length</a:t>
            </a:r>
            <a:r>
              <a:rPr lang="ja-JP" altLang="en-US" dirty="0" smtClean="0"/>
              <a:t> </a:t>
            </a:r>
            <a:r>
              <a:rPr lang="en-US" altLang="ja-JP" dirty="0" smtClean="0"/>
              <a:t>&gt; Wavelength</a:t>
            </a:r>
            <a:endParaRPr lang="ja-JP" altLang="en-US" dirty="0"/>
          </a:p>
          <a:p>
            <a:pPr lvl="1"/>
            <a:r>
              <a:rPr lang="en-US" altLang="ja-JP" dirty="0" smtClean="0"/>
              <a:t>Summation as photons: # photons enhanced by N</a:t>
            </a:r>
            <a:r>
              <a:rPr lang="ja-JP" altLang="en-US" dirty="0"/>
              <a:t> </a:t>
            </a:r>
            <a:r>
              <a:rPr lang="en-US" altLang="ja-JP" dirty="0" smtClean="0"/>
              <a:t>(=# electrons)</a:t>
            </a:r>
            <a:endParaRPr lang="ja-JP" altLang="en-US" dirty="0"/>
          </a:p>
          <a:p>
            <a:r>
              <a:rPr lang="en-US" altLang="ja-JP" dirty="0" smtClean="0"/>
              <a:t>Coherent Radiation</a:t>
            </a:r>
            <a:endParaRPr lang="ja-JP" altLang="en-US" dirty="0"/>
          </a:p>
          <a:p>
            <a:pPr lvl="1"/>
            <a:r>
              <a:rPr lang="en-US" altLang="ja-JP" dirty="0"/>
              <a:t>Bunch Length</a:t>
            </a:r>
            <a:r>
              <a:rPr lang="ja-JP" altLang="en-US" dirty="0"/>
              <a:t> </a:t>
            </a:r>
            <a:r>
              <a:rPr lang="en-US" altLang="ja-JP" dirty="0" smtClean="0"/>
              <a:t>&lt; Wavelength</a:t>
            </a:r>
          </a:p>
          <a:p>
            <a:pPr lvl="1"/>
            <a:r>
              <a:rPr lang="en-US" altLang="ja-JP" dirty="0" smtClean="0"/>
              <a:t>Summation as waves: amplitude enhanced by N</a:t>
            </a:r>
          </a:p>
          <a:p>
            <a:pPr lvl="1"/>
            <a:r>
              <a:rPr lang="en-US" altLang="ja-JP" dirty="0" smtClean="0"/>
              <a:t># photons (</a:t>
            </a:r>
            <a:r>
              <a:rPr lang="ja-JP" altLang="en-US" dirty="0" smtClean="0"/>
              <a:t>∝</a:t>
            </a:r>
            <a:r>
              <a:rPr lang="en-US" altLang="ja-JP" dirty="0" smtClean="0"/>
              <a:t>|amplitude|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) by N</a:t>
            </a:r>
            <a:r>
              <a:rPr lang="en-US" altLang="ja-JP" baseline="30000" dirty="0" smtClean="0"/>
              <a:t>2</a:t>
            </a:r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12</a:t>
            </a:fld>
            <a:endParaRPr lang="ja-JP" altLang="en-US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88068" y="5753922"/>
            <a:ext cx="7567864" cy="107721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3200" dirty="0" smtClean="0">
                <a:latin typeface="+mn-ea"/>
                <a:ea typeface="+mn-ea"/>
              </a:rPr>
              <a:t>Intensity of coherent radiation is N (=10</a:t>
            </a:r>
            <a:r>
              <a:rPr lang="en-US" altLang="ja-JP" sz="3200" baseline="30000" dirty="0" smtClean="0">
                <a:latin typeface="+mn-ea"/>
                <a:ea typeface="+mn-ea"/>
              </a:rPr>
              <a:t>9</a:t>
            </a:r>
            <a:r>
              <a:rPr lang="en-US" altLang="ja-JP" sz="3200" dirty="0" smtClean="0">
                <a:latin typeface="+mn-ea"/>
                <a:ea typeface="+mn-ea"/>
              </a:rPr>
              <a:t>~10</a:t>
            </a:r>
            <a:r>
              <a:rPr lang="en-US" altLang="ja-JP" sz="3200" baseline="30000" dirty="0" smtClean="0">
                <a:latin typeface="+mn-ea"/>
                <a:ea typeface="+mn-ea"/>
              </a:rPr>
              <a:t>10</a:t>
            </a:r>
            <a:r>
              <a:rPr lang="en-US" altLang="ja-JP" sz="3200" dirty="0" smtClean="0">
                <a:latin typeface="+mn-ea"/>
                <a:ea typeface="+mn-ea"/>
              </a:rPr>
              <a:t>)</a:t>
            </a:r>
            <a:r>
              <a:rPr lang="ja-JP" altLang="en-US" sz="3200" dirty="0">
                <a:latin typeface="+mn-ea"/>
                <a:ea typeface="+mn-ea"/>
              </a:rPr>
              <a:t> </a:t>
            </a:r>
            <a:r>
              <a:rPr lang="en-US" altLang="ja-JP" sz="3200" dirty="0" smtClean="0">
                <a:latin typeface="+mn-ea"/>
                <a:ea typeface="+mn-ea"/>
              </a:rPr>
              <a:t>times the spontaneous.</a:t>
            </a:r>
            <a:endParaRPr lang="en-US" altLang="ja-JP" sz="32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9053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Example of Coherent Radiation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13</a:t>
            </a:fld>
            <a:endParaRPr lang="ja-JP" altLang="en-US" dirty="0"/>
          </a:p>
        </p:txBody>
      </p:sp>
      <p:graphicFrame>
        <p:nvGraphicFramePr>
          <p:cNvPr id="12" name="オブジェクト 11"/>
          <p:cNvGraphicFramePr>
            <a:graphicFrameLocks noChangeAspect="1"/>
          </p:cNvGraphicFramePr>
          <p:nvPr>
            <p:extLst/>
          </p:nvPr>
        </p:nvGraphicFramePr>
        <p:xfrm>
          <a:off x="655638" y="1119362"/>
          <a:ext cx="7612062" cy="5660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ｸﾞﾗﾌ" r:id="rId3" imgW="8316360" imgH="6184440" progId="Origin50.Graph">
                  <p:embed/>
                </p:oleObj>
              </mc:Choice>
              <mc:Fallback>
                <p:oleObj name="ｸﾞﾗﾌ" r:id="rId3" imgW="8316360" imgH="6184440" progId="Origin50.Graph">
                  <p:embed/>
                  <p:pic>
                    <p:nvPicPr>
                      <p:cNvPr id="12" name="オブジェクト 1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5638" y="1119362"/>
                        <a:ext cx="7612062" cy="56607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6898498" y="1119363"/>
            <a:ext cx="1797287" cy="13849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E=8GeV</a:t>
            </a:r>
          </a:p>
          <a:p>
            <a:r>
              <a:rPr lang="en-US" altLang="ja-JP" sz="2800" dirty="0" smtClean="0"/>
              <a:t>B=1T</a:t>
            </a:r>
          </a:p>
          <a:p>
            <a:r>
              <a:rPr kumimoji="1" lang="en-US" altLang="ja-JP" sz="2800" dirty="0" smtClean="0">
                <a:latin typeface="Symbol" panose="05050102010706020507" pitchFamily="18" charset="2"/>
              </a:rPr>
              <a:t>D</a:t>
            </a:r>
            <a:r>
              <a:rPr kumimoji="1" lang="en-US" altLang="ja-JP" sz="2800" dirty="0" smtClean="0"/>
              <a:t>t=100fs</a:t>
            </a:r>
            <a:endParaRPr kumimoji="1" lang="ja-JP" altLang="en-US" sz="28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308150" y="1350195"/>
            <a:ext cx="1454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Symbol" panose="05050102010706020507" pitchFamily="18" charset="2"/>
              </a:rPr>
              <a:t>l</a:t>
            </a:r>
            <a:r>
              <a:rPr lang="en-US" altLang="ja-JP" sz="2400" dirty="0" smtClean="0"/>
              <a:t>=30</a:t>
            </a:r>
            <a:r>
              <a:rPr lang="en-US" altLang="ja-JP" sz="2400" dirty="0" smtClean="0">
                <a:latin typeface="Symbol" panose="05050102010706020507" pitchFamily="18" charset="2"/>
              </a:rPr>
              <a:t>m</a:t>
            </a:r>
            <a:r>
              <a:rPr lang="en-US" altLang="ja-JP" sz="2400" dirty="0" smtClean="0"/>
              <a:t>m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41084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Coherent Radiation by Microbunches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14</a:t>
            </a:fld>
            <a:endParaRPr lang="ja-JP" altLang="en-US" dirty="0"/>
          </a:p>
        </p:txBody>
      </p:sp>
      <p:grpSp>
        <p:nvGrpSpPr>
          <p:cNvPr id="6" name="Group 4828"/>
          <p:cNvGrpSpPr>
            <a:grpSpLocks/>
          </p:cNvGrpSpPr>
          <p:nvPr/>
        </p:nvGrpSpPr>
        <p:grpSpPr bwMode="auto">
          <a:xfrm>
            <a:off x="1328738" y="3449638"/>
            <a:ext cx="6391275" cy="1327150"/>
            <a:chOff x="477" y="2112"/>
            <a:chExt cx="4026" cy="836"/>
          </a:xfrm>
        </p:grpSpPr>
        <p:grpSp>
          <p:nvGrpSpPr>
            <p:cNvPr id="7" name="Group 1402"/>
            <p:cNvGrpSpPr>
              <a:grpSpLocks/>
            </p:cNvGrpSpPr>
            <p:nvPr/>
          </p:nvGrpSpPr>
          <p:grpSpPr bwMode="auto">
            <a:xfrm>
              <a:off x="497" y="2128"/>
              <a:ext cx="2352" cy="672"/>
              <a:chOff x="624" y="1056"/>
              <a:chExt cx="4704" cy="672"/>
            </a:xfrm>
          </p:grpSpPr>
          <p:grpSp>
            <p:nvGrpSpPr>
              <p:cNvPr id="608" name="Group 1403"/>
              <p:cNvGrpSpPr>
                <a:grpSpLocks/>
              </p:cNvGrpSpPr>
              <p:nvPr/>
            </p:nvGrpSpPr>
            <p:grpSpPr bwMode="auto">
              <a:xfrm>
                <a:off x="624" y="1056"/>
                <a:ext cx="2352" cy="672"/>
                <a:chOff x="2016" y="2352"/>
                <a:chExt cx="1152" cy="288"/>
              </a:xfrm>
            </p:grpSpPr>
            <p:sp>
              <p:nvSpPr>
                <p:cNvPr id="616" name="Freeform 1404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17" name="Freeform 1405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18" name="Freeform 1406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19" name="Freeform 1407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0" name="Freeform 1408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1" name="Freeform 1409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609" name="Group 1410"/>
              <p:cNvGrpSpPr>
                <a:grpSpLocks/>
              </p:cNvGrpSpPr>
              <p:nvPr/>
            </p:nvGrpSpPr>
            <p:grpSpPr bwMode="auto">
              <a:xfrm>
                <a:off x="2976" y="1056"/>
                <a:ext cx="2352" cy="672"/>
                <a:chOff x="2016" y="2352"/>
                <a:chExt cx="1152" cy="288"/>
              </a:xfrm>
            </p:grpSpPr>
            <p:sp>
              <p:nvSpPr>
                <p:cNvPr id="610" name="Freeform 1411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11" name="Freeform 1412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12" name="Freeform 1413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13" name="Freeform 1414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14" name="Freeform 1415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15" name="Freeform 1416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8" name="Group 2392"/>
            <p:cNvGrpSpPr>
              <a:grpSpLocks/>
            </p:cNvGrpSpPr>
            <p:nvPr/>
          </p:nvGrpSpPr>
          <p:grpSpPr bwMode="auto">
            <a:xfrm>
              <a:off x="517" y="2160"/>
              <a:ext cx="2352" cy="672"/>
              <a:chOff x="624" y="1056"/>
              <a:chExt cx="4704" cy="672"/>
            </a:xfrm>
          </p:grpSpPr>
          <p:grpSp>
            <p:nvGrpSpPr>
              <p:cNvPr id="594" name="Group 2393"/>
              <p:cNvGrpSpPr>
                <a:grpSpLocks/>
              </p:cNvGrpSpPr>
              <p:nvPr/>
            </p:nvGrpSpPr>
            <p:grpSpPr bwMode="auto">
              <a:xfrm>
                <a:off x="624" y="1056"/>
                <a:ext cx="2352" cy="672"/>
                <a:chOff x="2016" y="2352"/>
                <a:chExt cx="1152" cy="288"/>
              </a:xfrm>
            </p:grpSpPr>
            <p:sp>
              <p:nvSpPr>
                <p:cNvPr id="602" name="Freeform 2394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3" name="Freeform 2395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4" name="Freeform 2396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5" name="Freeform 2397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6" name="Freeform 2398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7" name="Freeform 2399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595" name="Group 2400"/>
              <p:cNvGrpSpPr>
                <a:grpSpLocks/>
              </p:cNvGrpSpPr>
              <p:nvPr/>
            </p:nvGrpSpPr>
            <p:grpSpPr bwMode="auto">
              <a:xfrm>
                <a:off x="2976" y="1056"/>
                <a:ext cx="2352" cy="672"/>
                <a:chOff x="2016" y="2352"/>
                <a:chExt cx="1152" cy="288"/>
              </a:xfrm>
            </p:grpSpPr>
            <p:sp>
              <p:nvSpPr>
                <p:cNvPr id="596" name="Freeform 2401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97" name="Freeform 2402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98" name="Freeform 2403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99" name="Freeform 2404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0" name="Freeform 2405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1" name="Freeform 2406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9" name="Group 2415"/>
            <p:cNvGrpSpPr>
              <a:grpSpLocks/>
            </p:cNvGrpSpPr>
            <p:nvPr/>
          </p:nvGrpSpPr>
          <p:grpSpPr bwMode="auto">
            <a:xfrm>
              <a:off x="545" y="2124"/>
              <a:ext cx="2352" cy="672"/>
              <a:chOff x="624" y="1056"/>
              <a:chExt cx="4704" cy="672"/>
            </a:xfrm>
          </p:grpSpPr>
          <p:grpSp>
            <p:nvGrpSpPr>
              <p:cNvPr id="580" name="Group 2416"/>
              <p:cNvGrpSpPr>
                <a:grpSpLocks/>
              </p:cNvGrpSpPr>
              <p:nvPr/>
            </p:nvGrpSpPr>
            <p:grpSpPr bwMode="auto">
              <a:xfrm>
                <a:off x="624" y="1056"/>
                <a:ext cx="2352" cy="672"/>
                <a:chOff x="2016" y="2352"/>
                <a:chExt cx="1152" cy="288"/>
              </a:xfrm>
            </p:grpSpPr>
            <p:sp>
              <p:nvSpPr>
                <p:cNvPr id="588" name="Freeform 2417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89" name="Freeform 2418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90" name="Freeform 2419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91" name="Freeform 2420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92" name="Freeform 2421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93" name="Freeform 2422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581" name="Group 2423"/>
              <p:cNvGrpSpPr>
                <a:grpSpLocks/>
              </p:cNvGrpSpPr>
              <p:nvPr/>
            </p:nvGrpSpPr>
            <p:grpSpPr bwMode="auto">
              <a:xfrm>
                <a:off x="2976" y="1056"/>
                <a:ext cx="2352" cy="672"/>
                <a:chOff x="2016" y="2352"/>
                <a:chExt cx="1152" cy="288"/>
              </a:xfrm>
            </p:grpSpPr>
            <p:sp>
              <p:nvSpPr>
                <p:cNvPr id="582" name="Freeform 2424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83" name="Freeform 2425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84" name="Freeform 2426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85" name="Freeform 2427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86" name="Freeform 2428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87" name="Freeform 2429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10" name="Group 2438"/>
            <p:cNvGrpSpPr>
              <a:grpSpLocks/>
            </p:cNvGrpSpPr>
            <p:nvPr/>
          </p:nvGrpSpPr>
          <p:grpSpPr bwMode="auto">
            <a:xfrm>
              <a:off x="577" y="2192"/>
              <a:ext cx="2352" cy="672"/>
              <a:chOff x="624" y="1056"/>
              <a:chExt cx="4704" cy="672"/>
            </a:xfrm>
          </p:grpSpPr>
          <p:grpSp>
            <p:nvGrpSpPr>
              <p:cNvPr id="566" name="Group 2439"/>
              <p:cNvGrpSpPr>
                <a:grpSpLocks/>
              </p:cNvGrpSpPr>
              <p:nvPr/>
            </p:nvGrpSpPr>
            <p:grpSpPr bwMode="auto">
              <a:xfrm>
                <a:off x="624" y="1056"/>
                <a:ext cx="2352" cy="672"/>
                <a:chOff x="2016" y="2352"/>
                <a:chExt cx="1152" cy="288"/>
              </a:xfrm>
            </p:grpSpPr>
            <p:sp>
              <p:nvSpPr>
                <p:cNvPr id="574" name="Freeform 2440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75" name="Freeform 2441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76" name="Freeform 2442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77" name="Freeform 2443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78" name="Freeform 2444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79" name="Freeform 2445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567" name="Group 2446"/>
              <p:cNvGrpSpPr>
                <a:grpSpLocks/>
              </p:cNvGrpSpPr>
              <p:nvPr/>
            </p:nvGrpSpPr>
            <p:grpSpPr bwMode="auto">
              <a:xfrm>
                <a:off x="2976" y="1056"/>
                <a:ext cx="2352" cy="672"/>
                <a:chOff x="2016" y="2352"/>
                <a:chExt cx="1152" cy="288"/>
              </a:xfrm>
            </p:grpSpPr>
            <p:sp>
              <p:nvSpPr>
                <p:cNvPr id="568" name="Freeform 2447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69" name="Freeform 2448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70" name="Freeform 2449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71" name="Freeform 2450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72" name="Freeform 2451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73" name="Freeform 2452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11" name="Group 2461"/>
            <p:cNvGrpSpPr>
              <a:grpSpLocks/>
            </p:cNvGrpSpPr>
            <p:nvPr/>
          </p:nvGrpSpPr>
          <p:grpSpPr bwMode="auto">
            <a:xfrm>
              <a:off x="593" y="2112"/>
              <a:ext cx="2352" cy="672"/>
              <a:chOff x="624" y="1056"/>
              <a:chExt cx="4704" cy="672"/>
            </a:xfrm>
          </p:grpSpPr>
          <p:grpSp>
            <p:nvGrpSpPr>
              <p:cNvPr id="552" name="Group 2462"/>
              <p:cNvGrpSpPr>
                <a:grpSpLocks/>
              </p:cNvGrpSpPr>
              <p:nvPr/>
            </p:nvGrpSpPr>
            <p:grpSpPr bwMode="auto">
              <a:xfrm>
                <a:off x="624" y="1056"/>
                <a:ext cx="2352" cy="672"/>
                <a:chOff x="2016" y="2352"/>
                <a:chExt cx="1152" cy="288"/>
              </a:xfrm>
            </p:grpSpPr>
            <p:sp>
              <p:nvSpPr>
                <p:cNvPr id="560" name="Freeform 2463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61" name="Freeform 2464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62" name="Freeform 2465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63" name="Freeform 2466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64" name="Freeform 2467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65" name="Freeform 2468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553" name="Group 2469"/>
              <p:cNvGrpSpPr>
                <a:grpSpLocks/>
              </p:cNvGrpSpPr>
              <p:nvPr/>
            </p:nvGrpSpPr>
            <p:grpSpPr bwMode="auto">
              <a:xfrm>
                <a:off x="2976" y="1056"/>
                <a:ext cx="2352" cy="672"/>
                <a:chOff x="2016" y="2352"/>
                <a:chExt cx="1152" cy="288"/>
              </a:xfrm>
            </p:grpSpPr>
            <p:sp>
              <p:nvSpPr>
                <p:cNvPr id="554" name="Freeform 2470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55" name="Freeform 2471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56" name="Freeform 2472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57" name="Freeform 2473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58" name="Freeform 2474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59" name="Freeform 2475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12" name="Group 2484"/>
            <p:cNvGrpSpPr>
              <a:grpSpLocks/>
            </p:cNvGrpSpPr>
            <p:nvPr/>
          </p:nvGrpSpPr>
          <p:grpSpPr bwMode="auto">
            <a:xfrm>
              <a:off x="477" y="2196"/>
              <a:ext cx="2352" cy="672"/>
              <a:chOff x="624" y="1056"/>
              <a:chExt cx="4704" cy="672"/>
            </a:xfrm>
          </p:grpSpPr>
          <p:grpSp>
            <p:nvGrpSpPr>
              <p:cNvPr id="538" name="Group 2485"/>
              <p:cNvGrpSpPr>
                <a:grpSpLocks/>
              </p:cNvGrpSpPr>
              <p:nvPr/>
            </p:nvGrpSpPr>
            <p:grpSpPr bwMode="auto">
              <a:xfrm>
                <a:off x="624" y="1056"/>
                <a:ext cx="2352" cy="672"/>
                <a:chOff x="2016" y="2352"/>
                <a:chExt cx="1152" cy="288"/>
              </a:xfrm>
            </p:grpSpPr>
            <p:sp>
              <p:nvSpPr>
                <p:cNvPr id="546" name="Freeform 2486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47" name="Freeform 2487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48" name="Freeform 2488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49" name="Freeform 2489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50" name="Freeform 2490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51" name="Freeform 2491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539" name="Group 2492"/>
              <p:cNvGrpSpPr>
                <a:grpSpLocks/>
              </p:cNvGrpSpPr>
              <p:nvPr/>
            </p:nvGrpSpPr>
            <p:grpSpPr bwMode="auto">
              <a:xfrm>
                <a:off x="2976" y="1056"/>
                <a:ext cx="2352" cy="672"/>
                <a:chOff x="2016" y="2352"/>
                <a:chExt cx="1152" cy="288"/>
              </a:xfrm>
            </p:grpSpPr>
            <p:sp>
              <p:nvSpPr>
                <p:cNvPr id="540" name="Freeform 2493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41" name="Freeform 2494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42" name="Freeform 2495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43" name="Freeform 2496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44" name="Freeform 2497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45" name="Freeform 2498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13" name="Group 2507"/>
            <p:cNvGrpSpPr>
              <a:grpSpLocks/>
            </p:cNvGrpSpPr>
            <p:nvPr/>
          </p:nvGrpSpPr>
          <p:grpSpPr bwMode="auto">
            <a:xfrm>
              <a:off x="529" y="2224"/>
              <a:ext cx="2352" cy="672"/>
              <a:chOff x="624" y="1056"/>
              <a:chExt cx="4704" cy="672"/>
            </a:xfrm>
          </p:grpSpPr>
          <p:grpSp>
            <p:nvGrpSpPr>
              <p:cNvPr id="524" name="Group 2508"/>
              <p:cNvGrpSpPr>
                <a:grpSpLocks/>
              </p:cNvGrpSpPr>
              <p:nvPr/>
            </p:nvGrpSpPr>
            <p:grpSpPr bwMode="auto">
              <a:xfrm>
                <a:off x="624" y="1056"/>
                <a:ext cx="2352" cy="672"/>
                <a:chOff x="2016" y="2352"/>
                <a:chExt cx="1152" cy="288"/>
              </a:xfrm>
            </p:grpSpPr>
            <p:sp>
              <p:nvSpPr>
                <p:cNvPr id="532" name="Freeform 2509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33" name="Freeform 2510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34" name="Freeform 2511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35" name="Freeform 2512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36" name="Freeform 2513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37" name="Freeform 2514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525" name="Group 2515"/>
              <p:cNvGrpSpPr>
                <a:grpSpLocks/>
              </p:cNvGrpSpPr>
              <p:nvPr/>
            </p:nvGrpSpPr>
            <p:grpSpPr bwMode="auto">
              <a:xfrm>
                <a:off x="2976" y="1056"/>
                <a:ext cx="2352" cy="672"/>
                <a:chOff x="2016" y="2352"/>
                <a:chExt cx="1152" cy="288"/>
              </a:xfrm>
            </p:grpSpPr>
            <p:sp>
              <p:nvSpPr>
                <p:cNvPr id="526" name="Freeform 2516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27" name="Freeform 2517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28" name="Freeform 2518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29" name="Freeform 2519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30" name="Freeform 2520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31" name="Freeform 2521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14" name="Group 3013"/>
            <p:cNvGrpSpPr>
              <a:grpSpLocks/>
            </p:cNvGrpSpPr>
            <p:nvPr/>
          </p:nvGrpSpPr>
          <p:grpSpPr bwMode="auto">
            <a:xfrm>
              <a:off x="942" y="2132"/>
              <a:ext cx="2352" cy="672"/>
              <a:chOff x="624" y="1056"/>
              <a:chExt cx="4704" cy="672"/>
            </a:xfrm>
          </p:grpSpPr>
          <p:grpSp>
            <p:nvGrpSpPr>
              <p:cNvPr id="510" name="Group 3014"/>
              <p:cNvGrpSpPr>
                <a:grpSpLocks/>
              </p:cNvGrpSpPr>
              <p:nvPr/>
            </p:nvGrpSpPr>
            <p:grpSpPr bwMode="auto">
              <a:xfrm>
                <a:off x="624" y="1056"/>
                <a:ext cx="2352" cy="672"/>
                <a:chOff x="2016" y="2352"/>
                <a:chExt cx="1152" cy="288"/>
              </a:xfrm>
            </p:grpSpPr>
            <p:sp>
              <p:nvSpPr>
                <p:cNvPr id="518" name="Freeform 3015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9" name="Freeform 3016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20" name="Freeform 3017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21" name="Freeform 3018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22" name="Freeform 3019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23" name="Freeform 3020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511" name="Group 3021"/>
              <p:cNvGrpSpPr>
                <a:grpSpLocks/>
              </p:cNvGrpSpPr>
              <p:nvPr/>
            </p:nvGrpSpPr>
            <p:grpSpPr bwMode="auto">
              <a:xfrm>
                <a:off x="2976" y="1056"/>
                <a:ext cx="2352" cy="672"/>
                <a:chOff x="2016" y="2352"/>
                <a:chExt cx="1152" cy="288"/>
              </a:xfrm>
            </p:grpSpPr>
            <p:sp>
              <p:nvSpPr>
                <p:cNvPr id="512" name="Freeform 3022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3" name="Freeform 3023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4" name="Freeform 3024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5" name="Freeform 3025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6" name="Freeform 3026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7" name="Freeform 3027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15" name="Group 3029"/>
            <p:cNvGrpSpPr>
              <a:grpSpLocks/>
            </p:cNvGrpSpPr>
            <p:nvPr/>
          </p:nvGrpSpPr>
          <p:grpSpPr bwMode="auto">
            <a:xfrm>
              <a:off x="886" y="2173"/>
              <a:ext cx="2352" cy="672"/>
              <a:chOff x="624" y="1056"/>
              <a:chExt cx="4704" cy="672"/>
            </a:xfrm>
          </p:grpSpPr>
          <p:grpSp>
            <p:nvGrpSpPr>
              <p:cNvPr id="496" name="Group 3030"/>
              <p:cNvGrpSpPr>
                <a:grpSpLocks/>
              </p:cNvGrpSpPr>
              <p:nvPr/>
            </p:nvGrpSpPr>
            <p:grpSpPr bwMode="auto">
              <a:xfrm>
                <a:off x="624" y="1056"/>
                <a:ext cx="2352" cy="672"/>
                <a:chOff x="2016" y="2352"/>
                <a:chExt cx="1152" cy="288"/>
              </a:xfrm>
            </p:grpSpPr>
            <p:sp>
              <p:nvSpPr>
                <p:cNvPr id="504" name="Freeform 3031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05" name="Freeform 3032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06" name="Freeform 3033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07" name="Freeform 3034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08" name="Freeform 3035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09" name="Freeform 3036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97" name="Group 3037"/>
              <p:cNvGrpSpPr>
                <a:grpSpLocks/>
              </p:cNvGrpSpPr>
              <p:nvPr/>
            </p:nvGrpSpPr>
            <p:grpSpPr bwMode="auto">
              <a:xfrm>
                <a:off x="2976" y="1056"/>
                <a:ext cx="2352" cy="672"/>
                <a:chOff x="2016" y="2352"/>
                <a:chExt cx="1152" cy="288"/>
              </a:xfrm>
            </p:grpSpPr>
            <p:sp>
              <p:nvSpPr>
                <p:cNvPr id="498" name="Freeform 3038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99" name="Freeform 3039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00" name="Freeform 3040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01" name="Freeform 3041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02" name="Freeform 3042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03" name="Freeform 3043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16" name="Group 3045"/>
            <p:cNvGrpSpPr>
              <a:grpSpLocks/>
            </p:cNvGrpSpPr>
            <p:nvPr/>
          </p:nvGrpSpPr>
          <p:grpSpPr bwMode="auto">
            <a:xfrm>
              <a:off x="970" y="2213"/>
              <a:ext cx="2352" cy="672"/>
              <a:chOff x="624" y="1056"/>
              <a:chExt cx="4704" cy="672"/>
            </a:xfrm>
          </p:grpSpPr>
          <p:grpSp>
            <p:nvGrpSpPr>
              <p:cNvPr id="482" name="Group 3046"/>
              <p:cNvGrpSpPr>
                <a:grpSpLocks/>
              </p:cNvGrpSpPr>
              <p:nvPr/>
            </p:nvGrpSpPr>
            <p:grpSpPr bwMode="auto">
              <a:xfrm>
                <a:off x="624" y="1056"/>
                <a:ext cx="2352" cy="672"/>
                <a:chOff x="2016" y="2352"/>
                <a:chExt cx="1152" cy="288"/>
              </a:xfrm>
            </p:grpSpPr>
            <p:sp>
              <p:nvSpPr>
                <p:cNvPr id="490" name="Freeform 3047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91" name="Freeform 3048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92" name="Freeform 3049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93" name="Freeform 3050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94" name="Freeform 3051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95" name="Freeform 3052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83" name="Group 3053"/>
              <p:cNvGrpSpPr>
                <a:grpSpLocks/>
              </p:cNvGrpSpPr>
              <p:nvPr/>
            </p:nvGrpSpPr>
            <p:grpSpPr bwMode="auto">
              <a:xfrm>
                <a:off x="2976" y="1056"/>
                <a:ext cx="2352" cy="672"/>
                <a:chOff x="2016" y="2352"/>
                <a:chExt cx="1152" cy="288"/>
              </a:xfrm>
            </p:grpSpPr>
            <p:sp>
              <p:nvSpPr>
                <p:cNvPr id="484" name="Freeform 3054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85" name="Freeform 3055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86" name="Freeform 3056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87" name="Freeform 3057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88" name="Freeform 3058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89" name="Freeform 3059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17" name="Group 3061"/>
            <p:cNvGrpSpPr>
              <a:grpSpLocks/>
            </p:cNvGrpSpPr>
            <p:nvPr/>
          </p:nvGrpSpPr>
          <p:grpSpPr bwMode="auto">
            <a:xfrm>
              <a:off x="982" y="2153"/>
              <a:ext cx="2352" cy="672"/>
              <a:chOff x="624" y="1056"/>
              <a:chExt cx="4704" cy="672"/>
            </a:xfrm>
          </p:grpSpPr>
          <p:grpSp>
            <p:nvGrpSpPr>
              <p:cNvPr id="468" name="Group 3062"/>
              <p:cNvGrpSpPr>
                <a:grpSpLocks/>
              </p:cNvGrpSpPr>
              <p:nvPr/>
            </p:nvGrpSpPr>
            <p:grpSpPr bwMode="auto">
              <a:xfrm>
                <a:off x="624" y="1056"/>
                <a:ext cx="2352" cy="672"/>
                <a:chOff x="2016" y="2352"/>
                <a:chExt cx="1152" cy="288"/>
              </a:xfrm>
            </p:grpSpPr>
            <p:sp>
              <p:nvSpPr>
                <p:cNvPr id="476" name="Freeform 3063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77" name="Freeform 3064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78" name="Freeform 3065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79" name="Freeform 3066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80" name="Freeform 3067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81" name="Freeform 3068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69" name="Group 3069"/>
              <p:cNvGrpSpPr>
                <a:grpSpLocks/>
              </p:cNvGrpSpPr>
              <p:nvPr/>
            </p:nvGrpSpPr>
            <p:grpSpPr bwMode="auto">
              <a:xfrm>
                <a:off x="2976" y="1056"/>
                <a:ext cx="2352" cy="672"/>
                <a:chOff x="2016" y="2352"/>
                <a:chExt cx="1152" cy="288"/>
              </a:xfrm>
            </p:grpSpPr>
            <p:sp>
              <p:nvSpPr>
                <p:cNvPr id="470" name="Freeform 3070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71" name="Freeform 3071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72" name="Freeform 3072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73" name="Freeform 3073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74" name="Freeform 3074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75" name="Freeform 3075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18" name="Group 3077"/>
            <p:cNvGrpSpPr>
              <a:grpSpLocks/>
            </p:cNvGrpSpPr>
            <p:nvPr/>
          </p:nvGrpSpPr>
          <p:grpSpPr bwMode="auto">
            <a:xfrm>
              <a:off x="878" y="2233"/>
              <a:ext cx="2352" cy="672"/>
              <a:chOff x="624" y="1056"/>
              <a:chExt cx="4704" cy="672"/>
            </a:xfrm>
          </p:grpSpPr>
          <p:grpSp>
            <p:nvGrpSpPr>
              <p:cNvPr id="454" name="Group 3078"/>
              <p:cNvGrpSpPr>
                <a:grpSpLocks/>
              </p:cNvGrpSpPr>
              <p:nvPr/>
            </p:nvGrpSpPr>
            <p:grpSpPr bwMode="auto">
              <a:xfrm>
                <a:off x="624" y="1056"/>
                <a:ext cx="2352" cy="672"/>
                <a:chOff x="2016" y="2352"/>
                <a:chExt cx="1152" cy="288"/>
              </a:xfrm>
            </p:grpSpPr>
            <p:sp>
              <p:nvSpPr>
                <p:cNvPr id="462" name="Freeform 3079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63" name="Freeform 3080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64" name="Freeform 3081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65" name="Freeform 3082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66" name="Freeform 3083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67" name="Freeform 3084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55" name="Group 3085"/>
              <p:cNvGrpSpPr>
                <a:grpSpLocks/>
              </p:cNvGrpSpPr>
              <p:nvPr/>
            </p:nvGrpSpPr>
            <p:grpSpPr bwMode="auto">
              <a:xfrm>
                <a:off x="2976" y="1056"/>
                <a:ext cx="2352" cy="672"/>
                <a:chOff x="2016" y="2352"/>
                <a:chExt cx="1152" cy="288"/>
              </a:xfrm>
            </p:grpSpPr>
            <p:sp>
              <p:nvSpPr>
                <p:cNvPr id="456" name="Freeform 3086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57" name="Freeform 3087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58" name="Freeform 3088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59" name="Freeform 3089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60" name="Freeform 3090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61" name="Freeform 3091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19" name="Group 3093"/>
            <p:cNvGrpSpPr>
              <a:grpSpLocks/>
            </p:cNvGrpSpPr>
            <p:nvPr/>
          </p:nvGrpSpPr>
          <p:grpSpPr bwMode="auto">
            <a:xfrm>
              <a:off x="934" y="2205"/>
              <a:ext cx="2352" cy="672"/>
              <a:chOff x="624" y="1056"/>
              <a:chExt cx="4704" cy="672"/>
            </a:xfrm>
          </p:grpSpPr>
          <p:grpSp>
            <p:nvGrpSpPr>
              <p:cNvPr id="440" name="Group 3094"/>
              <p:cNvGrpSpPr>
                <a:grpSpLocks/>
              </p:cNvGrpSpPr>
              <p:nvPr/>
            </p:nvGrpSpPr>
            <p:grpSpPr bwMode="auto">
              <a:xfrm>
                <a:off x="624" y="1056"/>
                <a:ext cx="2352" cy="672"/>
                <a:chOff x="2016" y="2352"/>
                <a:chExt cx="1152" cy="288"/>
              </a:xfrm>
            </p:grpSpPr>
            <p:sp>
              <p:nvSpPr>
                <p:cNvPr id="448" name="Freeform 3095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49" name="Freeform 3096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50" name="Freeform 3097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51" name="Freeform 3098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52" name="Freeform 3099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53" name="Freeform 3100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41" name="Group 3101"/>
              <p:cNvGrpSpPr>
                <a:grpSpLocks/>
              </p:cNvGrpSpPr>
              <p:nvPr/>
            </p:nvGrpSpPr>
            <p:grpSpPr bwMode="auto">
              <a:xfrm>
                <a:off x="2976" y="1056"/>
                <a:ext cx="2352" cy="672"/>
                <a:chOff x="2016" y="2352"/>
                <a:chExt cx="1152" cy="288"/>
              </a:xfrm>
            </p:grpSpPr>
            <p:sp>
              <p:nvSpPr>
                <p:cNvPr id="442" name="Freeform 3102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43" name="Freeform 3103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44" name="Freeform 3104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45" name="Freeform 3105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46" name="Freeform 3106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47" name="Freeform 3107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20" name="Group 3109"/>
            <p:cNvGrpSpPr>
              <a:grpSpLocks/>
            </p:cNvGrpSpPr>
            <p:nvPr/>
          </p:nvGrpSpPr>
          <p:grpSpPr bwMode="auto">
            <a:xfrm>
              <a:off x="1341" y="2181"/>
              <a:ext cx="2352" cy="672"/>
              <a:chOff x="624" y="1056"/>
              <a:chExt cx="4704" cy="672"/>
            </a:xfrm>
          </p:grpSpPr>
          <p:grpSp>
            <p:nvGrpSpPr>
              <p:cNvPr id="426" name="Group 3110"/>
              <p:cNvGrpSpPr>
                <a:grpSpLocks/>
              </p:cNvGrpSpPr>
              <p:nvPr/>
            </p:nvGrpSpPr>
            <p:grpSpPr bwMode="auto">
              <a:xfrm>
                <a:off x="624" y="1056"/>
                <a:ext cx="2352" cy="672"/>
                <a:chOff x="2016" y="2352"/>
                <a:chExt cx="1152" cy="288"/>
              </a:xfrm>
            </p:grpSpPr>
            <p:sp>
              <p:nvSpPr>
                <p:cNvPr id="434" name="Freeform 3111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35" name="Freeform 3112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36" name="Freeform 3113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37" name="Freeform 3114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38" name="Freeform 3115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39" name="Freeform 3116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27" name="Group 3117"/>
              <p:cNvGrpSpPr>
                <a:grpSpLocks/>
              </p:cNvGrpSpPr>
              <p:nvPr/>
            </p:nvGrpSpPr>
            <p:grpSpPr bwMode="auto">
              <a:xfrm>
                <a:off x="2976" y="1056"/>
                <a:ext cx="2352" cy="672"/>
                <a:chOff x="2016" y="2352"/>
                <a:chExt cx="1152" cy="288"/>
              </a:xfrm>
            </p:grpSpPr>
            <p:sp>
              <p:nvSpPr>
                <p:cNvPr id="428" name="Freeform 3118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29" name="Freeform 3119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30" name="Freeform 3120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31" name="Freeform 3121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32" name="Freeform 3122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33" name="Freeform 3123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21" name="Group 3125"/>
            <p:cNvGrpSpPr>
              <a:grpSpLocks/>
            </p:cNvGrpSpPr>
            <p:nvPr/>
          </p:nvGrpSpPr>
          <p:grpSpPr bwMode="auto">
            <a:xfrm>
              <a:off x="1252" y="2182"/>
              <a:ext cx="2352" cy="672"/>
              <a:chOff x="624" y="1056"/>
              <a:chExt cx="4704" cy="672"/>
            </a:xfrm>
          </p:grpSpPr>
          <p:grpSp>
            <p:nvGrpSpPr>
              <p:cNvPr id="412" name="Group 3126"/>
              <p:cNvGrpSpPr>
                <a:grpSpLocks/>
              </p:cNvGrpSpPr>
              <p:nvPr/>
            </p:nvGrpSpPr>
            <p:grpSpPr bwMode="auto">
              <a:xfrm>
                <a:off x="624" y="1056"/>
                <a:ext cx="2352" cy="672"/>
                <a:chOff x="2016" y="2352"/>
                <a:chExt cx="1152" cy="288"/>
              </a:xfrm>
            </p:grpSpPr>
            <p:sp>
              <p:nvSpPr>
                <p:cNvPr id="420" name="Freeform 3127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21" name="Freeform 3128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22" name="Freeform 3129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23" name="Freeform 3130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24" name="Freeform 3131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25" name="Freeform 3132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13" name="Group 3133"/>
              <p:cNvGrpSpPr>
                <a:grpSpLocks/>
              </p:cNvGrpSpPr>
              <p:nvPr/>
            </p:nvGrpSpPr>
            <p:grpSpPr bwMode="auto">
              <a:xfrm>
                <a:off x="2976" y="1056"/>
                <a:ext cx="2352" cy="672"/>
                <a:chOff x="2016" y="2352"/>
                <a:chExt cx="1152" cy="288"/>
              </a:xfrm>
            </p:grpSpPr>
            <p:sp>
              <p:nvSpPr>
                <p:cNvPr id="414" name="Freeform 3134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15" name="Freeform 3135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16" name="Freeform 3136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17" name="Freeform 3137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18" name="Freeform 3138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19" name="Freeform 3139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22" name="Group 3157"/>
            <p:cNvGrpSpPr>
              <a:grpSpLocks/>
            </p:cNvGrpSpPr>
            <p:nvPr/>
          </p:nvGrpSpPr>
          <p:grpSpPr bwMode="auto">
            <a:xfrm>
              <a:off x="1336" y="2246"/>
              <a:ext cx="2352" cy="672"/>
              <a:chOff x="624" y="1056"/>
              <a:chExt cx="4704" cy="672"/>
            </a:xfrm>
          </p:grpSpPr>
          <p:grpSp>
            <p:nvGrpSpPr>
              <p:cNvPr id="398" name="Group 3158"/>
              <p:cNvGrpSpPr>
                <a:grpSpLocks/>
              </p:cNvGrpSpPr>
              <p:nvPr/>
            </p:nvGrpSpPr>
            <p:grpSpPr bwMode="auto">
              <a:xfrm>
                <a:off x="624" y="1056"/>
                <a:ext cx="2352" cy="672"/>
                <a:chOff x="2016" y="2352"/>
                <a:chExt cx="1152" cy="288"/>
              </a:xfrm>
            </p:grpSpPr>
            <p:sp>
              <p:nvSpPr>
                <p:cNvPr id="406" name="Freeform 3159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07" name="Freeform 3160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08" name="Freeform 3161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09" name="Freeform 3162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10" name="Freeform 3163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11" name="Freeform 3164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99" name="Group 3165"/>
              <p:cNvGrpSpPr>
                <a:grpSpLocks/>
              </p:cNvGrpSpPr>
              <p:nvPr/>
            </p:nvGrpSpPr>
            <p:grpSpPr bwMode="auto">
              <a:xfrm>
                <a:off x="2976" y="1056"/>
                <a:ext cx="2352" cy="672"/>
                <a:chOff x="2016" y="2352"/>
                <a:chExt cx="1152" cy="288"/>
              </a:xfrm>
            </p:grpSpPr>
            <p:sp>
              <p:nvSpPr>
                <p:cNvPr id="400" name="Freeform 3166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01" name="Freeform 3167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02" name="Freeform 3168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03" name="Freeform 3169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04" name="Freeform 3170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05" name="Freeform 3171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23" name="Group 3173"/>
            <p:cNvGrpSpPr>
              <a:grpSpLocks/>
            </p:cNvGrpSpPr>
            <p:nvPr/>
          </p:nvGrpSpPr>
          <p:grpSpPr bwMode="auto">
            <a:xfrm>
              <a:off x="1268" y="2242"/>
              <a:ext cx="2352" cy="672"/>
              <a:chOff x="624" y="1056"/>
              <a:chExt cx="4704" cy="672"/>
            </a:xfrm>
          </p:grpSpPr>
          <p:grpSp>
            <p:nvGrpSpPr>
              <p:cNvPr id="384" name="Group 3174"/>
              <p:cNvGrpSpPr>
                <a:grpSpLocks/>
              </p:cNvGrpSpPr>
              <p:nvPr/>
            </p:nvGrpSpPr>
            <p:grpSpPr bwMode="auto">
              <a:xfrm>
                <a:off x="624" y="1056"/>
                <a:ext cx="2352" cy="672"/>
                <a:chOff x="2016" y="2352"/>
                <a:chExt cx="1152" cy="288"/>
              </a:xfrm>
            </p:grpSpPr>
            <p:sp>
              <p:nvSpPr>
                <p:cNvPr id="392" name="Freeform 3175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93" name="Freeform 3176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94" name="Freeform 3177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95" name="Freeform 3178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96" name="Freeform 3179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97" name="Freeform 3180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85" name="Group 3181"/>
              <p:cNvGrpSpPr>
                <a:grpSpLocks/>
              </p:cNvGrpSpPr>
              <p:nvPr/>
            </p:nvGrpSpPr>
            <p:grpSpPr bwMode="auto">
              <a:xfrm>
                <a:off x="2976" y="1056"/>
                <a:ext cx="2352" cy="672"/>
                <a:chOff x="2016" y="2352"/>
                <a:chExt cx="1152" cy="288"/>
              </a:xfrm>
            </p:grpSpPr>
            <p:sp>
              <p:nvSpPr>
                <p:cNvPr id="386" name="Freeform 3182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87" name="Freeform 3183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88" name="Freeform 3184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89" name="Freeform 3185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90" name="Freeform 3186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91" name="Freeform 3187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24" name="Group 3189"/>
            <p:cNvGrpSpPr>
              <a:grpSpLocks/>
            </p:cNvGrpSpPr>
            <p:nvPr/>
          </p:nvGrpSpPr>
          <p:grpSpPr bwMode="auto">
            <a:xfrm>
              <a:off x="1296" y="2202"/>
              <a:ext cx="2352" cy="672"/>
              <a:chOff x="624" y="1056"/>
              <a:chExt cx="4704" cy="672"/>
            </a:xfrm>
          </p:grpSpPr>
          <p:grpSp>
            <p:nvGrpSpPr>
              <p:cNvPr id="370" name="Group 3190"/>
              <p:cNvGrpSpPr>
                <a:grpSpLocks/>
              </p:cNvGrpSpPr>
              <p:nvPr/>
            </p:nvGrpSpPr>
            <p:grpSpPr bwMode="auto">
              <a:xfrm>
                <a:off x="624" y="1056"/>
                <a:ext cx="2352" cy="672"/>
                <a:chOff x="2016" y="2352"/>
                <a:chExt cx="1152" cy="288"/>
              </a:xfrm>
            </p:grpSpPr>
            <p:sp>
              <p:nvSpPr>
                <p:cNvPr id="378" name="Freeform 3191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79" name="Freeform 3192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80" name="Freeform 3193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81" name="Freeform 3194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82" name="Freeform 3195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83" name="Freeform 3196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71" name="Group 3197"/>
              <p:cNvGrpSpPr>
                <a:grpSpLocks/>
              </p:cNvGrpSpPr>
              <p:nvPr/>
            </p:nvGrpSpPr>
            <p:grpSpPr bwMode="auto">
              <a:xfrm>
                <a:off x="2976" y="1056"/>
                <a:ext cx="2352" cy="672"/>
                <a:chOff x="2016" y="2352"/>
                <a:chExt cx="1152" cy="288"/>
              </a:xfrm>
            </p:grpSpPr>
            <p:sp>
              <p:nvSpPr>
                <p:cNvPr id="372" name="Freeform 3198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73" name="Freeform 3199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74" name="Freeform 3200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75" name="Freeform 3201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76" name="Freeform 3202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77" name="Freeform 3203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25" name="Group 3205"/>
            <p:cNvGrpSpPr>
              <a:grpSpLocks/>
            </p:cNvGrpSpPr>
            <p:nvPr/>
          </p:nvGrpSpPr>
          <p:grpSpPr bwMode="auto">
            <a:xfrm>
              <a:off x="1248" y="2146"/>
              <a:ext cx="2352" cy="672"/>
              <a:chOff x="624" y="1056"/>
              <a:chExt cx="4704" cy="672"/>
            </a:xfrm>
          </p:grpSpPr>
          <p:grpSp>
            <p:nvGrpSpPr>
              <p:cNvPr id="356" name="Group 3206"/>
              <p:cNvGrpSpPr>
                <a:grpSpLocks/>
              </p:cNvGrpSpPr>
              <p:nvPr/>
            </p:nvGrpSpPr>
            <p:grpSpPr bwMode="auto">
              <a:xfrm>
                <a:off x="624" y="1056"/>
                <a:ext cx="2352" cy="672"/>
                <a:chOff x="2016" y="2352"/>
                <a:chExt cx="1152" cy="288"/>
              </a:xfrm>
            </p:grpSpPr>
            <p:sp>
              <p:nvSpPr>
                <p:cNvPr id="364" name="Freeform 3207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65" name="Freeform 3208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66" name="Freeform 3209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67" name="Freeform 3210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68" name="Freeform 3211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69" name="Freeform 3212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57" name="Group 3213"/>
              <p:cNvGrpSpPr>
                <a:grpSpLocks/>
              </p:cNvGrpSpPr>
              <p:nvPr/>
            </p:nvGrpSpPr>
            <p:grpSpPr bwMode="auto">
              <a:xfrm>
                <a:off x="2976" y="1056"/>
                <a:ext cx="2352" cy="672"/>
                <a:chOff x="2016" y="2352"/>
                <a:chExt cx="1152" cy="288"/>
              </a:xfrm>
            </p:grpSpPr>
            <p:sp>
              <p:nvSpPr>
                <p:cNvPr id="358" name="Freeform 3214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59" name="Freeform 3215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60" name="Freeform 3216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61" name="Freeform 3217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62" name="Freeform 3218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63" name="Freeform 3219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26" name="Group 3221"/>
            <p:cNvGrpSpPr>
              <a:grpSpLocks/>
            </p:cNvGrpSpPr>
            <p:nvPr/>
          </p:nvGrpSpPr>
          <p:grpSpPr bwMode="auto">
            <a:xfrm>
              <a:off x="1384" y="2150"/>
              <a:ext cx="2352" cy="672"/>
              <a:chOff x="624" y="1056"/>
              <a:chExt cx="4704" cy="672"/>
            </a:xfrm>
          </p:grpSpPr>
          <p:grpSp>
            <p:nvGrpSpPr>
              <p:cNvPr id="342" name="Group 3222"/>
              <p:cNvGrpSpPr>
                <a:grpSpLocks/>
              </p:cNvGrpSpPr>
              <p:nvPr/>
            </p:nvGrpSpPr>
            <p:grpSpPr bwMode="auto">
              <a:xfrm>
                <a:off x="624" y="1056"/>
                <a:ext cx="2352" cy="672"/>
                <a:chOff x="2016" y="2352"/>
                <a:chExt cx="1152" cy="288"/>
              </a:xfrm>
            </p:grpSpPr>
            <p:sp>
              <p:nvSpPr>
                <p:cNvPr id="350" name="Freeform 3223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51" name="Freeform 3224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52" name="Freeform 3225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53" name="Freeform 3226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54" name="Freeform 3227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55" name="Freeform 3228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43" name="Group 3229"/>
              <p:cNvGrpSpPr>
                <a:grpSpLocks/>
              </p:cNvGrpSpPr>
              <p:nvPr/>
            </p:nvGrpSpPr>
            <p:grpSpPr bwMode="auto">
              <a:xfrm>
                <a:off x="2976" y="1056"/>
                <a:ext cx="2352" cy="672"/>
                <a:chOff x="2016" y="2352"/>
                <a:chExt cx="1152" cy="288"/>
              </a:xfrm>
            </p:grpSpPr>
            <p:sp>
              <p:nvSpPr>
                <p:cNvPr id="344" name="Freeform 3230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45" name="Freeform 3231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46" name="Freeform 3232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47" name="Freeform 3233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48" name="Freeform 3234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49" name="Freeform 3235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27" name="Group 3237"/>
            <p:cNvGrpSpPr>
              <a:grpSpLocks/>
            </p:cNvGrpSpPr>
            <p:nvPr/>
          </p:nvGrpSpPr>
          <p:grpSpPr bwMode="auto">
            <a:xfrm>
              <a:off x="1684" y="2158"/>
              <a:ext cx="2352" cy="672"/>
              <a:chOff x="624" y="1056"/>
              <a:chExt cx="4704" cy="672"/>
            </a:xfrm>
          </p:grpSpPr>
          <p:grpSp>
            <p:nvGrpSpPr>
              <p:cNvPr id="328" name="Group 3238"/>
              <p:cNvGrpSpPr>
                <a:grpSpLocks/>
              </p:cNvGrpSpPr>
              <p:nvPr/>
            </p:nvGrpSpPr>
            <p:grpSpPr bwMode="auto">
              <a:xfrm>
                <a:off x="624" y="1056"/>
                <a:ext cx="2352" cy="672"/>
                <a:chOff x="2016" y="2352"/>
                <a:chExt cx="1152" cy="288"/>
              </a:xfrm>
            </p:grpSpPr>
            <p:sp>
              <p:nvSpPr>
                <p:cNvPr id="336" name="Freeform 3239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37" name="Freeform 3240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38" name="Freeform 3241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39" name="Freeform 3242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40" name="Freeform 3243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41" name="Freeform 3244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29" name="Group 3245"/>
              <p:cNvGrpSpPr>
                <a:grpSpLocks/>
              </p:cNvGrpSpPr>
              <p:nvPr/>
            </p:nvGrpSpPr>
            <p:grpSpPr bwMode="auto">
              <a:xfrm>
                <a:off x="2976" y="1056"/>
                <a:ext cx="2352" cy="672"/>
                <a:chOff x="2016" y="2352"/>
                <a:chExt cx="1152" cy="288"/>
              </a:xfrm>
            </p:grpSpPr>
            <p:sp>
              <p:nvSpPr>
                <p:cNvPr id="330" name="Freeform 3246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31" name="Freeform 3247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32" name="Freeform 3248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33" name="Freeform 3249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34" name="Freeform 3250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35" name="Freeform 3251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28" name="Group 3253"/>
            <p:cNvGrpSpPr>
              <a:grpSpLocks/>
            </p:cNvGrpSpPr>
            <p:nvPr/>
          </p:nvGrpSpPr>
          <p:grpSpPr bwMode="auto">
            <a:xfrm>
              <a:off x="1716" y="2190"/>
              <a:ext cx="2352" cy="672"/>
              <a:chOff x="624" y="1056"/>
              <a:chExt cx="4704" cy="672"/>
            </a:xfrm>
          </p:grpSpPr>
          <p:grpSp>
            <p:nvGrpSpPr>
              <p:cNvPr id="314" name="Group 3254"/>
              <p:cNvGrpSpPr>
                <a:grpSpLocks/>
              </p:cNvGrpSpPr>
              <p:nvPr/>
            </p:nvGrpSpPr>
            <p:grpSpPr bwMode="auto">
              <a:xfrm>
                <a:off x="624" y="1056"/>
                <a:ext cx="2352" cy="672"/>
                <a:chOff x="2016" y="2352"/>
                <a:chExt cx="1152" cy="288"/>
              </a:xfrm>
            </p:grpSpPr>
            <p:sp>
              <p:nvSpPr>
                <p:cNvPr id="322" name="Freeform 3255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23" name="Freeform 3256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24" name="Freeform 3257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25" name="Freeform 3258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26" name="Freeform 3259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27" name="Freeform 3260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15" name="Group 3261"/>
              <p:cNvGrpSpPr>
                <a:grpSpLocks/>
              </p:cNvGrpSpPr>
              <p:nvPr/>
            </p:nvGrpSpPr>
            <p:grpSpPr bwMode="auto">
              <a:xfrm>
                <a:off x="2976" y="1056"/>
                <a:ext cx="2352" cy="672"/>
                <a:chOff x="2016" y="2352"/>
                <a:chExt cx="1152" cy="288"/>
              </a:xfrm>
            </p:grpSpPr>
            <p:sp>
              <p:nvSpPr>
                <p:cNvPr id="316" name="Freeform 3262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17" name="Freeform 3263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18" name="Freeform 3264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19" name="Freeform 3265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20" name="Freeform 3266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21" name="Freeform 3267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29" name="Group 3269"/>
            <p:cNvGrpSpPr>
              <a:grpSpLocks/>
            </p:cNvGrpSpPr>
            <p:nvPr/>
          </p:nvGrpSpPr>
          <p:grpSpPr bwMode="auto">
            <a:xfrm>
              <a:off x="1632" y="2182"/>
              <a:ext cx="2352" cy="672"/>
              <a:chOff x="624" y="1056"/>
              <a:chExt cx="4704" cy="672"/>
            </a:xfrm>
          </p:grpSpPr>
          <p:grpSp>
            <p:nvGrpSpPr>
              <p:cNvPr id="300" name="Group 3270"/>
              <p:cNvGrpSpPr>
                <a:grpSpLocks/>
              </p:cNvGrpSpPr>
              <p:nvPr/>
            </p:nvGrpSpPr>
            <p:grpSpPr bwMode="auto">
              <a:xfrm>
                <a:off x="624" y="1056"/>
                <a:ext cx="2352" cy="672"/>
                <a:chOff x="2016" y="2352"/>
                <a:chExt cx="1152" cy="288"/>
              </a:xfrm>
            </p:grpSpPr>
            <p:sp>
              <p:nvSpPr>
                <p:cNvPr id="308" name="Freeform 3271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09" name="Freeform 3272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10" name="Freeform 3273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11" name="Freeform 3274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12" name="Freeform 3275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13" name="Freeform 3276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01" name="Group 3277"/>
              <p:cNvGrpSpPr>
                <a:grpSpLocks/>
              </p:cNvGrpSpPr>
              <p:nvPr/>
            </p:nvGrpSpPr>
            <p:grpSpPr bwMode="auto">
              <a:xfrm>
                <a:off x="2976" y="1056"/>
                <a:ext cx="2352" cy="672"/>
                <a:chOff x="2016" y="2352"/>
                <a:chExt cx="1152" cy="288"/>
              </a:xfrm>
            </p:grpSpPr>
            <p:sp>
              <p:nvSpPr>
                <p:cNvPr id="302" name="Freeform 3278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03" name="Freeform 3279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04" name="Freeform 3280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05" name="Freeform 3281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06" name="Freeform 3282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07" name="Freeform 3283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30" name="Group 3285"/>
            <p:cNvGrpSpPr>
              <a:grpSpLocks/>
            </p:cNvGrpSpPr>
            <p:nvPr/>
          </p:nvGrpSpPr>
          <p:grpSpPr bwMode="auto">
            <a:xfrm>
              <a:off x="1632" y="2167"/>
              <a:ext cx="2352" cy="672"/>
              <a:chOff x="624" y="1056"/>
              <a:chExt cx="4704" cy="672"/>
            </a:xfrm>
          </p:grpSpPr>
          <p:grpSp>
            <p:nvGrpSpPr>
              <p:cNvPr id="286" name="Group 3286"/>
              <p:cNvGrpSpPr>
                <a:grpSpLocks/>
              </p:cNvGrpSpPr>
              <p:nvPr/>
            </p:nvGrpSpPr>
            <p:grpSpPr bwMode="auto">
              <a:xfrm>
                <a:off x="624" y="1056"/>
                <a:ext cx="2352" cy="672"/>
                <a:chOff x="2016" y="2352"/>
                <a:chExt cx="1152" cy="288"/>
              </a:xfrm>
            </p:grpSpPr>
            <p:sp>
              <p:nvSpPr>
                <p:cNvPr id="294" name="Freeform 3287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95" name="Freeform 3288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96" name="Freeform 3289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97" name="Freeform 3290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98" name="Freeform 3291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99" name="Freeform 3292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87" name="Group 3293"/>
              <p:cNvGrpSpPr>
                <a:grpSpLocks/>
              </p:cNvGrpSpPr>
              <p:nvPr/>
            </p:nvGrpSpPr>
            <p:grpSpPr bwMode="auto">
              <a:xfrm>
                <a:off x="2976" y="1056"/>
                <a:ext cx="2352" cy="672"/>
                <a:chOff x="2016" y="2352"/>
                <a:chExt cx="1152" cy="288"/>
              </a:xfrm>
            </p:grpSpPr>
            <p:sp>
              <p:nvSpPr>
                <p:cNvPr id="288" name="Freeform 3294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89" name="Freeform 3295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90" name="Freeform 3296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91" name="Freeform 3297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92" name="Freeform 3298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93" name="Freeform 3299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31" name="Group 3300"/>
            <p:cNvGrpSpPr>
              <a:grpSpLocks/>
            </p:cNvGrpSpPr>
            <p:nvPr/>
          </p:nvGrpSpPr>
          <p:grpSpPr bwMode="auto">
            <a:xfrm>
              <a:off x="1652" y="2199"/>
              <a:ext cx="2352" cy="672"/>
              <a:chOff x="624" y="1056"/>
              <a:chExt cx="4704" cy="672"/>
            </a:xfrm>
          </p:grpSpPr>
          <p:grpSp>
            <p:nvGrpSpPr>
              <p:cNvPr id="272" name="Group 3301"/>
              <p:cNvGrpSpPr>
                <a:grpSpLocks/>
              </p:cNvGrpSpPr>
              <p:nvPr/>
            </p:nvGrpSpPr>
            <p:grpSpPr bwMode="auto">
              <a:xfrm>
                <a:off x="624" y="1056"/>
                <a:ext cx="2352" cy="672"/>
                <a:chOff x="2016" y="2352"/>
                <a:chExt cx="1152" cy="288"/>
              </a:xfrm>
            </p:grpSpPr>
            <p:sp>
              <p:nvSpPr>
                <p:cNvPr id="280" name="Freeform 3302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81" name="Freeform 3303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82" name="Freeform 3304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83" name="Freeform 3305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84" name="Freeform 3306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85" name="Freeform 3307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73" name="Group 3308"/>
              <p:cNvGrpSpPr>
                <a:grpSpLocks/>
              </p:cNvGrpSpPr>
              <p:nvPr/>
            </p:nvGrpSpPr>
            <p:grpSpPr bwMode="auto">
              <a:xfrm>
                <a:off x="2976" y="1056"/>
                <a:ext cx="2352" cy="672"/>
                <a:chOff x="2016" y="2352"/>
                <a:chExt cx="1152" cy="288"/>
              </a:xfrm>
            </p:grpSpPr>
            <p:sp>
              <p:nvSpPr>
                <p:cNvPr id="274" name="Freeform 3309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75" name="Freeform 3310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76" name="Freeform 3311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77" name="Freeform 3312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78" name="Freeform 3313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79" name="Freeform 3314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32" name="Group 3316"/>
            <p:cNvGrpSpPr>
              <a:grpSpLocks/>
            </p:cNvGrpSpPr>
            <p:nvPr/>
          </p:nvGrpSpPr>
          <p:grpSpPr bwMode="auto">
            <a:xfrm>
              <a:off x="1680" y="2163"/>
              <a:ext cx="2352" cy="672"/>
              <a:chOff x="624" y="1056"/>
              <a:chExt cx="4704" cy="672"/>
            </a:xfrm>
          </p:grpSpPr>
          <p:grpSp>
            <p:nvGrpSpPr>
              <p:cNvPr id="258" name="Group 3317"/>
              <p:cNvGrpSpPr>
                <a:grpSpLocks/>
              </p:cNvGrpSpPr>
              <p:nvPr/>
            </p:nvGrpSpPr>
            <p:grpSpPr bwMode="auto">
              <a:xfrm>
                <a:off x="624" y="1056"/>
                <a:ext cx="2352" cy="672"/>
                <a:chOff x="2016" y="2352"/>
                <a:chExt cx="1152" cy="288"/>
              </a:xfrm>
            </p:grpSpPr>
            <p:sp>
              <p:nvSpPr>
                <p:cNvPr id="266" name="Freeform 3318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7" name="Freeform 3319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8" name="Freeform 3320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9" name="Freeform 3321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70" name="Freeform 3322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71" name="Freeform 3323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59" name="Group 3324"/>
              <p:cNvGrpSpPr>
                <a:grpSpLocks/>
              </p:cNvGrpSpPr>
              <p:nvPr/>
            </p:nvGrpSpPr>
            <p:grpSpPr bwMode="auto">
              <a:xfrm>
                <a:off x="2976" y="1056"/>
                <a:ext cx="2352" cy="672"/>
                <a:chOff x="2016" y="2352"/>
                <a:chExt cx="1152" cy="288"/>
              </a:xfrm>
            </p:grpSpPr>
            <p:sp>
              <p:nvSpPr>
                <p:cNvPr id="260" name="Freeform 3325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1" name="Freeform 3326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2" name="Freeform 3327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3" name="Freeform 3328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4" name="Freeform 3329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5" name="Freeform 3330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33" name="Group 3332"/>
            <p:cNvGrpSpPr>
              <a:grpSpLocks/>
            </p:cNvGrpSpPr>
            <p:nvPr/>
          </p:nvGrpSpPr>
          <p:grpSpPr bwMode="auto">
            <a:xfrm>
              <a:off x="1712" y="2231"/>
              <a:ext cx="2352" cy="672"/>
              <a:chOff x="624" y="1056"/>
              <a:chExt cx="4704" cy="672"/>
            </a:xfrm>
          </p:grpSpPr>
          <p:grpSp>
            <p:nvGrpSpPr>
              <p:cNvPr id="244" name="Group 3333"/>
              <p:cNvGrpSpPr>
                <a:grpSpLocks/>
              </p:cNvGrpSpPr>
              <p:nvPr/>
            </p:nvGrpSpPr>
            <p:grpSpPr bwMode="auto">
              <a:xfrm>
                <a:off x="624" y="1056"/>
                <a:ext cx="2352" cy="672"/>
                <a:chOff x="2016" y="2352"/>
                <a:chExt cx="1152" cy="288"/>
              </a:xfrm>
            </p:grpSpPr>
            <p:sp>
              <p:nvSpPr>
                <p:cNvPr id="252" name="Freeform 3334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53" name="Freeform 3335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54" name="Freeform 3336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55" name="Freeform 3337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56" name="Freeform 3338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57" name="Freeform 3339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45" name="Group 3340"/>
              <p:cNvGrpSpPr>
                <a:grpSpLocks/>
              </p:cNvGrpSpPr>
              <p:nvPr/>
            </p:nvGrpSpPr>
            <p:grpSpPr bwMode="auto">
              <a:xfrm>
                <a:off x="2976" y="1056"/>
                <a:ext cx="2352" cy="672"/>
                <a:chOff x="2016" y="2352"/>
                <a:chExt cx="1152" cy="288"/>
              </a:xfrm>
            </p:grpSpPr>
            <p:sp>
              <p:nvSpPr>
                <p:cNvPr id="246" name="Freeform 3341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47" name="Freeform 3342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48" name="Freeform 3343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49" name="Freeform 3344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50" name="Freeform 3345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51" name="Freeform 3346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34" name="Group 3348"/>
            <p:cNvGrpSpPr>
              <a:grpSpLocks/>
            </p:cNvGrpSpPr>
            <p:nvPr/>
          </p:nvGrpSpPr>
          <p:grpSpPr bwMode="auto">
            <a:xfrm>
              <a:off x="1728" y="2151"/>
              <a:ext cx="2352" cy="672"/>
              <a:chOff x="624" y="1056"/>
              <a:chExt cx="4704" cy="672"/>
            </a:xfrm>
          </p:grpSpPr>
          <p:grpSp>
            <p:nvGrpSpPr>
              <p:cNvPr id="230" name="Group 3349"/>
              <p:cNvGrpSpPr>
                <a:grpSpLocks/>
              </p:cNvGrpSpPr>
              <p:nvPr/>
            </p:nvGrpSpPr>
            <p:grpSpPr bwMode="auto">
              <a:xfrm>
                <a:off x="624" y="1056"/>
                <a:ext cx="2352" cy="672"/>
                <a:chOff x="2016" y="2352"/>
                <a:chExt cx="1152" cy="288"/>
              </a:xfrm>
            </p:grpSpPr>
            <p:sp>
              <p:nvSpPr>
                <p:cNvPr id="238" name="Freeform 3350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39" name="Freeform 3351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40" name="Freeform 3352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41" name="Freeform 3353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42" name="Freeform 3354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43" name="Freeform 3355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31" name="Group 3356"/>
              <p:cNvGrpSpPr>
                <a:grpSpLocks/>
              </p:cNvGrpSpPr>
              <p:nvPr/>
            </p:nvGrpSpPr>
            <p:grpSpPr bwMode="auto">
              <a:xfrm>
                <a:off x="2976" y="1056"/>
                <a:ext cx="2352" cy="672"/>
                <a:chOff x="2016" y="2352"/>
                <a:chExt cx="1152" cy="288"/>
              </a:xfrm>
            </p:grpSpPr>
            <p:sp>
              <p:nvSpPr>
                <p:cNvPr id="232" name="Freeform 3357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33" name="Freeform 3358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34" name="Freeform 3359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35" name="Freeform 3360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36" name="Freeform 3361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37" name="Freeform 3362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35" name="Group 3364"/>
            <p:cNvGrpSpPr>
              <a:grpSpLocks/>
            </p:cNvGrpSpPr>
            <p:nvPr/>
          </p:nvGrpSpPr>
          <p:grpSpPr bwMode="auto">
            <a:xfrm>
              <a:off x="1664" y="2263"/>
              <a:ext cx="2352" cy="672"/>
              <a:chOff x="624" y="1056"/>
              <a:chExt cx="4704" cy="672"/>
            </a:xfrm>
          </p:grpSpPr>
          <p:grpSp>
            <p:nvGrpSpPr>
              <p:cNvPr id="216" name="Group 3365"/>
              <p:cNvGrpSpPr>
                <a:grpSpLocks/>
              </p:cNvGrpSpPr>
              <p:nvPr/>
            </p:nvGrpSpPr>
            <p:grpSpPr bwMode="auto">
              <a:xfrm>
                <a:off x="624" y="1056"/>
                <a:ext cx="2352" cy="672"/>
                <a:chOff x="2016" y="2352"/>
                <a:chExt cx="1152" cy="288"/>
              </a:xfrm>
            </p:grpSpPr>
            <p:sp>
              <p:nvSpPr>
                <p:cNvPr id="224" name="Freeform 3366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25" name="Freeform 3367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26" name="Freeform 3368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27" name="Freeform 3369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28" name="Freeform 3370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29" name="Freeform 3371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17" name="Group 3372"/>
              <p:cNvGrpSpPr>
                <a:grpSpLocks/>
              </p:cNvGrpSpPr>
              <p:nvPr/>
            </p:nvGrpSpPr>
            <p:grpSpPr bwMode="auto">
              <a:xfrm>
                <a:off x="2976" y="1056"/>
                <a:ext cx="2352" cy="672"/>
                <a:chOff x="2016" y="2352"/>
                <a:chExt cx="1152" cy="288"/>
              </a:xfrm>
            </p:grpSpPr>
            <p:sp>
              <p:nvSpPr>
                <p:cNvPr id="218" name="Freeform 3373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19" name="Freeform 3374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20" name="Freeform 3375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21" name="Freeform 3376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22" name="Freeform 3377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23" name="Freeform 3378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36" name="Group 3380"/>
            <p:cNvGrpSpPr>
              <a:grpSpLocks/>
            </p:cNvGrpSpPr>
            <p:nvPr/>
          </p:nvGrpSpPr>
          <p:grpSpPr bwMode="auto">
            <a:xfrm>
              <a:off x="2077" y="2171"/>
              <a:ext cx="2352" cy="672"/>
              <a:chOff x="624" y="1056"/>
              <a:chExt cx="4704" cy="672"/>
            </a:xfrm>
          </p:grpSpPr>
          <p:grpSp>
            <p:nvGrpSpPr>
              <p:cNvPr id="202" name="Group 3381"/>
              <p:cNvGrpSpPr>
                <a:grpSpLocks/>
              </p:cNvGrpSpPr>
              <p:nvPr/>
            </p:nvGrpSpPr>
            <p:grpSpPr bwMode="auto">
              <a:xfrm>
                <a:off x="624" y="1056"/>
                <a:ext cx="2352" cy="672"/>
                <a:chOff x="2016" y="2352"/>
                <a:chExt cx="1152" cy="288"/>
              </a:xfrm>
            </p:grpSpPr>
            <p:sp>
              <p:nvSpPr>
                <p:cNvPr id="210" name="Freeform 3382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11" name="Freeform 3383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12" name="Freeform 3384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13" name="Freeform 3385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14" name="Freeform 3386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15" name="Freeform 3387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03" name="Group 3388"/>
              <p:cNvGrpSpPr>
                <a:grpSpLocks/>
              </p:cNvGrpSpPr>
              <p:nvPr/>
            </p:nvGrpSpPr>
            <p:grpSpPr bwMode="auto">
              <a:xfrm>
                <a:off x="2976" y="1056"/>
                <a:ext cx="2352" cy="672"/>
                <a:chOff x="2016" y="2352"/>
                <a:chExt cx="1152" cy="288"/>
              </a:xfrm>
            </p:grpSpPr>
            <p:sp>
              <p:nvSpPr>
                <p:cNvPr id="204" name="Freeform 3389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05" name="Freeform 3390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06" name="Freeform 3391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07" name="Freeform 3392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08" name="Freeform 3393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09" name="Freeform 3394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37" name="Group 3395"/>
            <p:cNvGrpSpPr>
              <a:grpSpLocks/>
            </p:cNvGrpSpPr>
            <p:nvPr/>
          </p:nvGrpSpPr>
          <p:grpSpPr bwMode="auto">
            <a:xfrm>
              <a:off x="2021" y="2212"/>
              <a:ext cx="2352" cy="672"/>
              <a:chOff x="624" y="1056"/>
              <a:chExt cx="4704" cy="672"/>
            </a:xfrm>
          </p:grpSpPr>
          <p:grpSp>
            <p:nvGrpSpPr>
              <p:cNvPr id="188" name="Group 3396"/>
              <p:cNvGrpSpPr>
                <a:grpSpLocks/>
              </p:cNvGrpSpPr>
              <p:nvPr/>
            </p:nvGrpSpPr>
            <p:grpSpPr bwMode="auto">
              <a:xfrm>
                <a:off x="624" y="1056"/>
                <a:ext cx="2352" cy="672"/>
                <a:chOff x="2016" y="2352"/>
                <a:chExt cx="1152" cy="288"/>
              </a:xfrm>
            </p:grpSpPr>
            <p:sp>
              <p:nvSpPr>
                <p:cNvPr id="196" name="Freeform 3397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97" name="Freeform 3398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98" name="Freeform 3399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99" name="Freeform 3400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00" name="Freeform 3401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01" name="Freeform 3402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89" name="Group 3403"/>
              <p:cNvGrpSpPr>
                <a:grpSpLocks/>
              </p:cNvGrpSpPr>
              <p:nvPr/>
            </p:nvGrpSpPr>
            <p:grpSpPr bwMode="auto">
              <a:xfrm>
                <a:off x="2976" y="1056"/>
                <a:ext cx="2352" cy="672"/>
                <a:chOff x="2016" y="2352"/>
                <a:chExt cx="1152" cy="288"/>
              </a:xfrm>
            </p:grpSpPr>
            <p:sp>
              <p:nvSpPr>
                <p:cNvPr id="190" name="Freeform 3404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91" name="Freeform 3405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92" name="Freeform 3406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93" name="Freeform 3407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94" name="Freeform 3408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95" name="Freeform 3409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38" name="Group 3410"/>
            <p:cNvGrpSpPr>
              <a:grpSpLocks/>
            </p:cNvGrpSpPr>
            <p:nvPr/>
          </p:nvGrpSpPr>
          <p:grpSpPr bwMode="auto">
            <a:xfrm>
              <a:off x="2105" y="2252"/>
              <a:ext cx="2352" cy="672"/>
              <a:chOff x="624" y="1056"/>
              <a:chExt cx="4704" cy="672"/>
            </a:xfrm>
          </p:grpSpPr>
          <p:grpSp>
            <p:nvGrpSpPr>
              <p:cNvPr id="174" name="Group 3411"/>
              <p:cNvGrpSpPr>
                <a:grpSpLocks/>
              </p:cNvGrpSpPr>
              <p:nvPr/>
            </p:nvGrpSpPr>
            <p:grpSpPr bwMode="auto">
              <a:xfrm>
                <a:off x="624" y="1056"/>
                <a:ext cx="2352" cy="672"/>
                <a:chOff x="2016" y="2352"/>
                <a:chExt cx="1152" cy="288"/>
              </a:xfrm>
            </p:grpSpPr>
            <p:sp>
              <p:nvSpPr>
                <p:cNvPr id="182" name="Freeform 3412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83" name="Freeform 3413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84" name="Freeform 3414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85" name="Freeform 3415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86" name="Freeform 3416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87" name="Freeform 3417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75" name="Group 3418"/>
              <p:cNvGrpSpPr>
                <a:grpSpLocks/>
              </p:cNvGrpSpPr>
              <p:nvPr/>
            </p:nvGrpSpPr>
            <p:grpSpPr bwMode="auto">
              <a:xfrm>
                <a:off x="2976" y="1056"/>
                <a:ext cx="2352" cy="672"/>
                <a:chOff x="2016" y="2352"/>
                <a:chExt cx="1152" cy="288"/>
              </a:xfrm>
            </p:grpSpPr>
            <p:sp>
              <p:nvSpPr>
                <p:cNvPr id="176" name="Freeform 3419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77" name="Freeform 3420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78" name="Freeform 3421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79" name="Freeform 3422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80" name="Freeform 3423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81" name="Freeform 3424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39" name="Group 3425"/>
            <p:cNvGrpSpPr>
              <a:grpSpLocks/>
            </p:cNvGrpSpPr>
            <p:nvPr/>
          </p:nvGrpSpPr>
          <p:grpSpPr bwMode="auto">
            <a:xfrm>
              <a:off x="2117" y="2192"/>
              <a:ext cx="2352" cy="672"/>
              <a:chOff x="624" y="1056"/>
              <a:chExt cx="4704" cy="672"/>
            </a:xfrm>
          </p:grpSpPr>
          <p:grpSp>
            <p:nvGrpSpPr>
              <p:cNvPr id="160" name="Group 3426"/>
              <p:cNvGrpSpPr>
                <a:grpSpLocks/>
              </p:cNvGrpSpPr>
              <p:nvPr/>
            </p:nvGrpSpPr>
            <p:grpSpPr bwMode="auto">
              <a:xfrm>
                <a:off x="624" y="1056"/>
                <a:ext cx="2352" cy="672"/>
                <a:chOff x="2016" y="2352"/>
                <a:chExt cx="1152" cy="288"/>
              </a:xfrm>
            </p:grpSpPr>
            <p:sp>
              <p:nvSpPr>
                <p:cNvPr id="168" name="Freeform 3427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69" name="Freeform 3428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70" name="Freeform 3429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71" name="Freeform 3430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72" name="Freeform 3431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73" name="Freeform 3432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61" name="Group 3433"/>
              <p:cNvGrpSpPr>
                <a:grpSpLocks/>
              </p:cNvGrpSpPr>
              <p:nvPr/>
            </p:nvGrpSpPr>
            <p:grpSpPr bwMode="auto">
              <a:xfrm>
                <a:off x="2976" y="1056"/>
                <a:ext cx="2352" cy="672"/>
                <a:chOff x="2016" y="2352"/>
                <a:chExt cx="1152" cy="288"/>
              </a:xfrm>
            </p:grpSpPr>
            <p:sp>
              <p:nvSpPr>
                <p:cNvPr id="162" name="Freeform 3434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63" name="Freeform 3435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64" name="Freeform 3436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65" name="Freeform 3437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66" name="Freeform 3438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67" name="Freeform 3439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40" name="Group 3440"/>
            <p:cNvGrpSpPr>
              <a:grpSpLocks/>
            </p:cNvGrpSpPr>
            <p:nvPr/>
          </p:nvGrpSpPr>
          <p:grpSpPr bwMode="auto">
            <a:xfrm>
              <a:off x="2013" y="2272"/>
              <a:ext cx="2352" cy="672"/>
              <a:chOff x="624" y="1056"/>
              <a:chExt cx="4704" cy="672"/>
            </a:xfrm>
          </p:grpSpPr>
          <p:grpSp>
            <p:nvGrpSpPr>
              <p:cNvPr id="146" name="Group 3441"/>
              <p:cNvGrpSpPr>
                <a:grpSpLocks/>
              </p:cNvGrpSpPr>
              <p:nvPr/>
            </p:nvGrpSpPr>
            <p:grpSpPr bwMode="auto">
              <a:xfrm>
                <a:off x="624" y="1056"/>
                <a:ext cx="2352" cy="672"/>
                <a:chOff x="2016" y="2352"/>
                <a:chExt cx="1152" cy="288"/>
              </a:xfrm>
            </p:grpSpPr>
            <p:sp>
              <p:nvSpPr>
                <p:cNvPr id="154" name="Freeform 3442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55" name="Freeform 3443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56" name="Freeform 3444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57" name="Freeform 3445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58" name="Freeform 3446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59" name="Freeform 3447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47" name="Group 3448"/>
              <p:cNvGrpSpPr>
                <a:grpSpLocks/>
              </p:cNvGrpSpPr>
              <p:nvPr/>
            </p:nvGrpSpPr>
            <p:grpSpPr bwMode="auto">
              <a:xfrm>
                <a:off x="2976" y="1056"/>
                <a:ext cx="2352" cy="672"/>
                <a:chOff x="2016" y="2352"/>
                <a:chExt cx="1152" cy="288"/>
              </a:xfrm>
            </p:grpSpPr>
            <p:sp>
              <p:nvSpPr>
                <p:cNvPr id="148" name="Freeform 3449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9" name="Freeform 3450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50" name="Freeform 3451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51" name="Freeform 3452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52" name="Freeform 3453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53" name="Freeform 3454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41" name="Group 3455"/>
            <p:cNvGrpSpPr>
              <a:grpSpLocks/>
            </p:cNvGrpSpPr>
            <p:nvPr/>
          </p:nvGrpSpPr>
          <p:grpSpPr bwMode="auto">
            <a:xfrm>
              <a:off x="2069" y="2244"/>
              <a:ext cx="2352" cy="672"/>
              <a:chOff x="624" y="1056"/>
              <a:chExt cx="4704" cy="672"/>
            </a:xfrm>
          </p:grpSpPr>
          <p:grpSp>
            <p:nvGrpSpPr>
              <p:cNvPr id="132" name="Group 3456"/>
              <p:cNvGrpSpPr>
                <a:grpSpLocks/>
              </p:cNvGrpSpPr>
              <p:nvPr/>
            </p:nvGrpSpPr>
            <p:grpSpPr bwMode="auto">
              <a:xfrm>
                <a:off x="624" y="1056"/>
                <a:ext cx="2352" cy="672"/>
                <a:chOff x="2016" y="2352"/>
                <a:chExt cx="1152" cy="288"/>
              </a:xfrm>
            </p:grpSpPr>
            <p:sp>
              <p:nvSpPr>
                <p:cNvPr id="140" name="Freeform 3457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1" name="Freeform 3458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2" name="Freeform 3459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3" name="Freeform 3460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4" name="Freeform 3461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5" name="Freeform 3462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33" name="Group 3463"/>
              <p:cNvGrpSpPr>
                <a:grpSpLocks/>
              </p:cNvGrpSpPr>
              <p:nvPr/>
            </p:nvGrpSpPr>
            <p:grpSpPr bwMode="auto">
              <a:xfrm>
                <a:off x="2976" y="1056"/>
                <a:ext cx="2352" cy="672"/>
                <a:chOff x="2016" y="2352"/>
                <a:chExt cx="1152" cy="288"/>
              </a:xfrm>
            </p:grpSpPr>
            <p:sp>
              <p:nvSpPr>
                <p:cNvPr id="134" name="Freeform 3464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5" name="Freeform 3465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6" name="Freeform 3466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7" name="Freeform 3467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8" name="Freeform 3468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9" name="Freeform 3469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42" name="Group 3470"/>
            <p:cNvGrpSpPr>
              <a:grpSpLocks/>
            </p:cNvGrpSpPr>
            <p:nvPr/>
          </p:nvGrpSpPr>
          <p:grpSpPr bwMode="auto">
            <a:xfrm>
              <a:off x="2055" y="2180"/>
              <a:ext cx="2352" cy="672"/>
              <a:chOff x="624" y="1056"/>
              <a:chExt cx="4704" cy="672"/>
            </a:xfrm>
          </p:grpSpPr>
          <p:grpSp>
            <p:nvGrpSpPr>
              <p:cNvPr id="118" name="Group 3471"/>
              <p:cNvGrpSpPr>
                <a:grpSpLocks/>
              </p:cNvGrpSpPr>
              <p:nvPr/>
            </p:nvGrpSpPr>
            <p:grpSpPr bwMode="auto">
              <a:xfrm>
                <a:off x="624" y="1056"/>
                <a:ext cx="2352" cy="672"/>
                <a:chOff x="2016" y="2352"/>
                <a:chExt cx="1152" cy="288"/>
              </a:xfrm>
            </p:grpSpPr>
            <p:sp>
              <p:nvSpPr>
                <p:cNvPr id="126" name="Freeform 3472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7" name="Freeform 3473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8" name="Freeform 3474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9" name="Freeform 3475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0" name="Freeform 3476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1" name="Freeform 3477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19" name="Group 3478"/>
              <p:cNvGrpSpPr>
                <a:grpSpLocks/>
              </p:cNvGrpSpPr>
              <p:nvPr/>
            </p:nvGrpSpPr>
            <p:grpSpPr bwMode="auto">
              <a:xfrm>
                <a:off x="2976" y="1056"/>
                <a:ext cx="2352" cy="672"/>
                <a:chOff x="2016" y="2352"/>
                <a:chExt cx="1152" cy="288"/>
              </a:xfrm>
            </p:grpSpPr>
            <p:sp>
              <p:nvSpPr>
                <p:cNvPr id="120" name="Freeform 3479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1" name="Freeform 3480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2" name="Freeform 3481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3" name="Freeform 3482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4" name="Freeform 3483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5" name="Freeform 3484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43" name="Group 3485"/>
            <p:cNvGrpSpPr>
              <a:grpSpLocks/>
            </p:cNvGrpSpPr>
            <p:nvPr/>
          </p:nvGrpSpPr>
          <p:grpSpPr bwMode="auto">
            <a:xfrm>
              <a:off x="2075" y="2212"/>
              <a:ext cx="2352" cy="672"/>
              <a:chOff x="624" y="1056"/>
              <a:chExt cx="4704" cy="672"/>
            </a:xfrm>
          </p:grpSpPr>
          <p:grpSp>
            <p:nvGrpSpPr>
              <p:cNvPr id="104" name="Group 3486"/>
              <p:cNvGrpSpPr>
                <a:grpSpLocks/>
              </p:cNvGrpSpPr>
              <p:nvPr/>
            </p:nvGrpSpPr>
            <p:grpSpPr bwMode="auto">
              <a:xfrm>
                <a:off x="624" y="1056"/>
                <a:ext cx="2352" cy="672"/>
                <a:chOff x="2016" y="2352"/>
                <a:chExt cx="1152" cy="288"/>
              </a:xfrm>
            </p:grpSpPr>
            <p:sp>
              <p:nvSpPr>
                <p:cNvPr id="112" name="Freeform 3487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3" name="Freeform 3488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4" name="Freeform 3489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5" name="Freeform 3490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6" name="Freeform 3491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7" name="Freeform 3492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05" name="Group 3493"/>
              <p:cNvGrpSpPr>
                <a:grpSpLocks/>
              </p:cNvGrpSpPr>
              <p:nvPr/>
            </p:nvGrpSpPr>
            <p:grpSpPr bwMode="auto">
              <a:xfrm>
                <a:off x="2976" y="1056"/>
                <a:ext cx="2352" cy="672"/>
                <a:chOff x="2016" y="2352"/>
                <a:chExt cx="1152" cy="288"/>
              </a:xfrm>
            </p:grpSpPr>
            <p:sp>
              <p:nvSpPr>
                <p:cNvPr id="106" name="Freeform 3494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7" name="Freeform 3495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8" name="Freeform 3496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9" name="Freeform 3497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0" name="Freeform 3498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1" name="Freeform 3499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44" name="Group 3501"/>
            <p:cNvGrpSpPr>
              <a:grpSpLocks/>
            </p:cNvGrpSpPr>
            <p:nvPr/>
          </p:nvGrpSpPr>
          <p:grpSpPr bwMode="auto">
            <a:xfrm>
              <a:off x="2103" y="2176"/>
              <a:ext cx="2352" cy="672"/>
              <a:chOff x="624" y="1056"/>
              <a:chExt cx="4704" cy="672"/>
            </a:xfrm>
          </p:grpSpPr>
          <p:grpSp>
            <p:nvGrpSpPr>
              <p:cNvPr id="90" name="Group 3502"/>
              <p:cNvGrpSpPr>
                <a:grpSpLocks/>
              </p:cNvGrpSpPr>
              <p:nvPr/>
            </p:nvGrpSpPr>
            <p:grpSpPr bwMode="auto">
              <a:xfrm>
                <a:off x="624" y="1056"/>
                <a:ext cx="2352" cy="672"/>
                <a:chOff x="2016" y="2352"/>
                <a:chExt cx="1152" cy="288"/>
              </a:xfrm>
            </p:grpSpPr>
            <p:sp>
              <p:nvSpPr>
                <p:cNvPr id="98" name="Freeform 3503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9" name="Freeform 3504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0" name="Freeform 3505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1" name="Freeform 3506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2" name="Freeform 3507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3" name="Freeform 3508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91" name="Group 3509"/>
              <p:cNvGrpSpPr>
                <a:grpSpLocks/>
              </p:cNvGrpSpPr>
              <p:nvPr/>
            </p:nvGrpSpPr>
            <p:grpSpPr bwMode="auto">
              <a:xfrm>
                <a:off x="2976" y="1056"/>
                <a:ext cx="2352" cy="672"/>
                <a:chOff x="2016" y="2352"/>
                <a:chExt cx="1152" cy="288"/>
              </a:xfrm>
            </p:grpSpPr>
            <p:sp>
              <p:nvSpPr>
                <p:cNvPr id="92" name="Freeform 3510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3" name="Freeform 3511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4" name="Freeform 3512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5" name="Freeform 3513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6" name="Freeform 3514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7" name="Freeform 3515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45" name="Group 3517"/>
            <p:cNvGrpSpPr>
              <a:grpSpLocks/>
            </p:cNvGrpSpPr>
            <p:nvPr/>
          </p:nvGrpSpPr>
          <p:grpSpPr bwMode="auto">
            <a:xfrm>
              <a:off x="2135" y="2244"/>
              <a:ext cx="2352" cy="672"/>
              <a:chOff x="624" y="1056"/>
              <a:chExt cx="4704" cy="672"/>
            </a:xfrm>
          </p:grpSpPr>
          <p:grpSp>
            <p:nvGrpSpPr>
              <p:cNvPr id="76" name="Group 3518"/>
              <p:cNvGrpSpPr>
                <a:grpSpLocks/>
              </p:cNvGrpSpPr>
              <p:nvPr/>
            </p:nvGrpSpPr>
            <p:grpSpPr bwMode="auto">
              <a:xfrm>
                <a:off x="624" y="1056"/>
                <a:ext cx="2352" cy="672"/>
                <a:chOff x="2016" y="2352"/>
                <a:chExt cx="1152" cy="288"/>
              </a:xfrm>
            </p:grpSpPr>
            <p:sp>
              <p:nvSpPr>
                <p:cNvPr id="84" name="Freeform 3519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5" name="Freeform 3520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6" name="Freeform 3521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7" name="Freeform 3522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8" name="Freeform 3523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9" name="Freeform 3524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77" name="Group 3525"/>
              <p:cNvGrpSpPr>
                <a:grpSpLocks/>
              </p:cNvGrpSpPr>
              <p:nvPr/>
            </p:nvGrpSpPr>
            <p:grpSpPr bwMode="auto">
              <a:xfrm>
                <a:off x="2976" y="1056"/>
                <a:ext cx="2352" cy="672"/>
                <a:chOff x="2016" y="2352"/>
                <a:chExt cx="1152" cy="288"/>
              </a:xfrm>
            </p:grpSpPr>
            <p:sp>
              <p:nvSpPr>
                <p:cNvPr id="78" name="Freeform 3526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9" name="Freeform 3527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0" name="Freeform 3528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1" name="Freeform 3529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2" name="Freeform 3530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3" name="Freeform 3531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46" name="Group 3533"/>
            <p:cNvGrpSpPr>
              <a:grpSpLocks/>
            </p:cNvGrpSpPr>
            <p:nvPr/>
          </p:nvGrpSpPr>
          <p:grpSpPr bwMode="auto">
            <a:xfrm>
              <a:off x="2151" y="2164"/>
              <a:ext cx="2352" cy="672"/>
              <a:chOff x="624" y="1056"/>
              <a:chExt cx="4704" cy="672"/>
            </a:xfrm>
          </p:grpSpPr>
          <p:grpSp>
            <p:nvGrpSpPr>
              <p:cNvPr id="62" name="Group 3534"/>
              <p:cNvGrpSpPr>
                <a:grpSpLocks/>
              </p:cNvGrpSpPr>
              <p:nvPr/>
            </p:nvGrpSpPr>
            <p:grpSpPr bwMode="auto">
              <a:xfrm>
                <a:off x="624" y="1056"/>
                <a:ext cx="2352" cy="672"/>
                <a:chOff x="2016" y="2352"/>
                <a:chExt cx="1152" cy="288"/>
              </a:xfrm>
            </p:grpSpPr>
            <p:sp>
              <p:nvSpPr>
                <p:cNvPr id="70" name="Freeform 3535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1" name="Freeform 3536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2" name="Freeform 3537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3" name="Freeform 3538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4" name="Freeform 3539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5" name="Freeform 3540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63" name="Group 3541"/>
              <p:cNvGrpSpPr>
                <a:grpSpLocks/>
              </p:cNvGrpSpPr>
              <p:nvPr/>
            </p:nvGrpSpPr>
            <p:grpSpPr bwMode="auto">
              <a:xfrm>
                <a:off x="2976" y="1056"/>
                <a:ext cx="2352" cy="672"/>
                <a:chOff x="2016" y="2352"/>
                <a:chExt cx="1152" cy="288"/>
              </a:xfrm>
            </p:grpSpPr>
            <p:sp>
              <p:nvSpPr>
                <p:cNvPr id="64" name="Freeform 3542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5" name="Freeform 3543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6" name="Freeform 3544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7" name="Freeform 3545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8" name="Freeform 3546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9" name="Freeform 3547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47" name="Group 3549"/>
            <p:cNvGrpSpPr>
              <a:grpSpLocks/>
            </p:cNvGrpSpPr>
            <p:nvPr/>
          </p:nvGrpSpPr>
          <p:grpSpPr bwMode="auto">
            <a:xfrm>
              <a:off x="2087" y="2276"/>
              <a:ext cx="2352" cy="672"/>
              <a:chOff x="624" y="1056"/>
              <a:chExt cx="4704" cy="672"/>
            </a:xfrm>
          </p:grpSpPr>
          <p:grpSp>
            <p:nvGrpSpPr>
              <p:cNvPr id="48" name="Group 3550"/>
              <p:cNvGrpSpPr>
                <a:grpSpLocks/>
              </p:cNvGrpSpPr>
              <p:nvPr/>
            </p:nvGrpSpPr>
            <p:grpSpPr bwMode="auto">
              <a:xfrm>
                <a:off x="624" y="1056"/>
                <a:ext cx="2352" cy="672"/>
                <a:chOff x="2016" y="2352"/>
                <a:chExt cx="1152" cy="288"/>
              </a:xfrm>
            </p:grpSpPr>
            <p:sp>
              <p:nvSpPr>
                <p:cNvPr id="56" name="Freeform 3551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7" name="Freeform 3552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8" name="Freeform 3553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9" name="Freeform 3554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" name="Freeform 3555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1" name="Freeform 3556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9" name="Group 3557"/>
              <p:cNvGrpSpPr>
                <a:grpSpLocks/>
              </p:cNvGrpSpPr>
              <p:nvPr/>
            </p:nvGrpSpPr>
            <p:grpSpPr bwMode="auto">
              <a:xfrm>
                <a:off x="2976" y="1056"/>
                <a:ext cx="2352" cy="672"/>
                <a:chOff x="2016" y="2352"/>
                <a:chExt cx="1152" cy="288"/>
              </a:xfrm>
            </p:grpSpPr>
            <p:sp>
              <p:nvSpPr>
                <p:cNvPr id="50" name="Freeform 3558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" name="Freeform 3559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2" name="Freeform 3560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3" name="Freeform 3561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4" name="Freeform 3562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5" name="Freeform 3563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</p:grpSp>
      <p:grpSp>
        <p:nvGrpSpPr>
          <p:cNvPr id="622" name="Group 6045"/>
          <p:cNvGrpSpPr>
            <a:grpSpLocks/>
          </p:cNvGrpSpPr>
          <p:nvPr/>
        </p:nvGrpSpPr>
        <p:grpSpPr bwMode="auto">
          <a:xfrm>
            <a:off x="1331914" y="4495801"/>
            <a:ext cx="7812092" cy="2262188"/>
            <a:chOff x="839" y="2832"/>
            <a:chExt cx="4921" cy="1425"/>
          </a:xfrm>
        </p:grpSpPr>
        <p:sp>
          <p:nvSpPr>
            <p:cNvPr id="623" name="Text Box 4896"/>
            <p:cNvSpPr txBox="1">
              <a:spLocks noChangeArrowheads="1"/>
            </p:cNvSpPr>
            <p:nvPr/>
          </p:nvSpPr>
          <p:spPr bwMode="auto">
            <a:xfrm>
              <a:off x="3696" y="2832"/>
              <a:ext cx="2064" cy="679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3200" dirty="0" smtClean="0"/>
                <a:t>Coherent at the wavelength of </a:t>
              </a:r>
              <a:r>
                <a:rPr lang="en-US" altLang="ja-JP" sz="3200" dirty="0" smtClean="0">
                  <a:latin typeface="Symbol" pitchFamily="18" charset="2"/>
                </a:rPr>
                <a:t>l</a:t>
              </a:r>
              <a:endParaRPr lang="ja-JP" altLang="en-US" sz="3200" dirty="0"/>
            </a:p>
          </p:txBody>
        </p:sp>
        <p:sp>
          <p:nvSpPr>
            <p:cNvPr id="624" name="Text Box 4897"/>
            <p:cNvSpPr txBox="1">
              <a:spLocks noChangeArrowheads="1"/>
            </p:cNvSpPr>
            <p:nvPr/>
          </p:nvSpPr>
          <p:spPr bwMode="auto">
            <a:xfrm>
              <a:off x="839" y="3578"/>
              <a:ext cx="4337" cy="679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3200" dirty="0" smtClean="0"/>
                <a:t>FEL is coherent radiation emitted by an electron beam with microbunches</a:t>
              </a:r>
              <a:endParaRPr lang="ja-JP" altLang="en-US" sz="3200" dirty="0"/>
            </a:p>
          </p:txBody>
        </p:sp>
      </p:grpSp>
      <p:grpSp>
        <p:nvGrpSpPr>
          <p:cNvPr id="625" name="Group 6091"/>
          <p:cNvGrpSpPr>
            <a:grpSpLocks/>
          </p:cNvGrpSpPr>
          <p:nvPr/>
        </p:nvGrpSpPr>
        <p:grpSpPr bwMode="auto">
          <a:xfrm>
            <a:off x="1287463" y="3032127"/>
            <a:ext cx="3821109" cy="2325688"/>
            <a:chOff x="811" y="1910"/>
            <a:chExt cx="2407" cy="1465"/>
          </a:xfrm>
        </p:grpSpPr>
        <p:sp>
          <p:nvSpPr>
            <p:cNvPr id="626" name="Line 4892"/>
            <p:cNvSpPr>
              <a:spLocks noChangeShapeType="1"/>
            </p:cNvSpPr>
            <p:nvPr/>
          </p:nvSpPr>
          <p:spPr bwMode="auto">
            <a:xfrm>
              <a:off x="812" y="3090"/>
              <a:ext cx="17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7" name="Rectangle 4893"/>
                <p:cNvSpPr>
                  <a:spLocks noChangeArrowheads="1"/>
                </p:cNvSpPr>
                <p:nvPr/>
              </p:nvSpPr>
              <p:spPr bwMode="auto">
                <a:xfrm>
                  <a:off x="1528" y="3045"/>
                  <a:ext cx="363" cy="3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i="1">
                                <a:latin typeface="Cambria Math"/>
                              </a:rPr>
                              <m:t>𝑙</m:t>
                            </m:r>
                          </m:e>
                          <m:sub>
                            <m:r>
                              <a:rPr lang="en-US" altLang="ja-JP" sz="2800" i="1">
                                <a:latin typeface="Cambria Math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US" altLang="ja-JP" sz="2800" dirty="0">
                    <a:latin typeface="cmbxti10" pitchFamily="34" charset="0"/>
                  </a:endParaRPr>
                </a:p>
              </p:txBody>
            </p:sp>
          </mc:Choice>
          <mc:Fallback xmlns="">
            <p:sp>
              <p:nvSpPr>
                <p:cNvPr id="627" name="Rectangle 489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528" y="3045"/>
                  <a:ext cx="363" cy="330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28" name="Group 6090"/>
            <p:cNvGrpSpPr>
              <a:grpSpLocks/>
            </p:cNvGrpSpPr>
            <p:nvPr/>
          </p:nvGrpSpPr>
          <p:grpSpPr bwMode="auto">
            <a:xfrm>
              <a:off x="811" y="1910"/>
              <a:ext cx="2407" cy="839"/>
              <a:chOff x="811" y="1910"/>
              <a:chExt cx="2407" cy="839"/>
            </a:xfrm>
          </p:grpSpPr>
          <p:grpSp>
            <p:nvGrpSpPr>
              <p:cNvPr id="629" name="Group 4827"/>
              <p:cNvGrpSpPr>
                <a:grpSpLocks/>
              </p:cNvGrpSpPr>
              <p:nvPr/>
            </p:nvGrpSpPr>
            <p:grpSpPr bwMode="auto">
              <a:xfrm>
                <a:off x="811" y="2462"/>
                <a:ext cx="1711" cy="221"/>
                <a:chOff x="451" y="2401"/>
                <a:chExt cx="1711" cy="221"/>
              </a:xfrm>
            </p:grpSpPr>
            <p:sp>
              <p:nvSpPr>
                <p:cNvPr id="635" name="Oval 2295"/>
                <p:cNvSpPr>
                  <a:spLocks noChangeArrowheads="1"/>
                </p:cNvSpPr>
                <p:nvPr/>
              </p:nvSpPr>
              <p:spPr bwMode="auto">
                <a:xfrm>
                  <a:off x="471" y="2417"/>
                  <a:ext cx="57" cy="57"/>
                </a:xfrm>
                <a:prstGeom prst="ellipse">
                  <a:avLst/>
                </a:prstGeom>
                <a:solidFill>
                  <a:srgbClr val="3366FF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36" name="Oval 2414"/>
                <p:cNvSpPr>
                  <a:spLocks noChangeArrowheads="1"/>
                </p:cNvSpPr>
                <p:nvPr/>
              </p:nvSpPr>
              <p:spPr bwMode="auto">
                <a:xfrm>
                  <a:off x="491" y="2449"/>
                  <a:ext cx="57" cy="57"/>
                </a:xfrm>
                <a:prstGeom prst="ellipse">
                  <a:avLst/>
                </a:prstGeom>
                <a:solidFill>
                  <a:srgbClr val="3366FF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37" name="Oval 2437"/>
                <p:cNvSpPr>
                  <a:spLocks noChangeArrowheads="1"/>
                </p:cNvSpPr>
                <p:nvPr/>
              </p:nvSpPr>
              <p:spPr bwMode="auto">
                <a:xfrm>
                  <a:off x="519" y="2413"/>
                  <a:ext cx="57" cy="57"/>
                </a:xfrm>
                <a:prstGeom prst="ellipse">
                  <a:avLst/>
                </a:prstGeom>
                <a:solidFill>
                  <a:srgbClr val="3366FF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38" name="Oval 2460"/>
                <p:cNvSpPr>
                  <a:spLocks noChangeArrowheads="1"/>
                </p:cNvSpPr>
                <p:nvPr/>
              </p:nvSpPr>
              <p:spPr bwMode="auto">
                <a:xfrm>
                  <a:off x="551" y="2481"/>
                  <a:ext cx="57" cy="57"/>
                </a:xfrm>
                <a:prstGeom prst="ellipse">
                  <a:avLst/>
                </a:prstGeom>
                <a:solidFill>
                  <a:srgbClr val="3366FF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39" name="Oval 2483"/>
                <p:cNvSpPr>
                  <a:spLocks noChangeArrowheads="1"/>
                </p:cNvSpPr>
                <p:nvPr/>
              </p:nvSpPr>
              <p:spPr bwMode="auto">
                <a:xfrm>
                  <a:off x="567" y="2401"/>
                  <a:ext cx="57" cy="57"/>
                </a:xfrm>
                <a:prstGeom prst="ellipse">
                  <a:avLst/>
                </a:prstGeom>
                <a:solidFill>
                  <a:srgbClr val="3366FF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40" name="Oval 2506"/>
                <p:cNvSpPr>
                  <a:spLocks noChangeArrowheads="1"/>
                </p:cNvSpPr>
                <p:nvPr/>
              </p:nvSpPr>
              <p:spPr bwMode="auto">
                <a:xfrm>
                  <a:off x="451" y="2485"/>
                  <a:ext cx="57" cy="57"/>
                </a:xfrm>
                <a:prstGeom prst="ellipse">
                  <a:avLst/>
                </a:prstGeom>
                <a:solidFill>
                  <a:srgbClr val="3366FF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41" name="Oval 2529"/>
                <p:cNvSpPr>
                  <a:spLocks noChangeArrowheads="1"/>
                </p:cNvSpPr>
                <p:nvPr/>
              </p:nvSpPr>
              <p:spPr bwMode="auto">
                <a:xfrm>
                  <a:off x="503" y="2513"/>
                  <a:ext cx="57" cy="57"/>
                </a:xfrm>
                <a:prstGeom prst="ellipse">
                  <a:avLst/>
                </a:prstGeom>
                <a:solidFill>
                  <a:srgbClr val="3366FF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42" name="Oval 3028"/>
                <p:cNvSpPr>
                  <a:spLocks noChangeArrowheads="1"/>
                </p:cNvSpPr>
                <p:nvPr/>
              </p:nvSpPr>
              <p:spPr bwMode="auto">
                <a:xfrm>
                  <a:off x="916" y="2421"/>
                  <a:ext cx="57" cy="57"/>
                </a:xfrm>
                <a:prstGeom prst="ellipse">
                  <a:avLst/>
                </a:prstGeom>
                <a:solidFill>
                  <a:srgbClr val="3366FF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43" name="Oval 3044"/>
                <p:cNvSpPr>
                  <a:spLocks noChangeArrowheads="1"/>
                </p:cNvSpPr>
                <p:nvPr/>
              </p:nvSpPr>
              <p:spPr bwMode="auto">
                <a:xfrm>
                  <a:off x="860" y="2462"/>
                  <a:ext cx="57" cy="57"/>
                </a:xfrm>
                <a:prstGeom prst="ellipse">
                  <a:avLst/>
                </a:prstGeom>
                <a:solidFill>
                  <a:srgbClr val="3366FF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44" name="Oval 3060"/>
                <p:cNvSpPr>
                  <a:spLocks noChangeArrowheads="1"/>
                </p:cNvSpPr>
                <p:nvPr/>
              </p:nvSpPr>
              <p:spPr bwMode="auto">
                <a:xfrm>
                  <a:off x="944" y="2502"/>
                  <a:ext cx="57" cy="57"/>
                </a:xfrm>
                <a:prstGeom prst="ellipse">
                  <a:avLst/>
                </a:prstGeom>
                <a:solidFill>
                  <a:srgbClr val="3366FF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45" name="Oval 3076"/>
                <p:cNvSpPr>
                  <a:spLocks noChangeArrowheads="1"/>
                </p:cNvSpPr>
                <p:nvPr/>
              </p:nvSpPr>
              <p:spPr bwMode="auto">
                <a:xfrm>
                  <a:off x="956" y="2442"/>
                  <a:ext cx="57" cy="57"/>
                </a:xfrm>
                <a:prstGeom prst="ellipse">
                  <a:avLst/>
                </a:prstGeom>
                <a:solidFill>
                  <a:srgbClr val="3366FF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46" name="Oval 3092"/>
                <p:cNvSpPr>
                  <a:spLocks noChangeArrowheads="1"/>
                </p:cNvSpPr>
                <p:nvPr/>
              </p:nvSpPr>
              <p:spPr bwMode="auto">
                <a:xfrm>
                  <a:off x="852" y="2522"/>
                  <a:ext cx="57" cy="57"/>
                </a:xfrm>
                <a:prstGeom prst="ellipse">
                  <a:avLst/>
                </a:prstGeom>
                <a:solidFill>
                  <a:srgbClr val="3366FF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47" name="Oval 3108"/>
                <p:cNvSpPr>
                  <a:spLocks noChangeArrowheads="1"/>
                </p:cNvSpPr>
                <p:nvPr/>
              </p:nvSpPr>
              <p:spPr bwMode="auto">
                <a:xfrm>
                  <a:off x="908" y="2494"/>
                  <a:ext cx="57" cy="57"/>
                </a:xfrm>
                <a:prstGeom prst="ellipse">
                  <a:avLst/>
                </a:prstGeom>
                <a:solidFill>
                  <a:srgbClr val="3366FF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48" name="Oval 3124"/>
                <p:cNvSpPr>
                  <a:spLocks noChangeArrowheads="1"/>
                </p:cNvSpPr>
                <p:nvPr/>
              </p:nvSpPr>
              <p:spPr bwMode="auto">
                <a:xfrm>
                  <a:off x="1315" y="2470"/>
                  <a:ext cx="57" cy="57"/>
                </a:xfrm>
                <a:prstGeom prst="ellipse">
                  <a:avLst/>
                </a:prstGeom>
                <a:solidFill>
                  <a:srgbClr val="3366FF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49" name="Oval 3140"/>
                <p:cNvSpPr>
                  <a:spLocks noChangeArrowheads="1"/>
                </p:cNvSpPr>
                <p:nvPr/>
              </p:nvSpPr>
              <p:spPr bwMode="auto">
                <a:xfrm>
                  <a:off x="1226" y="2471"/>
                  <a:ext cx="57" cy="57"/>
                </a:xfrm>
                <a:prstGeom prst="ellipse">
                  <a:avLst/>
                </a:prstGeom>
                <a:solidFill>
                  <a:srgbClr val="3366FF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50" name="Oval 3172"/>
                <p:cNvSpPr>
                  <a:spLocks noChangeArrowheads="1"/>
                </p:cNvSpPr>
                <p:nvPr/>
              </p:nvSpPr>
              <p:spPr bwMode="auto">
                <a:xfrm>
                  <a:off x="1310" y="2535"/>
                  <a:ext cx="57" cy="57"/>
                </a:xfrm>
                <a:prstGeom prst="ellipse">
                  <a:avLst/>
                </a:prstGeom>
                <a:solidFill>
                  <a:srgbClr val="3366FF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51" name="Oval 3188"/>
                <p:cNvSpPr>
                  <a:spLocks noChangeArrowheads="1"/>
                </p:cNvSpPr>
                <p:nvPr/>
              </p:nvSpPr>
              <p:spPr bwMode="auto">
                <a:xfrm>
                  <a:off x="1242" y="2531"/>
                  <a:ext cx="57" cy="57"/>
                </a:xfrm>
                <a:prstGeom prst="ellipse">
                  <a:avLst/>
                </a:prstGeom>
                <a:solidFill>
                  <a:srgbClr val="3366FF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52" name="Oval 3204"/>
                <p:cNvSpPr>
                  <a:spLocks noChangeArrowheads="1"/>
                </p:cNvSpPr>
                <p:nvPr/>
              </p:nvSpPr>
              <p:spPr bwMode="auto">
                <a:xfrm>
                  <a:off x="1270" y="2491"/>
                  <a:ext cx="57" cy="57"/>
                </a:xfrm>
                <a:prstGeom prst="ellipse">
                  <a:avLst/>
                </a:prstGeom>
                <a:solidFill>
                  <a:srgbClr val="3366FF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53" name="Oval 3220"/>
                <p:cNvSpPr>
                  <a:spLocks noChangeArrowheads="1"/>
                </p:cNvSpPr>
                <p:nvPr/>
              </p:nvSpPr>
              <p:spPr bwMode="auto">
                <a:xfrm>
                  <a:off x="1222" y="2435"/>
                  <a:ext cx="57" cy="57"/>
                </a:xfrm>
                <a:prstGeom prst="ellipse">
                  <a:avLst/>
                </a:prstGeom>
                <a:solidFill>
                  <a:srgbClr val="3366FF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54" name="Oval 3236"/>
                <p:cNvSpPr>
                  <a:spLocks noChangeArrowheads="1"/>
                </p:cNvSpPr>
                <p:nvPr/>
              </p:nvSpPr>
              <p:spPr bwMode="auto">
                <a:xfrm>
                  <a:off x="1358" y="2439"/>
                  <a:ext cx="57" cy="57"/>
                </a:xfrm>
                <a:prstGeom prst="ellipse">
                  <a:avLst/>
                </a:prstGeom>
                <a:solidFill>
                  <a:srgbClr val="3366FF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55" name="Oval 3252"/>
                <p:cNvSpPr>
                  <a:spLocks noChangeArrowheads="1"/>
                </p:cNvSpPr>
                <p:nvPr/>
              </p:nvSpPr>
              <p:spPr bwMode="auto">
                <a:xfrm>
                  <a:off x="1658" y="2447"/>
                  <a:ext cx="57" cy="57"/>
                </a:xfrm>
                <a:prstGeom prst="ellipse">
                  <a:avLst/>
                </a:prstGeom>
                <a:solidFill>
                  <a:srgbClr val="3366FF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56" name="Oval 3268"/>
                <p:cNvSpPr>
                  <a:spLocks noChangeArrowheads="1"/>
                </p:cNvSpPr>
                <p:nvPr/>
              </p:nvSpPr>
              <p:spPr bwMode="auto">
                <a:xfrm>
                  <a:off x="1690" y="2479"/>
                  <a:ext cx="57" cy="57"/>
                </a:xfrm>
                <a:prstGeom prst="ellipse">
                  <a:avLst/>
                </a:prstGeom>
                <a:solidFill>
                  <a:srgbClr val="3366FF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57" name="Oval 3284"/>
                <p:cNvSpPr>
                  <a:spLocks noChangeArrowheads="1"/>
                </p:cNvSpPr>
                <p:nvPr/>
              </p:nvSpPr>
              <p:spPr bwMode="auto">
                <a:xfrm>
                  <a:off x="1606" y="2471"/>
                  <a:ext cx="57" cy="57"/>
                </a:xfrm>
                <a:prstGeom prst="ellipse">
                  <a:avLst/>
                </a:prstGeom>
                <a:solidFill>
                  <a:srgbClr val="3366FF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58" name="Oval 3315"/>
                <p:cNvSpPr>
                  <a:spLocks noChangeArrowheads="1"/>
                </p:cNvSpPr>
                <p:nvPr/>
              </p:nvSpPr>
              <p:spPr bwMode="auto">
                <a:xfrm>
                  <a:off x="1626" y="2488"/>
                  <a:ext cx="57" cy="57"/>
                </a:xfrm>
                <a:prstGeom prst="ellipse">
                  <a:avLst/>
                </a:prstGeom>
                <a:solidFill>
                  <a:srgbClr val="3366FF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59" name="Oval 3331"/>
                <p:cNvSpPr>
                  <a:spLocks noChangeArrowheads="1"/>
                </p:cNvSpPr>
                <p:nvPr/>
              </p:nvSpPr>
              <p:spPr bwMode="auto">
                <a:xfrm>
                  <a:off x="1654" y="2452"/>
                  <a:ext cx="57" cy="57"/>
                </a:xfrm>
                <a:prstGeom prst="ellipse">
                  <a:avLst/>
                </a:prstGeom>
                <a:solidFill>
                  <a:srgbClr val="3366FF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60" name="Oval 3347"/>
                <p:cNvSpPr>
                  <a:spLocks noChangeArrowheads="1"/>
                </p:cNvSpPr>
                <p:nvPr/>
              </p:nvSpPr>
              <p:spPr bwMode="auto">
                <a:xfrm>
                  <a:off x="1686" y="2520"/>
                  <a:ext cx="57" cy="57"/>
                </a:xfrm>
                <a:prstGeom prst="ellipse">
                  <a:avLst/>
                </a:prstGeom>
                <a:solidFill>
                  <a:srgbClr val="3366FF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61" name="Oval 3363"/>
                <p:cNvSpPr>
                  <a:spLocks noChangeArrowheads="1"/>
                </p:cNvSpPr>
                <p:nvPr/>
              </p:nvSpPr>
              <p:spPr bwMode="auto">
                <a:xfrm>
                  <a:off x="1702" y="2440"/>
                  <a:ext cx="57" cy="57"/>
                </a:xfrm>
                <a:prstGeom prst="ellipse">
                  <a:avLst/>
                </a:prstGeom>
                <a:solidFill>
                  <a:srgbClr val="3366FF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62" name="Oval 3379"/>
                <p:cNvSpPr>
                  <a:spLocks noChangeArrowheads="1"/>
                </p:cNvSpPr>
                <p:nvPr/>
              </p:nvSpPr>
              <p:spPr bwMode="auto">
                <a:xfrm>
                  <a:off x="1638" y="2552"/>
                  <a:ext cx="57" cy="57"/>
                </a:xfrm>
                <a:prstGeom prst="ellipse">
                  <a:avLst/>
                </a:prstGeom>
                <a:solidFill>
                  <a:srgbClr val="3366FF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63" name="Oval 3500"/>
                <p:cNvSpPr>
                  <a:spLocks noChangeArrowheads="1"/>
                </p:cNvSpPr>
                <p:nvPr/>
              </p:nvSpPr>
              <p:spPr bwMode="auto">
                <a:xfrm>
                  <a:off x="2029" y="2501"/>
                  <a:ext cx="57" cy="57"/>
                </a:xfrm>
                <a:prstGeom prst="ellipse">
                  <a:avLst/>
                </a:prstGeom>
                <a:solidFill>
                  <a:srgbClr val="3366FF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64" name="Oval 3516"/>
                <p:cNvSpPr>
                  <a:spLocks noChangeArrowheads="1"/>
                </p:cNvSpPr>
                <p:nvPr/>
              </p:nvSpPr>
              <p:spPr bwMode="auto">
                <a:xfrm>
                  <a:off x="2057" y="2465"/>
                  <a:ext cx="57" cy="57"/>
                </a:xfrm>
                <a:prstGeom prst="ellipse">
                  <a:avLst/>
                </a:prstGeom>
                <a:solidFill>
                  <a:srgbClr val="3366FF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65" name="Oval 3532"/>
                <p:cNvSpPr>
                  <a:spLocks noChangeArrowheads="1"/>
                </p:cNvSpPr>
                <p:nvPr/>
              </p:nvSpPr>
              <p:spPr bwMode="auto">
                <a:xfrm>
                  <a:off x="2089" y="2533"/>
                  <a:ext cx="57" cy="57"/>
                </a:xfrm>
                <a:prstGeom prst="ellipse">
                  <a:avLst/>
                </a:prstGeom>
                <a:solidFill>
                  <a:srgbClr val="3366FF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66" name="Oval 3548"/>
                <p:cNvSpPr>
                  <a:spLocks noChangeArrowheads="1"/>
                </p:cNvSpPr>
                <p:nvPr/>
              </p:nvSpPr>
              <p:spPr bwMode="auto">
                <a:xfrm>
                  <a:off x="2105" y="2453"/>
                  <a:ext cx="57" cy="57"/>
                </a:xfrm>
                <a:prstGeom prst="ellipse">
                  <a:avLst/>
                </a:prstGeom>
                <a:solidFill>
                  <a:srgbClr val="3366FF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67" name="Oval 3564"/>
                <p:cNvSpPr>
                  <a:spLocks noChangeArrowheads="1"/>
                </p:cNvSpPr>
                <p:nvPr/>
              </p:nvSpPr>
              <p:spPr bwMode="auto">
                <a:xfrm>
                  <a:off x="2041" y="2565"/>
                  <a:ext cx="57" cy="57"/>
                </a:xfrm>
                <a:prstGeom prst="ellipse">
                  <a:avLst/>
                </a:prstGeom>
                <a:solidFill>
                  <a:srgbClr val="3366FF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68" name="Oval 3686"/>
                <p:cNvSpPr>
                  <a:spLocks noChangeArrowheads="1"/>
                </p:cNvSpPr>
                <p:nvPr/>
              </p:nvSpPr>
              <p:spPr bwMode="auto">
                <a:xfrm>
                  <a:off x="457" y="2535"/>
                  <a:ext cx="57" cy="57"/>
                </a:xfrm>
                <a:prstGeom prst="ellipse">
                  <a:avLst/>
                </a:prstGeom>
                <a:solidFill>
                  <a:srgbClr val="3366FF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630" name="Line 4853"/>
              <p:cNvSpPr>
                <a:spLocks noChangeShapeType="1"/>
              </p:cNvSpPr>
              <p:nvPr/>
            </p:nvSpPr>
            <p:spPr bwMode="auto">
              <a:xfrm>
                <a:off x="896" y="2410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31" name="Rectangle 4854"/>
              <p:cNvSpPr>
                <a:spLocks noChangeArrowheads="1"/>
              </p:cNvSpPr>
              <p:nvPr/>
            </p:nvSpPr>
            <p:spPr bwMode="auto">
              <a:xfrm>
                <a:off x="970" y="2098"/>
                <a:ext cx="239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2800">
                    <a:latin typeface="Symbol" pitchFamily="18" charset="2"/>
                  </a:rPr>
                  <a:t>l</a:t>
                </a:r>
                <a:endParaRPr lang="en-US" altLang="ja-JP" sz="2800"/>
              </a:p>
            </p:txBody>
          </p:sp>
          <p:sp>
            <p:nvSpPr>
              <p:cNvPr id="632" name="Oval 4898"/>
              <p:cNvSpPr>
                <a:spLocks noChangeArrowheads="1"/>
              </p:cNvSpPr>
              <p:nvPr/>
            </p:nvSpPr>
            <p:spPr bwMode="auto">
              <a:xfrm>
                <a:off x="1859" y="2361"/>
                <a:ext cx="397" cy="388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33" name="Text Box 4899"/>
              <p:cNvSpPr txBox="1">
                <a:spLocks noChangeArrowheads="1"/>
              </p:cNvSpPr>
              <p:nvPr/>
            </p:nvSpPr>
            <p:spPr bwMode="auto">
              <a:xfrm>
                <a:off x="2267" y="1910"/>
                <a:ext cx="951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9pPr>
              </a:lstStyle>
              <a:p>
                <a:pPr eaLnBrk="1" hangingPunct="1"/>
                <a:r>
                  <a:rPr lang="en-US" altLang="ja-JP" sz="2000" dirty="0" smtClean="0"/>
                  <a:t>Microbunch</a:t>
                </a:r>
                <a:endParaRPr lang="ja-JP" altLang="en-US" sz="2000" dirty="0"/>
              </a:p>
            </p:txBody>
          </p:sp>
          <p:sp>
            <p:nvSpPr>
              <p:cNvPr id="634" name="Line 4900"/>
              <p:cNvSpPr>
                <a:spLocks noChangeShapeType="1"/>
              </p:cNvSpPr>
              <p:nvPr/>
            </p:nvSpPr>
            <p:spPr bwMode="auto">
              <a:xfrm flipV="1">
                <a:off x="2077" y="2081"/>
                <a:ext cx="218" cy="28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</p:grpSp>
      <p:grpSp>
        <p:nvGrpSpPr>
          <p:cNvPr id="669" name="Group 6092"/>
          <p:cNvGrpSpPr>
            <a:grpSpLocks/>
          </p:cNvGrpSpPr>
          <p:nvPr/>
        </p:nvGrpSpPr>
        <p:grpSpPr bwMode="auto">
          <a:xfrm>
            <a:off x="1282700" y="1285875"/>
            <a:ext cx="6569075" cy="1843088"/>
            <a:chOff x="808" y="810"/>
            <a:chExt cx="4138" cy="1161"/>
          </a:xfrm>
        </p:grpSpPr>
        <p:grpSp>
          <p:nvGrpSpPr>
            <p:cNvPr id="670" name="Group 4825"/>
            <p:cNvGrpSpPr>
              <a:grpSpLocks/>
            </p:cNvGrpSpPr>
            <p:nvPr/>
          </p:nvGrpSpPr>
          <p:grpSpPr bwMode="auto">
            <a:xfrm>
              <a:off x="842" y="810"/>
              <a:ext cx="4104" cy="796"/>
              <a:chOff x="798" y="1046"/>
              <a:chExt cx="4104" cy="796"/>
            </a:xfrm>
          </p:grpSpPr>
          <p:grpSp>
            <p:nvGrpSpPr>
              <p:cNvPr id="726" name="Group 2233"/>
              <p:cNvGrpSpPr>
                <a:grpSpLocks/>
              </p:cNvGrpSpPr>
              <p:nvPr/>
            </p:nvGrpSpPr>
            <p:grpSpPr bwMode="auto">
              <a:xfrm>
                <a:off x="974" y="1046"/>
                <a:ext cx="2352" cy="672"/>
                <a:chOff x="624" y="1056"/>
                <a:chExt cx="4704" cy="672"/>
              </a:xfrm>
            </p:grpSpPr>
            <p:grpSp>
              <p:nvGrpSpPr>
                <p:cNvPr id="1279" name="Group 2234"/>
                <p:cNvGrpSpPr>
                  <a:grpSpLocks/>
                </p:cNvGrpSpPr>
                <p:nvPr/>
              </p:nvGrpSpPr>
              <p:grpSpPr bwMode="auto">
                <a:xfrm>
                  <a:off x="624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1287" name="Freeform 2235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88" name="Freeform 2236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89" name="Freeform 2237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90" name="Freeform 2238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91" name="Freeform 2239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92" name="Freeform 2240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1280" name="Group 2241"/>
                <p:cNvGrpSpPr>
                  <a:grpSpLocks/>
                </p:cNvGrpSpPr>
                <p:nvPr/>
              </p:nvGrpSpPr>
              <p:grpSpPr bwMode="auto">
                <a:xfrm>
                  <a:off x="2976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1281" name="Freeform 2242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82" name="Freeform 2243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83" name="Freeform 2244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84" name="Freeform 2245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85" name="Freeform 2246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86" name="Freeform 2247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</p:grpSp>
          <p:grpSp>
            <p:nvGrpSpPr>
              <p:cNvPr id="727" name="Group 2249"/>
              <p:cNvGrpSpPr>
                <a:grpSpLocks/>
              </p:cNvGrpSpPr>
              <p:nvPr/>
            </p:nvGrpSpPr>
            <p:grpSpPr bwMode="auto">
              <a:xfrm>
                <a:off x="3574" y="1046"/>
                <a:ext cx="1176" cy="672"/>
                <a:chOff x="2016" y="2352"/>
                <a:chExt cx="1152" cy="288"/>
              </a:xfrm>
            </p:grpSpPr>
            <p:sp>
              <p:nvSpPr>
                <p:cNvPr id="1273" name="Freeform 2250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74" name="Freeform 2251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75" name="Freeform 2252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76" name="Freeform 2253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77" name="Freeform 2254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78" name="Freeform 2255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728" name="Group 3873"/>
              <p:cNvGrpSpPr>
                <a:grpSpLocks/>
              </p:cNvGrpSpPr>
              <p:nvPr/>
            </p:nvGrpSpPr>
            <p:grpSpPr bwMode="auto">
              <a:xfrm>
                <a:off x="1046" y="1102"/>
                <a:ext cx="2352" cy="672"/>
                <a:chOff x="624" y="1056"/>
                <a:chExt cx="4704" cy="672"/>
              </a:xfrm>
            </p:grpSpPr>
            <p:grpSp>
              <p:nvGrpSpPr>
                <p:cNvPr id="1259" name="Group 3874"/>
                <p:cNvGrpSpPr>
                  <a:grpSpLocks/>
                </p:cNvGrpSpPr>
                <p:nvPr/>
              </p:nvGrpSpPr>
              <p:grpSpPr bwMode="auto">
                <a:xfrm>
                  <a:off x="624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1267" name="Freeform 3875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68" name="Freeform 3876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69" name="Freeform 3877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70" name="Freeform 3878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71" name="Freeform 3879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72" name="Freeform 3880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1260" name="Group 3881"/>
                <p:cNvGrpSpPr>
                  <a:grpSpLocks/>
                </p:cNvGrpSpPr>
                <p:nvPr/>
              </p:nvGrpSpPr>
              <p:grpSpPr bwMode="auto">
                <a:xfrm>
                  <a:off x="2976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1261" name="Freeform 3882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62" name="Freeform 3883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63" name="Freeform 3884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64" name="Freeform 3885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65" name="Freeform 3886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66" name="Freeform 3887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</p:grpSp>
          <p:grpSp>
            <p:nvGrpSpPr>
              <p:cNvPr id="729" name="Group 3888"/>
              <p:cNvGrpSpPr>
                <a:grpSpLocks/>
              </p:cNvGrpSpPr>
              <p:nvPr/>
            </p:nvGrpSpPr>
            <p:grpSpPr bwMode="auto">
              <a:xfrm>
                <a:off x="3646" y="1102"/>
                <a:ext cx="1176" cy="672"/>
                <a:chOff x="2016" y="2352"/>
                <a:chExt cx="1152" cy="288"/>
              </a:xfrm>
            </p:grpSpPr>
            <p:sp>
              <p:nvSpPr>
                <p:cNvPr id="1253" name="Freeform 3889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54" name="Freeform 3890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55" name="Freeform 3891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56" name="Freeform 3892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57" name="Freeform 3893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58" name="Freeform 3894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730" name="Group 3896"/>
              <p:cNvGrpSpPr>
                <a:grpSpLocks/>
              </p:cNvGrpSpPr>
              <p:nvPr/>
            </p:nvGrpSpPr>
            <p:grpSpPr bwMode="auto">
              <a:xfrm>
                <a:off x="1214" y="1046"/>
                <a:ext cx="2352" cy="672"/>
                <a:chOff x="624" y="1056"/>
                <a:chExt cx="4704" cy="672"/>
              </a:xfrm>
            </p:grpSpPr>
            <p:grpSp>
              <p:nvGrpSpPr>
                <p:cNvPr id="1239" name="Group 3897"/>
                <p:cNvGrpSpPr>
                  <a:grpSpLocks/>
                </p:cNvGrpSpPr>
                <p:nvPr/>
              </p:nvGrpSpPr>
              <p:grpSpPr bwMode="auto">
                <a:xfrm>
                  <a:off x="624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1247" name="Freeform 3898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48" name="Freeform 3899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49" name="Freeform 3900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50" name="Freeform 3901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51" name="Freeform 3902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52" name="Freeform 3903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1240" name="Group 3904"/>
                <p:cNvGrpSpPr>
                  <a:grpSpLocks/>
                </p:cNvGrpSpPr>
                <p:nvPr/>
              </p:nvGrpSpPr>
              <p:grpSpPr bwMode="auto">
                <a:xfrm>
                  <a:off x="2976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1241" name="Freeform 3905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42" name="Freeform 3906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43" name="Freeform 3907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44" name="Freeform 3908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45" name="Freeform 3909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46" name="Freeform 3910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</p:grpSp>
          <p:grpSp>
            <p:nvGrpSpPr>
              <p:cNvPr id="731" name="Group 3911"/>
              <p:cNvGrpSpPr>
                <a:grpSpLocks/>
              </p:cNvGrpSpPr>
              <p:nvPr/>
            </p:nvGrpSpPr>
            <p:grpSpPr bwMode="auto">
              <a:xfrm>
                <a:off x="3702" y="1046"/>
                <a:ext cx="1176" cy="672"/>
                <a:chOff x="2016" y="2352"/>
                <a:chExt cx="1152" cy="288"/>
              </a:xfrm>
            </p:grpSpPr>
            <p:sp>
              <p:nvSpPr>
                <p:cNvPr id="1233" name="Freeform 3912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34" name="Freeform 3913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35" name="Freeform 3914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36" name="Freeform 3915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37" name="Freeform 3916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38" name="Freeform 3917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732" name="Group 3919"/>
              <p:cNvGrpSpPr>
                <a:grpSpLocks/>
              </p:cNvGrpSpPr>
              <p:nvPr/>
            </p:nvGrpSpPr>
            <p:grpSpPr bwMode="auto">
              <a:xfrm>
                <a:off x="1218" y="1122"/>
                <a:ext cx="2352" cy="672"/>
                <a:chOff x="624" y="1056"/>
                <a:chExt cx="4704" cy="672"/>
              </a:xfrm>
            </p:grpSpPr>
            <p:grpSp>
              <p:nvGrpSpPr>
                <p:cNvPr id="1219" name="Group 3920"/>
                <p:cNvGrpSpPr>
                  <a:grpSpLocks/>
                </p:cNvGrpSpPr>
                <p:nvPr/>
              </p:nvGrpSpPr>
              <p:grpSpPr bwMode="auto">
                <a:xfrm>
                  <a:off x="624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1227" name="Freeform 3921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28" name="Freeform 3922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29" name="Freeform 3923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30" name="Freeform 3924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31" name="Freeform 3925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32" name="Freeform 3926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1220" name="Group 3927"/>
                <p:cNvGrpSpPr>
                  <a:grpSpLocks/>
                </p:cNvGrpSpPr>
                <p:nvPr/>
              </p:nvGrpSpPr>
              <p:grpSpPr bwMode="auto">
                <a:xfrm>
                  <a:off x="2976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1221" name="Freeform 3928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22" name="Freeform 3929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23" name="Freeform 3930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24" name="Freeform 3931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25" name="Freeform 3932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26" name="Freeform 3933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</p:grpSp>
          <p:grpSp>
            <p:nvGrpSpPr>
              <p:cNvPr id="733" name="Group 3934"/>
              <p:cNvGrpSpPr>
                <a:grpSpLocks/>
              </p:cNvGrpSpPr>
              <p:nvPr/>
            </p:nvGrpSpPr>
            <p:grpSpPr bwMode="auto">
              <a:xfrm>
                <a:off x="3726" y="1122"/>
                <a:ext cx="1176" cy="672"/>
                <a:chOff x="2016" y="2352"/>
                <a:chExt cx="1152" cy="288"/>
              </a:xfrm>
            </p:grpSpPr>
            <p:sp>
              <p:nvSpPr>
                <p:cNvPr id="1213" name="Freeform 3935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14" name="Freeform 3936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15" name="Freeform 3937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16" name="Freeform 3938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17" name="Freeform 3939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18" name="Freeform 3940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734" name="Group 3942"/>
              <p:cNvGrpSpPr>
                <a:grpSpLocks/>
              </p:cNvGrpSpPr>
              <p:nvPr/>
            </p:nvGrpSpPr>
            <p:grpSpPr bwMode="auto">
              <a:xfrm>
                <a:off x="1162" y="1062"/>
                <a:ext cx="2352" cy="672"/>
                <a:chOff x="624" y="1056"/>
                <a:chExt cx="4704" cy="672"/>
              </a:xfrm>
            </p:grpSpPr>
            <p:grpSp>
              <p:nvGrpSpPr>
                <p:cNvPr id="1199" name="Group 3943"/>
                <p:cNvGrpSpPr>
                  <a:grpSpLocks/>
                </p:cNvGrpSpPr>
                <p:nvPr/>
              </p:nvGrpSpPr>
              <p:grpSpPr bwMode="auto">
                <a:xfrm>
                  <a:off x="624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1207" name="Freeform 3944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08" name="Freeform 3945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09" name="Freeform 3946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10" name="Freeform 3947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11" name="Freeform 3948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12" name="Freeform 3949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1200" name="Group 3950"/>
                <p:cNvGrpSpPr>
                  <a:grpSpLocks/>
                </p:cNvGrpSpPr>
                <p:nvPr/>
              </p:nvGrpSpPr>
              <p:grpSpPr bwMode="auto">
                <a:xfrm>
                  <a:off x="2976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1201" name="Freeform 3951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02" name="Freeform 3952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03" name="Freeform 3953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04" name="Freeform 3954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05" name="Freeform 3955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06" name="Freeform 3956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</p:grpSp>
          <p:grpSp>
            <p:nvGrpSpPr>
              <p:cNvPr id="735" name="Group 3965"/>
              <p:cNvGrpSpPr>
                <a:grpSpLocks/>
              </p:cNvGrpSpPr>
              <p:nvPr/>
            </p:nvGrpSpPr>
            <p:grpSpPr bwMode="auto">
              <a:xfrm>
                <a:off x="1166" y="1142"/>
                <a:ext cx="2352" cy="672"/>
                <a:chOff x="624" y="1056"/>
                <a:chExt cx="4704" cy="672"/>
              </a:xfrm>
            </p:grpSpPr>
            <p:grpSp>
              <p:nvGrpSpPr>
                <p:cNvPr id="1185" name="Group 3966"/>
                <p:cNvGrpSpPr>
                  <a:grpSpLocks/>
                </p:cNvGrpSpPr>
                <p:nvPr/>
              </p:nvGrpSpPr>
              <p:grpSpPr bwMode="auto">
                <a:xfrm>
                  <a:off x="624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1193" name="Freeform 3967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94" name="Freeform 3968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95" name="Freeform 3969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96" name="Freeform 3970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97" name="Freeform 3971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98" name="Freeform 3972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1186" name="Group 3973"/>
                <p:cNvGrpSpPr>
                  <a:grpSpLocks/>
                </p:cNvGrpSpPr>
                <p:nvPr/>
              </p:nvGrpSpPr>
              <p:grpSpPr bwMode="auto">
                <a:xfrm>
                  <a:off x="2976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1187" name="Freeform 3974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88" name="Freeform 3975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89" name="Freeform 3976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90" name="Freeform 3977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91" name="Freeform 3978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92" name="Freeform 3979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</p:grpSp>
          <p:grpSp>
            <p:nvGrpSpPr>
              <p:cNvPr id="736" name="Group 3988"/>
              <p:cNvGrpSpPr>
                <a:grpSpLocks/>
              </p:cNvGrpSpPr>
              <p:nvPr/>
            </p:nvGrpSpPr>
            <p:grpSpPr bwMode="auto">
              <a:xfrm>
                <a:off x="930" y="1090"/>
                <a:ext cx="2352" cy="672"/>
                <a:chOff x="624" y="1056"/>
                <a:chExt cx="4704" cy="672"/>
              </a:xfrm>
            </p:grpSpPr>
            <p:grpSp>
              <p:nvGrpSpPr>
                <p:cNvPr id="1171" name="Group 3989"/>
                <p:cNvGrpSpPr>
                  <a:grpSpLocks/>
                </p:cNvGrpSpPr>
                <p:nvPr/>
              </p:nvGrpSpPr>
              <p:grpSpPr bwMode="auto">
                <a:xfrm>
                  <a:off x="624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1179" name="Freeform 3990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80" name="Freeform 3991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81" name="Freeform 3992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82" name="Freeform 3993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83" name="Freeform 3994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84" name="Freeform 3995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1172" name="Group 3996"/>
                <p:cNvGrpSpPr>
                  <a:grpSpLocks/>
                </p:cNvGrpSpPr>
                <p:nvPr/>
              </p:nvGrpSpPr>
              <p:grpSpPr bwMode="auto">
                <a:xfrm>
                  <a:off x="2976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1173" name="Freeform 3997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74" name="Freeform 3998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75" name="Freeform 3999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76" name="Freeform 4000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77" name="Freeform 4001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78" name="Freeform 4002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</p:grpSp>
          <p:grpSp>
            <p:nvGrpSpPr>
              <p:cNvPr id="737" name="Group 4003"/>
              <p:cNvGrpSpPr>
                <a:grpSpLocks/>
              </p:cNvGrpSpPr>
              <p:nvPr/>
            </p:nvGrpSpPr>
            <p:grpSpPr bwMode="auto">
              <a:xfrm>
                <a:off x="3530" y="1090"/>
                <a:ext cx="1176" cy="672"/>
                <a:chOff x="2016" y="2352"/>
                <a:chExt cx="1152" cy="288"/>
              </a:xfrm>
            </p:grpSpPr>
            <p:sp>
              <p:nvSpPr>
                <p:cNvPr id="1165" name="Freeform 4004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66" name="Freeform 4005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67" name="Freeform 4006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68" name="Freeform 4007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69" name="Freeform 4008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70" name="Freeform 4009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738" name="Group 4011"/>
              <p:cNvGrpSpPr>
                <a:grpSpLocks/>
              </p:cNvGrpSpPr>
              <p:nvPr/>
            </p:nvGrpSpPr>
            <p:grpSpPr bwMode="auto">
              <a:xfrm>
                <a:off x="986" y="1142"/>
                <a:ext cx="2352" cy="672"/>
                <a:chOff x="624" y="1056"/>
                <a:chExt cx="4704" cy="672"/>
              </a:xfrm>
            </p:grpSpPr>
            <p:grpSp>
              <p:nvGrpSpPr>
                <p:cNvPr id="1151" name="Group 4012"/>
                <p:cNvGrpSpPr>
                  <a:grpSpLocks/>
                </p:cNvGrpSpPr>
                <p:nvPr/>
              </p:nvGrpSpPr>
              <p:grpSpPr bwMode="auto">
                <a:xfrm>
                  <a:off x="624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1159" name="Freeform 4013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60" name="Freeform 4014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61" name="Freeform 4015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62" name="Freeform 4016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63" name="Freeform 4017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64" name="Freeform 4018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1152" name="Group 4019"/>
                <p:cNvGrpSpPr>
                  <a:grpSpLocks/>
                </p:cNvGrpSpPr>
                <p:nvPr/>
              </p:nvGrpSpPr>
              <p:grpSpPr bwMode="auto">
                <a:xfrm>
                  <a:off x="2976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1153" name="Freeform 4020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54" name="Freeform 4021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55" name="Freeform 4022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56" name="Freeform 4023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57" name="Freeform 4024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58" name="Freeform 4025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</p:grpSp>
          <p:grpSp>
            <p:nvGrpSpPr>
              <p:cNvPr id="739" name="Group 4026"/>
              <p:cNvGrpSpPr>
                <a:grpSpLocks/>
              </p:cNvGrpSpPr>
              <p:nvPr/>
            </p:nvGrpSpPr>
            <p:grpSpPr bwMode="auto">
              <a:xfrm>
                <a:off x="3586" y="1142"/>
                <a:ext cx="1176" cy="672"/>
                <a:chOff x="2016" y="2352"/>
                <a:chExt cx="1152" cy="288"/>
              </a:xfrm>
            </p:grpSpPr>
            <p:sp>
              <p:nvSpPr>
                <p:cNvPr id="1145" name="Freeform 4027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46" name="Freeform 4028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47" name="Freeform 4029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48" name="Freeform 4030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49" name="Freeform 4031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50" name="Freeform 4032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740" name="Group 4034"/>
              <p:cNvGrpSpPr>
                <a:grpSpLocks/>
              </p:cNvGrpSpPr>
              <p:nvPr/>
            </p:nvGrpSpPr>
            <p:grpSpPr bwMode="auto">
              <a:xfrm>
                <a:off x="1338" y="1138"/>
                <a:ext cx="2352" cy="672"/>
                <a:chOff x="624" y="1056"/>
                <a:chExt cx="4704" cy="672"/>
              </a:xfrm>
            </p:grpSpPr>
            <p:grpSp>
              <p:nvGrpSpPr>
                <p:cNvPr id="1131" name="Group 4035"/>
                <p:cNvGrpSpPr>
                  <a:grpSpLocks/>
                </p:cNvGrpSpPr>
                <p:nvPr/>
              </p:nvGrpSpPr>
              <p:grpSpPr bwMode="auto">
                <a:xfrm>
                  <a:off x="624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1139" name="Freeform 4036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40" name="Freeform 4037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41" name="Freeform 4038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42" name="Freeform 4039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43" name="Freeform 4040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44" name="Freeform 4041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1132" name="Group 4042"/>
                <p:cNvGrpSpPr>
                  <a:grpSpLocks/>
                </p:cNvGrpSpPr>
                <p:nvPr/>
              </p:nvGrpSpPr>
              <p:grpSpPr bwMode="auto">
                <a:xfrm>
                  <a:off x="2976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1133" name="Freeform 4043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34" name="Freeform 4044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35" name="Freeform 4045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36" name="Freeform 4046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37" name="Freeform 4047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38" name="Freeform 4048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</p:grpSp>
          <p:grpSp>
            <p:nvGrpSpPr>
              <p:cNvPr id="741" name="Group 4057"/>
              <p:cNvGrpSpPr>
                <a:grpSpLocks/>
              </p:cNvGrpSpPr>
              <p:nvPr/>
            </p:nvGrpSpPr>
            <p:grpSpPr bwMode="auto">
              <a:xfrm>
                <a:off x="1362" y="1102"/>
                <a:ext cx="2352" cy="672"/>
                <a:chOff x="624" y="1056"/>
                <a:chExt cx="4704" cy="672"/>
              </a:xfrm>
            </p:grpSpPr>
            <p:grpSp>
              <p:nvGrpSpPr>
                <p:cNvPr id="1117" name="Group 4058"/>
                <p:cNvGrpSpPr>
                  <a:grpSpLocks/>
                </p:cNvGrpSpPr>
                <p:nvPr/>
              </p:nvGrpSpPr>
              <p:grpSpPr bwMode="auto">
                <a:xfrm>
                  <a:off x="624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1125" name="Freeform 4059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26" name="Freeform 4060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27" name="Freeform 4061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28" name="Freeform 4062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29" name="Freeform 4063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30" name="Freeform 4064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1118" name="Group 4065"/>
                <p:cNvGrpSpPr>
                  <a:grpSpLocks/>
                </p:cNvGrpSpPr>
                <p:nvPr/>
              </p:nvGrpSpPr>
              <p:grpSpPr bwMode="auto">
                <a:xfrm>
                  <a:off x="2976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1119" name="Freeform 4066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20" name="Freeform 4067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21" name="Freeform 4068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22" name="Freeform 4069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23" name="Freeform 4070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24" name="Freeform 4071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</p:grpSp>
          <p:grpSp>
            <p:nvGrpSpPr>
              <p:cNvPr id="742" name="Group 4080"/>
              <p:cNvGrpSpPr>
                <a:grpSpLocks/>
              </p:cNvGrpSpPr>
              <p:nvPr/>
            </p:nvGrpSpPr>
            <p:grpSpPr bwMode="auto">
              <a:xfrm>
                <a:off x="1418" y="1046"/>
                <a:ext cx="2352" cy="672"/>
                <a:chOff x="624" y="1056"/>
                <a:chExt cx="4704" cy="672"/>
              </a:xfrm>
            </p:grpSpPr>
            <p:grpSp>
              <p:nvGrpSpPr>
                <p:cNvPr id="1103" name="Group 4081"/>
                <p:cNvGrpSpPr>
                  <a:grpSpLocks/>
                </p:cNvGrpSpPr>
                <p:nvPr/>
              </p:nvGrpSpPr>
              <p:grpSpPr bwMode="auto">
                <a:xfrm>
                  <a:off x="624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1111" name="Freeform 4082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12" name="Freeform 4083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13" name="Freeform 4084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14" name="Freeform 4085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15" name="Freeform 4086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16" name="Freeform 4087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1104" name="Group 4088"/>
                <p:cNvGrpSpPr>
                  <a:grpSpLocks/>
                </p:cNvGrpSpPr>
                <p:nvPr/>
              </p:nvGrpSpPr>
              <p:grpSpPr bwMode="auto">
                <a:xfrm>
                  <a:off x="2976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1105" name="Freeform 4089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06" name="Freeform 4090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07" name="Freeform 4091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08" name="Freeform 4092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09" name="Freeform 4093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10" name="Freeform 4094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</p:grpSp>
          <p:grpSp>
            <p:nvGrpSpPr>
              <p:cNvPr id="743" name="Group 4103"/>
              <p:cNvGrpSpPr>
                <a:grpSpLocks/>
              </p:cNvGrpSpPr>
              <p:nvPr/>
            </p:nvGrpSpPr>
            <p:grpSpPr bwMode="auto">
              <a:xfrm>
                <a:off x="1442" y="1122"/>
                <a:ext cx="2352" cy="672"/>
                <a:chOff x="624" y="1056"/>
                <a:chExt cx="4704" cy="672"/>
              </a:xfrm>
            </p:grpSpPr>
            <p:grpSp>
              <p:nvGrpSpPr>
                <p:cNvPr id="1089" name="Group 4104"/>
                <p:cNvGrpSpPr>
                  <a:grpSpLocks/>
                </p:cNvGrpSpPr>
                <p:nvPr/>
              </p:nvGrpSpPr>
              <p:grpSpPr bwMode="auto">
                <a:xfrm>
                  <a:off x="624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1097" name="Freeform 4105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98" name="Freeform 4106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99" name="Freeform 4107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00" name="Freeform 4108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01" name="Freeform 4109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02" name="Freeform 4110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1090" name="Group 4111"/>
                <p:cNvGrpSpPr>
                  <a:grpSpLocks/>
                </p:cNvGrpSpPr>
                <p:nvPr/>
              </p:nvGrpSpPr>
              <p:grpSpPr bwMode="auto">
                <a:xfrm>
                  <a:off x="2976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1091" name="Freeform 4112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92" name="Freeform 4113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93" name="Freeform 4114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94" name="Freeform 4115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95" name="Freeform 4116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96" name="Freeform 4117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</p:grpSp>
          <p:grpSp>
            <p:nvGrpSpPr>
              <p:cNvPr id="744" name="Group 4126"/>
              <p:cNvGrpSpPr>
                <a:grpSpLocks/>
              </p:cNvGrpSpPr>
              <p:nvPr/>
            </p:nvGrpSpPr>
            <p:grpSpPr bwMode="auto">
              <a:xfrm>
                <a:off x="1518" y="1062"/>
                <a:ext cx="2352" cy="672"/>
                <a:chOff x="624" y="1056"/>
                <a:chExt cx="4704" cy="672"/>
              </a:xfrm>
            </p:grpSpPr>
            <p:grpSp>
              <p:nvGrpSpPr>
                <p:cNvPr id="1075" name="Group 4127"/>
                <p:cNvGrpSpPr>
                  <a:grpSpLocks/>
                </p:cNvGrpSpPr>
                <p:nvPr/>
              </p:nvGrpSpPr>
              <p:grpSpPr bwMode="auto">
                <a:xfrm>
                  <a:off x="624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1083" name="Freeform 4128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84" name="Freeform 4129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85" name="Freeform 4130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86" name="Freeform 4131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87" name="Freeform 4132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88" name="Freeform 4133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1076" name="Group 4134"/>
                <p:cNvGrpSpPr>
                  <a:grpSpLocks/>
                </p:cNvGrpSpPr>
                <p:nvPr/>
              </p:nvGrpSpPr>
              <p:grpSpPr bwMode="auto">
                <a:xfrm>
                  <a:off x="2976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1077" name="Freeform 4135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78" name="Freeform 4136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79" name="Freeform 4137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80" name="Freeform 4138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81" name="Freeform 4139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82" name="Freeform 4140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</p:grpSp>
          <p:grpSp>
            <p:nvGrpSpPr>
              <p:cNvPr id="745" name="Group 4149"/>
              <p:cNvGrpSpPr>
                <a:grpSpLocks/>
              </p:cNvGrpSpPr>
              <p:nvPr/>
            </p:nvGrpSpPr>
            <p:grpSpPr bwMode="auto">
              <a:xfrm>
                <a:off x="1526" y="1142"/>
                <a:ext cx="2352" cy="672"/>
                <a:chOff x="624" y="1056"/>
                <a:chExt cx="4704" cy="672"/>
              </a:xfrm>
            </p:grpSpPr>
            <p:grpSp>
              <p:nvGrpSpPr>
                <p:cNvPr id="1061" name="Group 4150"/>
                <p:cNvGrpSpPr>
                  <a:grpSpLocks/>
                </p:cNvGrpSpPr>
                <p:nvPr/>
              </p:nvGrpSpPr>
              <p:grpSpPr bwMode="auto">
                <a:xfrm>
                  <a:off x="624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1069" name="Freeform 4151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70" name="Freeform 4152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71" name="Freeform 4153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72" name="Freeform 4154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73" name="Freeform 4155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74" name="Freeform 4156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1062" name="Group 4157"/>
                <p:cNvGrpSpPr>
                  <a:grpSpLocks/>
                </p:cNvGrpSpPr>
                <p:nvPr/>
              </p:nvGrpSpPr>
              <p:grpSpPr bwMode="auto">
                <a:xfrm>
                  <a:off x="2976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1063" name="Freeform 4158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64" name="Freeform 4159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65" name="Freeform 4160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66" name="Freeform 4161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67" name="Freeform 4162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68" name="Freeform 4163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</p:grpSp>
          <p:grpSp>
            <p:nvGrpSpPr>
              <p:cNvPr id="746" name="Group 4172"/>
              <p:cNvGrpSpPr>
                <a:grpSpLocks/>
              </p:cNvGrpSpPr>
              <p:nvPr/>
            </p:nvGrpSpPr>
            <p:grpSpPr bwMode="auto">
              <a:xfrm>
                <a:off x="1246" y="1090"/>
                <a:ext cx="2352" cy="672"/>
                <a:chOff x="624" y="1056"/>
                <a:chExt cx="4704" cy="672"/>
              </a:xfrm>
            </p:grpSpPr>
            <p:grpSp>
              <p:nvGrpSpPr>
                <p:cNvPr id="1047" name="Group 4173"/>
                <p:cNvGrpSpPr>
                  <a:grpSpLocks/>
                </p:cNvGrpSpPr>
                <p:nvPr/>
              </p:nvGrpSpPr>
              <p:grpSpPr bwMode="auto">
                <a:xfrm>
                  <a:off x="624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1055" name="Freeform 4174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56" name="Freeform 4175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57" name="Freeform 4176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58" name="Freeform 4177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59" name="Freeform 4178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60" name="Freeform 4179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1048" name="Group 4180"/>
                <p:cNvGrpSpPr>
                  <a:grpSpLocks/>
                </p:cNvGrpSpPr>
                <p:nvPr/>
              </p:nvGrpSpPr>
              <p:grpSpPr bwMode="auto">
                <a:xfrm>
                  <a:off x="2976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1049" name="Freeform 4181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50" name="Freeform 4182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51" name="Freeform 4183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52" name="Freeform 4184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53" name="Freeform 4185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54" name="Freeform 4186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</p:grpSp>
          <p:grpSp>
            <p:nvGrpSpPr>
              <p:cNvPr id="747" name="Group 4195"/>
              <p:cNvGrpSpPr>
                <a:grpSpLocks/>
              </p:cNvGrpSpPr>
              <p:nvPr/>
            </p:nvGrpSpPr>
            <p:grpSpPr bwMode="auto">
              <a:xfrm>
                <a:off x="1302" y="1142"/>
                <a:ext cx="2352" cy="672"/>
                <a:chOff x="624" y="1056"/>
                <a:chExt cx="4704" cy="672"/>
              </a:xfrm>
            </p:grpSpPr>
            <p:grpSp>
              <p:nvGrpSpPr>
                <p:cNvPr id="1033" name="Group 4196"/>
                <p:cNvGrpSpPr>
                  <a:grpSpLocks/>
                </p:cNvGrpSpPr>
                <p:nvPr/>
              </p:nvGrpSpPr>
              <p:grpSpPr bwMode="auto">
                <a:xfrm>
                  <a:off x="624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1041" name="Freeform 4197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42" name="Freeform 4198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43" name="Freeform 4199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44" name="Freeform 4200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45" name="Freeform 4201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46" name="Freeform 4202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1034" name="Group 4203"/>
                <p:cNvGrpSpPr>
                  <a:grpSpLocks/>
                </p:cNvGrpSpPr>
                <p:nvPr/>
              </p:nvGrpSpPr>
              <p:grpSpPr bwMode="auto">
                <a:xfrm>
                  <a:off x="2976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1035" name="Freeform 4204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36" name="Freeform 4205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37" name="Freeform 4206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38" name="Freeform 4207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39" name="Freeform 4208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40" name="Freeform 4209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</p:grpSp>
          <p:grpSp>
            <p:nvGrpSpPr>
              <p:cNvPr id="748" name="Group 4218"/>
              <p:cNvGrpSpPr>
                <a:grpSpLocks/>
              </p:cNvGrpSpPr>
              <p:nvPr/>
            </p:nvGrpSpPr>
            <p:grpSpPr bwMode="auto">
              <a:xfrm>
                <a:off x="1634" y="1054"/>
                <a:ext cx="2352" cy="672"/>
                <a:chOff x="624" y="1056"/>
                <a:chExt cx="4704" cy="672"/>
              </a:xfrm>
            </p:grpSpPr>
            <p:grpSp>
              <p:nvGrpSpPr>
                <p:cNvPr id="1019" name="Group 4219"/>
                <p:cNvGrpSpPr>
                  <a:grpSpLocks/>
                </p:cNvGrpSpPr>
                <p:nvPr/>
              </p:nvGrpSpPr>
              <p:grpSpPr bwMode="auto">
                <a:xfrm>
                  <a:off x="624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1027" name="Freeform 4220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28" name="Freeform 4221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29" name="Freeform 4222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30" name="Freeform 4223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31" name="Freeform 4224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32" name="Freeform 4225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1020" name="Group 4226"/>
                <p:cNvGrpSpPr>
                  <a:grpSpLocks/>
                </p:cNvGrpSpPr>
                <p:nvPr/>
              </p:nvGrpSpPr>
              <p:grpSpPr bwMode="auto">
                <a:xfrm>
                  <a:off x="2976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1021" name="Freeform 4227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22" name="Freeform 4228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23" name="Freeform 4229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24" name="Freeform 4230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25" name="Freeform 4231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26" name="Freeform 4232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</p:grpSp>
          <p:grpSp>
            <p:nvGrpSpPr>
              <p:cNvPr id="749" name="Group 4241"/>
              <p:cNvGrpSpPr>
                <a:grpSpLocks/>
              </p:cNvGrpSpPr>
              <p:nvPr/>
            </p:nvGrpSpPr>
            <p:grpSpPr bwMode="auto">
              <a:xfrm>
                <a:off x="1758" y="1110"/>
                <a:ext cx="2352" cy="672"/>
                <a:chOff x="624" y="1056"/>
                <a:chExt cx="4704" cy="672"/>
              </a:xfrm>
            </p:grpSpPr>
            <p:grpSp>
              <p:nvGrpSpPr>
                <p:cNvPr id="1005" name="Group 4242"/>
                <p:cNvGrpSpPr>
                  <a:grpSpLocks/>
                </p:cNvGrpSpPr>
                <p:nvPr/>
              </p:nvGrpSpPr>
              <p:grpSpPr bwMode="auto">
                <a:xfrm>
                  <a:off x="624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1013" name="Freeform 4243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14" name="Freeform 4244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15" name="Freeform 4245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16" name="Freeform 4246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17" name="Freeform 4247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18" name="Freeform 4248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1006" name="Group 4249"/>
                <p:cNvGrpSpPr>
                  <a:grpSpLocks/>
                </p:cNvGrpSpPr>
                <p:nvPr/>
              </p:nvGrpSpPr>
              <p:grpSpPr bwMode="auto">
                <a:xfrm>
                  <a:off x="2976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1007" name="Freeform 4250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08" name="Freeform 4251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09" name="Freeform 4252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10" name="Freeform 4253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11" name="Freeform 4254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12" name="Freeform 4255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</p:grpSp>
          <p:grpSp>
            <p:nvGrpSpPr>
              <p:cNvPr id="750" name="Group 4264"/>
              <p:cNvGrpSpPr>
                <a:grpSpLocks/>
              </p:cNvGrpSpPr>
              <p:nvPr/>
            </p:nvGrpSpPr>
            <p:grpSpPr bwMode="auto">
              <a:xfrm>
                <a:off x="1814" y="1054"/>
                <a:ext cx="2352" cy="672"/>
                <a:chOff x="624" y="1056"/>
                <a:chExt cx="4704" cy="672"/>
              </a:xfrm>
            </p:grpSpPr>
            <p:grpSp>
              <p:nvGrpSpPr>
                <p:cNvPr id="991" name="Group 4265"/>
                <p:cNvGrpSpPr>
                  <a:grpSpLocks/>
                </p:cNvGrpSpPr>
                <p:nvPr/>
              </p:nvGrpSpPr>
              <p:grpSpPr bwMode="auto">
                <a:xfrm>
                  <a:off x="624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999" name="Freeform 4266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00" name="Freeform 4267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01" name="Freeform 4268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02" name="Freeform 4269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03" name="Freeform 4270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04" name="Freeform 4271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992" name="Group 4272"/>
                <p:cNvGrpSpPr>
                  <a:grpSpLocks/>
                </p:cNvGrpSpPr>
                <p:nvPr/>
              </p:nvGrpSpPr>
              <p:grpSpPr bwMode="auto">
                <a:xfrm>
                  <a:off x="2976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993" name="Freeform 4273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94" name="Freeform 4274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95" name="Freeform 4275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96" name="Freeform 4276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97" name="Freeform 4277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98" name="Freeform 4278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</p:grpSp>
          <p:grpSp>
            <p:nvGrpSpPr>
              <p:cNvPr id="751" name="Group 4287"/>
              <p:cNvGrpSpPr>
                <a:grpSpLocks/>
              </p:cNvGrpSpPr>
              <p:nvPr/>
            </p:nvGrpSpPr>
            <p:grpSpPr bwMode="auto">
              <a:xfrm>
                <a:off x="1838" y="1130"/>
                <a:ext cx="2352" cy="672"/>
                <a:chOff x="624" y="1056"/>
                <a:chExt cx="4704" cy="672"/>
              </a:xfrm>
            </p:grpSpPr>
            <p:grpSp>
              <p:nvGrpSpPr>
                <p:cNvPr id="977" name="Group 4288"/>
                <p:cNvGrpSpPr>
                  <a:grpSpLocks/>
                </p:cNvGrpSpPr>
                <p:nvPr/>
              </p:nvGrpSpPr>
              <p:grpSpPr bwMode="auto">
                <a:xfrm>
                  <a:off x="624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985" name="Freeform 4289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86" name="Freeform 4290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87" name="Freeform 4291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88" name="Freeform 4292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89" name="Freeform 4293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90" name="Freeform 4294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978" name="Group 4295"/>
                <p:cNvGrpSpPr>
                  <a:grpSpLocks/>
                </p:cNvGrpSpPr>
                <p:nvPr/>
              </p:nvGrpSpPr>
              <p:grpSpPr bwMode="auto">
                <a:xfrm>
                  <a:off x="2976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979" name="Freeform 4296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80" name="Freeform 4297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81" name="Freeform 4298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82" name="Freeform 4299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83" name="Freeform 4300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84" name="Freeform 4301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</p:grpSp>
          <p:grpSp>
            <p:nvGrpSpPr>
              <p:cNvPr id="752" name="Group 4310"/>
              <p:cNvGrpSpPr>
                <a:grpSpLocks/>
              </p:cNvGrpSpPr>
              <p:nvPr/>
            </p:nvGrpSpPr>
            <p:grpSpPr bwMode="auto">
              <a:xfrm>
                <a:off x="1914" y="1070"/>
                <a:ext cx="2352" cy="672"/>
                <a:chOff x="624" y="1056"/>
                <a:chExt cx="4704" cy="672"/>
              </a:xfrm>
            </p:grpSpPr>
            <p:grpSp>
              <p:nvGrpSpPr>
                <p:cNvPr id="963" name="Group 4311"/>
                <p:cNvGrpSpPr>
                  <a:grpSpLocks/>
                </p:cNvGrpSpPr>
                <p:nvPr/>
              </p:nvGrpSpPr>
              <p:grpSpPr bwMode="auto">
                <a:xfrm>
                  <a:off x="624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971" name="Freeform 4312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72" name="Freeform 4313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73" name="Freeform 4314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74" name="Freeform 4315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75" name="Freeform 4316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76" name="Freeform 4317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964" name="Group 4318"/>
                <p:cNvGrpSpPr>
                  <a:grpSpLocks/>
                </p:cNvGrpSpPr>
                <p:nvPr/>
              </p:nvGrpSpPr>
              <p:grpSpPr bwMode="auto">
                <a:xfrm>
                  <a:off x="2976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965" name="Freeform 4319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66" name="Freeform 4320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67" name="Freeform 4321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68" name="Freeform 4322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69" name="Freeform 4323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70" name="Freeform 4324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</p:grpSp>
          <p:grpSp>
            <p:nvGrpSpPr>
              <p:cNvPr id="753" name="Group 4333"/>
              <p:cNvGrpSpPr>
                <a:grpSpLocks/>
              </p:cNvGrpSpPr>
              <p:nvPr/>
            </p:nvGrpSpPr>
            <p:grpSpPr bwMode="auto">
              <a:xfrm>
                <a:off x="1922" y="1150"/>
                <a:ext cx="2352" cy="672"/>
                <a:chOff x="624" y="1056"/>
                <a:chExt cx="4704" cy="672"/>
              </a:xfrm>
            </p:grpSpPr>
            <p:grpSp>
              <p:nvGrpSpPr>
                <p:cNvPr id="949" name="Group 4334"/>
                <p:cNvGrpSpPr>
                  <a:grpSpLocks/>
                </p:cNvGrpSpPr>
                <p:nvPr/>
              </p:nvGrpSpPr>
              <p:grpSpPr bwMode="auto">
                <a:xfrm>
                  <a:off x="624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957" name="Freeform 4335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58" name="Freeform 4336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59" name="Freeform 4337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60" name="Freeform 4338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61" name="Freeform 4339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62" name="Freeform 4340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950" name="Group 4341"/>
                <p:cNvGrpSpPr>
                  <a:grpSpLocks/>
                </p:cNvGrpSpPr>
                <p:nvPr/>
              </p:nvGrpSpPr>
              <p:grpSpPr bwMode="auto">
                <a:xfrm>
                  <a:off x="2976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951" name="Freeform 4342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52" name="Freeform 4343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53" name="Freeform 4344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54" name="Freeform 4345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55" name="Freeform 4346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56" name="Freeform 4347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</p:grpSp>
          <p:grpSp>
            <p:nvGrpSpPr>
              <p:cNvPr id="754" name="Group 4356"/>
              <p:cNvGrpSpPr>
                <a:grpSpLocks/>
              </p:cNvGrpSpPr>
              <p:nvPr/>
            </p:nvGrpSpPr>
            <p:grpSpPr bwMode="auto">
              <a:xfrm>
                <a:off x="1590" y="1098"/>
                <a:ext cx="2352" cy="672"/>
                <a:chOff x="624" y="1056"/>
                <a:chExt cx="4704" cy="672"/>
              </a:xfrm>
            </p:grpSpPr>
            <p:grpSp>
              <p:nvGrpSpPr>
                <p:cNvPr id="935" name="Group 4357"/>
                <p:cNvGrpSpPr>
                  <a:grpSpLocks/>
                </p:cNvGrpSpPr>
                <p:nvPr/>
              </p:nvGrpSpPr>
              <p:grpSpPr bwMode="auto">
                <a:xfrm>
                  <a:off x="624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943" name="Freeform 4358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44" name="Freeform 4359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45" name="Freeform 4360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46" name="Freeform 4361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47" name="Freeform 4362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48" name="Freeform 4363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936" name="Group 4364"/>
                <p:cNvGrpSpPr>
                  <a:grpSpLocks/>
                </p:cNvGrpSpPr>
                <p:nvPr/>
              </p:nvGrpSpPr>
              <p:grpSpPr bwMode="auto">
                <a:xfrm>
                  <a:off x="2976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937" name="Freeform 4365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38" name="Freeform 4366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39" name="Freeform 4367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40" name="Freeform 4368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41" name="Freeform 4369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42" name="Freeform 4370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</p:grpSp>
          <p:grpSp>
            <p:nvGrpSpPr>
              <p:cNvPr id="755" name="Group 4379"/>
              <p:cNvGrpSpPr>
                <a:grpSpLocks/>
              </p:cNvGrpSpPr>
              <p:nvPr/>
            </p:nvGrpSpPr>
            <p:grpSpPr bwMode="auto">
              <a:xfrm>
                <a:off x="1646" y="1150"/>
                <a:ext cx="2352" cy="672"/>
                <a:chOff x="624" y="1056"/>
                <a:chExt cx="4704" cy="672"/>
              </a:xfrm>
            </p:grpSpPr>
            <p:grpSp>
              <p:nvGrpSpPr>
                <p:cNvPr id="921" name="Group 4380"/>
                <p:cNvGrpSpPr>
                  <a:grpSpLocks/>
                </p:cNvGrpSpPr>
                <p:nvPr/>
              </p:nvGrpSpPr>
              <p:grpSpPr bwMode="auto">
                <a:xfrm>
                  <a:off x="624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929" name="Freeform 4381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30" name="Freeform 4382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31" name="Freeform 4383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32" name="Freeform 4384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33" name="Freeform 4385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34" name="Freeform 4386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922" name="Group 4387"/>
                <p:cNvGrpSpPr>
                  <a:grpSpLocks/>
                </p:cNvGrpSpPr>
                <p:nvPr/>
              </p:nvGrpSpPr>
              <p:grpSpPr bwMode="auto">
                <a:xfrm>
                  <a:off x="2976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923" name="Freeform 4388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24" name="Freeform 4389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25" name="Freeform 4390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26" name="Freeform 4391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27" name="Freeform 4392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28" name="Freeform 4393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</p:grpSp>
          <p:grpSp>
            <p:nvGrpSpPr>
              <p:cNvPr id="756" name="Group 4402"/>
              <p:cNvGrpSpPr>
                <a:grpSpLocks/>
              </p:cNvGrpSpPr>
              <p:nvPr/>
            </p:nvGrpSpPr>
            <p:grpSpPr bwMode="auto">
              <a:xfrm>
                <a:off x="2103" y="1063"/>
                <a:ext cx="2352" cy="672"/>
                <a:chOff x="624" y="1056"/>
                <a:chExt cx="4704" cy="672"/>
              </a:xfrm>
            </p:grpSpPr>
            <p:grpSp>
              <p:nvGrpSpPr>
                <p:cNvPr id="907" name="Group 4403"/>
                <p:cNvGrpSpPr>
                  <a:grpSpLocks/>
                </p:cNvGrpSpPr>
                <p:nvPr/>
              </p:nvGrpSpPr>
              <p:grpSpPr bwMode="auto">
                <a:xfrm>
                  <a:off x="624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915" name="Freeform 4404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16" name="Freeform 4405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17" name="Freeform 4406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18" name="Freeform 4407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19" name="Freeform 4408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20" name="Freeform 4409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908" name="Group 4410"/>
                <p:cNvGrpSpPr>
                  <a:grpSpLocks/>
                </p:cNvGrpSpPr>
                <p:nvPr/>
              </p:nvGrpSpPr>
              <p:grpSpPr bwMode="auto">
                <a:xfrm>
                  <a:off x="2976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909" name="Freeform 4411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10" name="Freeform 4412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11" name="Freeform 4413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12" name="Freeform 4414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13" name="Freeform 4415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14" name="Freeform 4416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</p:grpSp>
          <p:grpSp>
            <p:nvGrpSpPr>
              <p:cNvPr id="757" name="Group 4425"/>
              <p:cNvGrpSpPr>
                <a:grpSpLocks/>
              </p:cNvGrpSpPr>
              <p:nvPr/>
            </p:nvGrpSpPr>
            <p:grpSpPr bwMode="auto">
              <a:xfrm>
                <a:off x="2235" y="1119"/>
                <a:ext cx="2352" cy="672"/>
                <a:chOff x="624" y="1056"/>
                <a:chExt cx="4704" cy="672"/>
              </a:xfrm>
            </p:grpSpPr>
            <p:grpSp>
              <p:nvGrpSpPr>
                <p:cNvPr id="893" name="Group 4426"/>
                <p:cNvGrpSpPr>
                  <a:grpSpLocks/>
                </p:cNvGrpSpPr>
                <p:nvPr/>
              </p:nvGrpSpPr>
              <p:grpSpPr bwMode="auto">
                <a:xfrm>
                  <a:off x="624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901" name="Freeform 4427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02" name="Freeform 4428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03" name="Freeform 4429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04" name="Freeform 4430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05" name="Freeform 4431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06" name="Freeform 4432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894" name="Group 4433"/>
                <p:cNvGrpSpPr>
                  <a:grpSpLocks/>
                </p:cNvGrpSpPr>
                <p:nvPr/>
              </p:nvGrpSpPr>
              <p:grpSpPr bwMode="auto">
                <a:xfrm>
                  <a:off x="2976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895" name="Freeform 4434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96" name="Freeform 4435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97" name="Freeform 4436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98" name="Freeform 4437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99" name="Freeform 4438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900" name="Freeform 4439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</p:grpSp>
          <p:grpSp>
            <p:nvGrpSpPr>
              <p:cNvPr id="758" name="Group 4448"/>
              <p:cNvGrpSpPr>
                <a:grpSpLocks/>
              </p:cNvGrpSpPr>
              <p:nvPr/>
            </p:nvGrpSpPr>
            <p:grpSpPr bwMode="auto">
              <a:xfrm>
                <a:off x="2391" y="1063"/>
                <a:ext cx="2352" cy="672"/>
                <a:chOff x="624" y="1056"/>
                <a:chExt cx="4704" cy="672"/>
              </a:xfrm>
            </p:grpSpPr>
            <p:grpSp>
              <p:nvGrpSpPr>
                <p:cNvPr id="879" name="Group 4449"/>
                <p:cNvGrpSpPr>
                  <a:grpSpLocks/>
                </p:cNvGrpSpPr>
                <p:nvPr/>
              </p:nvGrpSpPr>
              <p:grpSpPr bwMode="auto">
                <a:xfrm>
                  <a:off x="624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887" name="Freeform 4450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88" name="Freeform 4451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89" name="Freeform 4452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90" name="Freeform 4453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91" name="Freeform 4454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92" name="Freeform 4455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880" name="Group 4456"/>
                <p:cNvGrpSpPr>
                  <a:grpSpLocks/>
                </p:cNvGrpSpPr>
                <p:nvPr/>
              </p:nvGrpSpPr>
              <p:grpSpPr bwMode="auto">
                <a:xfrm>
                  <a:off x="2976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881" name="Freeform 4457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82" name="Freeform 4458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83" name="Freeform 4459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84" name="Freeform 4460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85" name="Freeform 4461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86" name="Freeform 4462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</p:grpSp>
          <p:grpSp>
            <p:nvGrpSpPr>
              <p:cNvPr id="759" name="Group 4471"/>
              <p:cNvGrpSpPr>
                <a:grpSpLocks/>
              </p:cNvGrpSpPr>
              <p:nvPr/>
            </p:nvGrpSpPr>
            <p:grpSpPr bwMode="auto">
              <a:xfrm>
                <a:off x="2415" y="1139"/>
                <a:ext cx="2352" cy="672"/>
                <a:chOff x="624" y="1056"/>
                <a:chExt cx="4704" cy="672"/>
              </a:xfrm>
            </p:grpSpPr>
            <p:grpSp>
              <p:nvGrpSpPr>
                <p:cNvPr id="865" name="Group 4472"/>
                <p:cNvGrpSpPr>
                  <a:grpSpLocks/>
                </p:cNvGrpSpPr>
                <p:nvPr/>
              </p:nvGrpSpPr>
              <p:grpSpPr bwMode="auto">
                <a:xfrm>
                  <a:off x="624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873" name="Freeform 4473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74" name="Freeform 4474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75" name="Freeform 4475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76" name="Freeform 4476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77" name="Freeform 4477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78" name="Freeform 4478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866" name="Group 4479"/>
                <p:cNvGrpSpPr>
                  <a:grpSpLocks/>
                </p:cNvGrpSpPr>
                <p:nvPr/>
              </p:nvGrpSpPr>
              <p:grpSpPr bwMode="auto">
                <a:xfrm>
                  <a:off x="2976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867" name="Freeform 4480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68" name="Freeform 4481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69" name="Freeform 4482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70" name="Freeform 4483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71" name="Freeform 4484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72" name="Freeform 4485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</p:grpSp>
          <p:grpSp>
            <p:nvGrpSpPr>
              <p:cNvPr id="760" name="Group 4494"/>
              <p:cNvGrpSpPr>
                <a:grpSpLocks/>
              </p:cNvGrpSpPr>
              <p:nvPr/>
            </p:nvGrpSpPr>
            <p:grpSpPr bwMode="auto">
              <a:xfrm>
                <a:off x="2535" y="1079"/>
                <a:ext cx="2352" cy="672"/>
                <a:chOff x="624" y="1056"/>
                <a:chExt cx="4704" cy="672"/>
              </a:xfrm>
            </p:grpSpPr>
            <p:grpSp>
              <p:nvGrpSpPr>
                <p:cNvPr id="851" name="Group 4495"/>
                <p:cNvGrpSpPr>
                  <a:grpSpLocks/>
                </p:cNvGrpSpPr>
                <p:nvPr/>
              </p:nvGrpSpPr>
              <p:grpSpPr bwMode="auto">
                <a:xfrm>
                  <a:off x="624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859" name="Freeform 4496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60" name="Freeform 4497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61" name="Freeform 4498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62" name="Freeform 4499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63" name="Freeform 4500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64" name="Freeform 4501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852" name="Group 4502"/>
                <p:cNvGrpSpPr>
                  <a:grpSpLocks/>
                </p:cNvGrpSpPr>
                <p:nvPr/>
              </p:nvGrpSpPr>
              <p:grpSpPr bwMode="auto">
                <a:xfrm>
                  <a:off x="2976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853" name="Freeform 4503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54" name="Freeform 4504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55" name="Freeform 4505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56" name="Freeform 4506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57" name="Freeform 4507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58" name="Freeform 4508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</p:grpSp>
          <p:grpSp>
            <p:nvGrpSpPr>
              <p:cNvPr id="761" name="Group 4517"/>
              <p:cNvGrpSpPr>
                <a:grpSpLocks/>
              </p:cNvGrpSpPr>
              <p:nvPr/>
            </p:nvGrpSpPr>
            <p:grpSpPr bwMode="auto">
              <a:xfrm>
                <a:off x="2543" y="1159"/>
                <a:ext cx="2352" cy="672"/>
                <a:chOff x="624" y="1056"/>
                <a:chExt cx="4704" cy="672"/>
              </a:xfrm>
            </p:grpSpPr>
            <p:grpSp>
              <p:nvGrpSpPr>
                <p:cNvPr id="837" name="Group 4518"/>
                <p:cNvGrpSpPr>
                  <a:grpSpLocks/>
                </p:cNvGrpSpPr>
                <p:nvPr/>
              </p:nvGrpSpPr>
              <p:grpSpPr bwMode="auto">
                <a:xfrm>
                  <a:off x="624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845" name="Freeform 4519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46" name="Freeform 4520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47" name="Freeform 4521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48" name="Freeform 4522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49" name="Freeform 4523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50" name="Freeform 4524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838" name="Group 4525"/>
                <p:cNvGrpSpPr>
                  <a:grpSpLocks/>
                </p:cNvGrpSpPr>
                <p:nvPr/>
              </p:nvGrpSpPr>
              <p:grpSpPr bwMode="auto">
                <a:xfrm>
                  <a:off x="2976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839" name="Freeform 4526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40" name="Freeform 4527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41" name="Freeform 4528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42" name="Freeform 4529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43" name="Freeform 4530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44" name="Freeform 4531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</p:grpSp>
          <p:grpSp>
            <p:nvGrpSpPr>
              <p:cNvPr id="762" name="Group 4540"/>
              <p:cNvGrpSpPr>
                <a:grpSpLocks/>
              </p:cNvGrpSpPr>
              <p:nvPr/>
            </p:nvGrpSpPr>
            <p:grpSpPr bwMode="auto">
              <a:xfrm>
                <a:off x="2059" y="1107"/>
                <a:ext cx="2352" cy="672"/>
                <a:chOff x="624" y="1056"/>
                <a:chExt cx="4704" cy="672"/>
              </a:xfrm>
            </p:grpSpPr>
            <p:grpSp>
              <p:nvGrpSpPr>
                <p:cNvPr id="823" name="Group 4541"/>
                <p:cNvGrpSpPr>
                  <a:grpSpLocks/>
                </p:cNvGrpSpPr>
                <p:nvPr/>
              </p:nvGrpSpPr>
              <p:grpSpPr bwMode="auto">
                <a:xfrm>
                  <a:off x="624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831" name="Freeform 4542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32" name="Freeform 4543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33" name="Freeform 4544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34" name="Freeform 4545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35" name="Freeform 4546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36" name="Freeform 4547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824" name="Group 4548"/>
                <p:cNvGrpSpPr>
                  <a:grpSpLocks/>
                </p:cNvGrpSpPr>
                <p:nvPr/>
              </p:nvGrpSpPr>
              <p:grpSpPr bwMode="auto">
                <a:xfrm>
                  <a:off x="2976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825" name="Freeform 4549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26" name="Freeform 4550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27" name="Freeform 4551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28" name="Freeform 4552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29" name="Freeform 4553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30" name="Freeform 4554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</p:grpSp>
          <p:grpSp>
            <p:nvGrpSpPr>
              <p:cNvPr id="763" name="Group 4563"/>
              <p:cNvGrpSpPr>
                <a:grpSpLocks/>
              </p:cNvGrpSpPr>
              <p:nvPr/>
            </p:nvGrpSpPr>
            <p:grpSpPr bwMode="auto">
              <a:xfrm>
                <a:off x="2115" y="1159"/>
                <a:ext cx="2352" cy="672"/>
                <a:chOff x="624" y="1056"/>
                <a:chExt cx="4704" cy="672"/>
              </a:xfrm>
            </p:grpSpPr>
            <p:grpSp>
              <p:nvGrpSpPr>
                <p:cNvPr id="809" name="Group 4564"/>
                <p:cNvGrpSpPr>
                  <a:grpSpLocks/>
                </p:cNvGrpSpPr>
                <p:nvPr/>
              </p:nvGrpSpPr>
              <p:grpSpPr bwMode="auto">
                <a:xfrm>
                  <a:off x="624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817" name="Freeform 4565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18" name="Freeform 4566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19" name="Freeform 4567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20" name="Freeform 4568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21" name="Freeform 4569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22" name="Freeform 4570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810" name="Group 4571"/>
                <p:cNvGrpSpPr>
                  <a:grpSpLocks/>
                </p:cNvGrpSpPr>
                <p:nvPr/>
              </p:nvGrpSpPr>
              <p:grpSpPr bwMode="auto">
                <a:xfrm>
                  <a:off x="2976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811" name="Freeform 4572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12" name="Freeform 4573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13" name="Freeform 4574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14" name="Freeform 4575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15" name="Freeform 4576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16" name="Freeform 4577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</p:grpSp>
          <p:grpSp>
            <p:nvGrpSpPr>
              <p:cNvPr id="764" name="Group 4760"/>
              <p:cNvGrpSpPr>
                <a:grpSpLocks/>
              </p:cNvGrpSpPr>
              <p:nvPr/>
            </p:nvGrpSpPr>
            <p:grpSpPr bwMode="auto">
              <a:xfrm>
                <a:off x="798" y="1074"/>
                <a:ext cx="2352" cy="672"/>
                <a:chOff x="624" y="1056"/>
                <a:chExt cx="4704" cy="672"/>
              </a:xfrm>
            </p:grpSpPr>
            <p:grpSp>
              <p:nvGrpSpPr>
                <p:cNvPr id="795" name="Group 4761"/>
                <p:cNvGrpSpPr>
                  <a:grpSpLocks/>
                </p:cNvGrpSpPr>
                <p:nvPr/>
              </p:nvGrpSpPr>
              <p:grpSpPr bwMode="auto">
                <a:xfrm>
                  <a:off x="624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803" name="Freeform 4762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04" name="Freeform 4763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05" name="Freeform 4764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06" name="Freeform 4765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07" name="Freeform 4766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08" name="Freeform 4767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796" name="Group 4768"/>
                <p:cNvGrpSpPr>
                  <a:grpSpLocks/>
                </p:cNvGrpSpPr>
                <p:nvPr/>
              </p:nvGrpSpPr>
              <p:grpSpPr bwMode="auto">
                <a:xfrm>
                  <a:off x="2976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797" name="Freeform 4769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98" name="Freeform 4770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99" name="Freeform 4771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00" name="Freeform 4772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01" name="Freeform 4773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802" name="Freeform 4774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</p:grpSp>
          <p:grpSp>
            <p:nvGrpSpPr>
              <p:cNvPr id="765" name="Group 4776"/>
              <p:cNvGrpSpPr>
                <a:grpSpLocks/>
              </p:cNvGrpSpPr>
              <p:nvPr/>
            </p:nvGrpSpPr>
            <p:grpSpPr bwMode="auto">
              <a:xfrm>
                <a:off x="870" y="1130"/>
                <a:ext cx="2352" cy="672"/>
                <a:chOff x="624" y="1056"/>
                <a:chExt cx="4704" cy="672"/>
              </a:xfrm>
            </p:grpSpPr>
            <p:grpSp>
              <p:nvGrpSpPr>
                <p:cNvPr id="781" name="Group 4777"/>
                <p:cNvGrpSpPr>
                  <a:grpSpLocks/>
                </p:cNvGrpSpPr>
                <p:nvPr/>
              </p:nvGrpSpPr>
              <p:grpSpPr bwMode="auto">
                <a:xfrm>
                  <a:off x="624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789" name="Freeform 4778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90" name="Freeform 4779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91" name="Freeform 4780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92" name="Freeform 4781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93" name="Freeform 4782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94" name="Freeform 4783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782" name="Group 4784"/>
                <p:cNvGrpSpPr>
                  <a:grpSpLocks/>
                </p:cNvGrpSpPr>
                <p:nvPr/>
              </p:nvGrpSpPr>
              <p:grpSpPr bwMode="auto">
                <a:xfrm>
                  <a:off x="2976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783" name="Freeform 4785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84" name="Freeform 4786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85" name="Freeform 4787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86" name="Freeform 4788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87" name="Freeform 4789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88" name="Freeform 4790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</p:grpSp>
          <p:grpSp>
            <p:nvGrpSpPr>
              <p:cNvPr id="766" name="Group 4808"/>
              <p:cNvGrpSpPr>
                <a:grpSpLocks/>
              </p:cNvGrpSpPr>
              <p:nvPr/>
            </p:nvGrpSpPr>
            <p:grpSpPr bwMode="auto">
              <a:xfrm>
                <a:off x="810" y="1170"/>
                <a:ext cx="2352" cy="672"/>
                <a:chOff x="624" y="1056"/>
                <a:chExt cx="4704" cy="672"/>
              </a:xfrm>
            </p:grpSpPr>
            <p:grpSp>
              <p:nvGrpSpPr>
                <p:cNvPr id="767" name="Group 4809"/>
                <p:cNvGrpSpPr>
                  <a:grpSpLocks/>
                </p:cNvGrpSpPr>
                <p:nvPr/>
              </p:nvGrpSpPr>
              <p:grpSpPr bwMode="auto">
                <a:xfrm>
                  <a:off x="624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775" name="Freeform 4810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76" name="Freeform 4811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77" name="Freeform 4812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78" name="Freeform 4813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79" name="Freeform 4814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80" name="Freeform 4815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768" name="Group 4816"/>
                <p:cNvGrpSpPr>
                  <a:grpSpLocks/>
                </p:cNvGrpSpPr>
                <p:nvPr/>
              </p:nvGrpSpPr>
              <p:grpSpPr bwMode="auto">
                <a:xfrm>
                  <a:off x="2976" y="1056"/>
                  <a:ext cx="2352" cy="672"/>
                  <a:chOff x="2016" y="2352"/>
                  <a:chExt cx="1152" cy="288"/>
                </a:xfrm>
              </p:grpSpPr>
              <p:sp>
                <p:nvSpPr>
                  <p:cNvPr id="769" name="Freeform 4817"/>
                  <p:cNvSpPr>
                    <a:spLocks/>
                  </p:cNvSpPr>
                  <p:nvPr/>
                </p:nvSpPr>
                <p:spPr bwMode="auto">
                  <a:xfrm>
                    <a:off x="2016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70" name="Freeform 4818"/>
                  <p:cNvSpPr>
                    <a:spLocks/>
                  </p:cNvSpPr>
                  <p:nvPr/>
                </p:nvSpPr>
                <p:spPr bwMode="auto">
                  <a:xfrm flipH="1" flipV="1">
                    <a:off x="2208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71" name="Freeform 4819"/>
                  <p:cNvSpPr>
                    <a:spLocks/>
                  </p:cNvSpPr>
                  <p:nvPr/>
                </p:nvSpPr>
                <p:spPr bwMode="auto">
                  <a:xfrm>
                    <a:off x="2400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72" name="Freeform 4820"/>
                  <p:cNvSpPr>
                    <a:spLocks/>
                  </p:cNvSpPr>
                  <p:nvPr/>
                </p:nvSpPr>
                <p:spPr bwMode="auto">
                  <a:xfrm flipH="1" flipV="1">
                    <a:off x="2592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73" name="Freeform 4821"/>
                  <p:cNvSpPr>
                    <a:spLocks/>
                  </p:cNvSpPr>
                  <p:nvPr/>
                </p:nvSpPr>
                <p:spPr bwMode="auto">
                  <a:xfrm>
                    <a:off x="2784" y="2352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774" name="Freeform 4822"/>
                  <p:cNvSpPr>
                    <a:spLocks/>
                  </p:cNvSpPr>
                  <p:nvPr/>
                </p:nvSpPr>
                <p:spPr bwMode="auto">
                  <a:xfrm flipH="1" flipV="1">
                    <a:off x="2976" y="2496"/>
                    <a:ext cx="192" cy="144"/>
                  </a:xfrm>
                  <a:custGeom>
                    <a:avLst/>
                    <a:gdLst>
                      <a:gd name="T0" fmla="*/ 0 w 192"/>
                      <a:gd name="T1" fmla="*/ 144 h 144"/>
                      <a:gd name="T2" fmla="*/ 96 w 192"/>
                      <a:gd name="T3" fmla="*/ 0 h 144"/>
                      <a:gd name="T4" fmla="*/ 192 w 192"/>
                      <a:gd name="T5" fmla="*/ 144 h 1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2" h="144">
                        <a:moveTo>
                          <a:pt x="0" y="144"/>
                        </a:moveTo>
                        <a:cubicBezTo>
                          <a:pt x="32" y="72"/>
                          <a:pt x="64" y="0"/>
                          <a:pt x="96" y="0"/>
                        </a:cubicBezTo>
                        <a:cubicBezTo>
                          <a:pt x="128" y="0"/>
                          <a:pt x="160" y="72"/>
                          <a:pt x="192" y="144"/>
                        </a:cubicBezTo>
                      </a:path>
                    </a:pathLst>
                  </a:custGeom>
                  <a:noFill/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</p:grpSp>
        </p:grpSp>
        <p:grpSp>
          <p:nvGrpSpPr>
            <p:cNvPr id="671" name="Group 5995"/>
            <p:cNvGrpSpPr>
              <a:grpSpLocks/>
            </p:cNvGrpSpPr>
            <p:nvPr/>
          </p:nvGrpSpPr>
          <p:grpSpPr bwMode="auto">
            <a:xfrm>
              <a:off x="841" y="843"/>
              <a:ext cx="2352" cy="672"/>
              <a:chOff x="624" y="1056"/>
              <a:chExt cx="4704" cy="672"/>
            </a:xfrm>
          </p:grpSpPr>
          <p:grpSp>
            <p:nvGrpSpPr>
              <p:cNvPr id="712" name="Group 5996"/>
              <p:cNvGrpSpPr>
                <a:grpSpLocks/>
              </p:cNvGrpSpPr>
              <p:nvPr/>
            </p:nvGrpSpPr>
            <p:grpSpPr bwMode="auto">
              <a:xfrm>
                <a:off x="624" y="1056"/>
                <a:ext cx="2352" cy="672"/>
                <a:chOff x="2016" y="2352"/>
                <a:chExt cx="1152" cy="288"/>
              </a:xfrm>
            </p:grpSpPr>
            <p:sp>
              <p:nvSpPr>
                <p:cNvPr id="720" name="Freeform 5997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21" name="Freeform 5998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22" name="Freeform 5999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23" name="Freeform 6000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24" name="Freeform 6001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25" name="Freeform 6002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713" name="Group 6003"/>
              <p:cNvGrpSpPr>
                <a:grpSpLocks/>
              </p:cNvGrpSpPr>
              <p:nvPr/>
            </p:nvGrpSpPr>
            <p:grpSpPr bwMode="auto">
              <a:xfrm>
                <a:off x="2976" y="1056"/>
                <a:ext cx="2352" cy="672"/>
                <a:chOff x="2016" y="2352"/>
                <a:chExt cx="1152" cy="288"/>
              </a:xfrm>
            </p:grpSpPr>
            <p:sp>
              <p:nvSpPr>
                <p:cNvPr id="714" name="Freeform 6004"/>
                <p:cNvSpPr>
                  <a:spLocks/>
                </p:cNvSpPr>
                <p:nvPr/>
              </p:nvSpPr>
              <p:spPr bwMode="auto">
                <a:xfrm>
                  <a:off x="2016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15" name="Freeform 6005"/>
                <p:cNvSpPr>
                  <a:spLocks/>
                </p:cNvSpPr>
                <p:nvPr/>
              </p:nvSpPr>
              <p:spPr bwMode="auto">
                <a:xfrm flipH="1" flipV="1">
                  <a:off x="2208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16" name="Freeform 6006"/>
                <p:cNvSpPr>
                  <a:spLocks/>
                </p:cNvSpPr>
                <p:nvPr/>
              </p:nvSpPr>
              <p:spPr bwMode="auto">
                <a:xfrm>
                  <a:off x="2400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17" name="Freeform 6007"/>
                <p:cNvSpPr>
                  <a:spLocks/>
                </p:cNvSpPr>
                <p:nvPr/>
              </p:nvSpPr>
              <p:spPr bwMode="auto">
                <a:xfrm flipH="1" flipV="1">
                  <a:off x="2592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18" name="Freeform 6008"/>
                <p:cNvSpPr>
                  <a:spLocks/>
                </p:cNvSpPr>
                <p:nvPr/>
              </p:nvSpPr>
              <p:spPr bwMode="auto">
                <a:xfrm>
                  <a:off x="2784" y="2352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19" name="Freeform 6009"/>
                <p:cNvSpPr>
                  <a:spLocks/>
                </p:cNvSpPr>
                <p:nvPr/>
              </p:nvSpPr>
              <p:spPr bwMode="auto">
                <a:xfrm flipH="1" flipV="1">
                  <a:off x="2976" y="2496"/>
                  <a:ext cx="192" cy="144"/>
                </a:xfrm>
                <a:custGeom>
                  <a:avLst/>
                  <a:gdLst>
                    <a:gd name="T0" fmla="*/ 0 w 192"/>
                    <a:gd name="T1" fmla="*/ 144 h 144"/>
                    <a:gd name="T2" fmla="*/ 96 w 192"/>
                    <a:gd name="T3" fmla="*/ 0 h 144"/>
                    <a:gd name="T4" fmla="*/ 192 w 192"/>
                    <a:gd name="T5" fmla="*/ 144 h 1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2" h="144">
                      <a:moveTo>
                        <a:pt x="0" y="144"/>
                      </a:moveTo>
                      <a:cubicBezTo>
                        <a:pt x="32" y="72"/>
                        <a:pt x="64" y="0"/>
                        <a:pt x="96" y="0"/>
                      </a:cubicBezTo>
                      <a:cubicBezTo>
                        <a:pt x="128" y="0"/>
                        <a:pt x="160" y="72"/>
                        <a:pt x="192" y="144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672" name="Group 4831"/>
            <p:cNvGrpSpPr>
              <a:grpSpLocks/>
            </p:cNvGrpSpPr>
            <p:nvPr/>
          </p:nvGrpSpPr>
          <p:grpSpPr bwMode="auto">
            <a:xfrm>
              <a:off x="808" y="1118"/>
              <a:ext cx="1706" cy="181"/>
              <a:chOff x="738" y="3370"/>
              <a:chExt cx="1706" cy="181"/>
            </a:xfrm>
          </p:grpSpPr>
          <p:sp>
            <p:nvSpPr>
              <p:cNvPr id="677" name="Oval 2263"/>
              <p:cNvSpPr>
                <a:spLocks noChangeArrowheads="1"/>
              </p:cNvSpPr>
              <p:nvPr/>
            </p:nvSpPr>
            <p:spPr bwMode="auto">
              <a:xfrm>
                <a:off x="914" y="3370"/>
                <a:ext cx="57" cy="57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78" name="Oval 3895"/>
              <p:cNvSpPr>
                <a:spLocks noChangeArrowheads="1"/>
              </p:cNvSpPr>
              <p:nvPr/>
            </p:nvSpPr>
            <p:spPr bwMode="auto">
              <a:xfrm>
                <a:off x="986" y="3426"/>
                <a:ext cx="57" cy="57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79" name="Oval 3918"/>
              <p:cNvSpPr>
                <a:spLocks noChangeArrowheads="1"/>
              </p:cNvSpPr>
              <p:nvPr/>
            </p:nvSpPr>
            <p:spPr bwMode="auto">
              <a:xfrm>
                <a:off x="1050" y="3370"/>
                <a:ext cx="57" cy="57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80" name="Oval 3941"/>
              <p:cNvSpPr>
                <a:spLocks noChangeArrowheads="1"/>
              </p:cNvSpPr>
              <p:nvPr/>
            </p:nvSpPr>
            <p:spPr bwMode="auto">
              <a:xfrm>
                <a:off x="1074" y="3446"/>
                <a:ext cx="57" cy="57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81" name="Oval 3964"/>
              <p:cNvSpPr>
                <a:spLocks noChangeArrowheads="1"/>
              </p:cNvSpPr>
              <p:nvPr/>
            </p:nvSpPr>
            <p:spPr bwMode="auto">
              <a:xfrm>
                <a:off x="1150" y="3386"/>
                <a:ext cx="57" cy="57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82" name="Oval 3987"/>
              <p:cNvSpPr>
                <a:spLocks noChangeArrowheads="1"/>
              </p:cNvSpPr>
              <p:nvPr/>
            </p:nvSpPr>
            <p:spPr bwMode="auto">
              <a:xfrm>
                <a:off x="1158" y="3466"/>
                <a:ext cx="57" cy="57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83" name="Oval 4010"/>
              <p:cNvSpPr>
                <a:spLocks noChangeArrowheads="1"/>
              </p:cNvSpPr>
              <p:nvPr/>
            </p:nvSpPr>
            <p:spPr bwMode="auto">
              <a:xfrm>
                <a:off x="870" y="3414"/>
                <a:ext cx="57" cy="57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84" name="Oval 4033"/>
              <p:cNvSpPr>
                <a:spLocks noChangeArrowheads="1"/>
              </p:cNvSpPr>
              <p:nvPr/>
            </p:nvSpPr>
            <p:spPr bwMode="auto">
              <a:xfrm>
                <a:off x="926" y="3466"/>
                <a:ext cx="57" cy="57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85" name="Oval 4056"/>
              <p:cNvSpPr>
                <a:spLocks noChangeArrowheads="1"/>
              </p:cNvSpPr>
              <p:nvPr/>
            </p:nvSpPr>
            <p:spPr bwMode="auto">
              <a:xfrm>
                <a:off x="1282" y="3370"/>
                <a:ext cx="57" cy="57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86" name="Oval 4079"/>
              <p:cNvSpPr>
                <a:spLocks noChangeArrowheads="1"/>
              </p:cNvSpPr>
              <p:nvPr/>
            </p:nvSpPr>
            <p:spPr bwMode="auto">
              <a:xfrm>
                <a:off x="1354" y="3426"/>
                <a:ext cx="57" cy="57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87" name="Oval 4102"/>
              <p:cNvSpPr>
                <a:spLocks noChangeArrowheads="1"/>
              </p:cNvSpPr>
              <p:nvPr/>
            </p:nvSpPr>
            <p:spPr bwMode="auto">
              <a:xfrm>
                <a:off x="1458" y="3370"/>
                <a:ext cx="57" cy="57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88" name="Oval 4125"/>
              <p:cNvSpPr>
                <a:spLocks noChangeArrowheads="1"/>
              </p:cNvSpPr>
              <p:nvPr/>
            </p:nvSpPr>
            <p:spPr bwMode="auto">
              <a:xfrm>
                <a:off x="1482" y="3446"/>
                <a:ext cx="57" cy="57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89" name="Oval 4148"/>
              <p:cNvSpPr>
                <a:spLocks noChangeArrowheads="1"/>
              </p:cNvSpPr>
              <p:nvPr/>
            </p:nvSpPr>
            <p:spPr bwMode="auto">
              <a:xfrm>
                <a:off x="1558" y="3386"/>
                <a:ext cx="57" cy="57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90" name="Oval 4171"/>
              <p:cNvSpPr>
                <a:spLocks noChangeArrowheads="1"/>
              </p:cNvSpPr>
              <p:nvPr/>
            </p:nvSpPr>
            <p:spPr bwMode="auto">
              <a:xfrm>
                <a:off x="1566" y="3466"/>
                <a:ext cx="57" cy="57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91" name="Oval 4194"/>
              <p:cNvSpPr>
                <a:spLocks noChangeArrowheads="1"/>
              </p:cNvSpPr>
              <p:nvPr/>
            </p:nvSpPr>
            <p:spPr bwMode="auto">
              <a:xfrm>
                <a:off x="1238" y="3414"/>
                <a:ext cx="57" cy="57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92" name="Oval 4217"/>
              <p:cNvSpPr>
                <a:spLocks noChangeArrowheads="1"/>
              </p:cNvSpPr>
              <p:nvPr/>
            </p:nvSpPr>
            <p:spPr bwMode="auto">
              <a:xfrm>
                <a:off x="1294" y="3466"/>
                <a:ext cx="57" cy="57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93" name="Oval 4240"/>
              <p:cNvSpPr>
                <a:spLocks noChangeArrowheads="1"/>
              </p:cNvSpPr>
              <p:nvPr/>
            </p:nvSpPr>
            <p:spPr bwMode="auto">
              <a:xfrm>
                <a:off x="1674" y="3378"/>
                <a:ext cx="57" cy="57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94" name="Oval 4263"/>
              <p:cNvSpPr>
                <a:spLocks noChangeArrowheads="1"/>
              </p:cNvSpPr>
              <p:nvPr/>
            </p:nvSpPr>
            <p:spPr bwMode="auto">
              <a:xfrm>
                <a:off x="1746" y="3434"/>
                <a:ext cx="57" cy="57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95" name="Oval 4286"/>
              <p:cNvSpPr>
                <a:spLocks noChangeArrowheads="1"/>
              </p:cNvSpPr>
              <p:nvPr/>
            </p:nvSpPr>
            <p:spPr bwMode="auto">
              <a:xfrm>
                <a:off x="1802" y="3378"/>
                <a:ext cx="57" cy="57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96" name="Oval 4309"/>
              <p:cNvSpPr>
                <a:spLocks noChangeArrowheads="1"/>
              </p:cNvSpPr>
              <p:nvPr/>
            </p:nvSpPr>
            <p:spPr bwMode="auto">
              <a:xfrm>
                <a:off x="1826" y="3454"/>
                <a:ext cx="57" cy="57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97" name="Oval 4332"/>
              <p:cNvSpPr>
                <a:spLocks noChangeArrowheads="1"/>
              </p:cNvSpPr>
              <p:nvPr/>
            </p:nvSpPr>
            <p:spPr bwMode="auto">
              <a:xfrm>
                <a:off x="1902" y="3394"/>
                <a:ext cx="57" cy="57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98" name="Oval 4355"/>
              <p:cNvSpPr>
                <a:spLocks noChangeArrowheads="1"/>
              </p:cNvSpPr>
              <p:nvPr/>
            </p:nvSpPr>
            <p:spPr bwMode="auto">
              <a:xfrm>
                <a:off x="1910" y="3474"/>
                <a:ext cx="57" cy="57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99" name="Oval 4378"/>
              <p:cNvSpPr>
                <a:spLocks noChangeArrowheads="1"/>
              </p:cNvSpPr>
              <p:nvPr/>
            </p:nvSpPr>
            <p:spPr bwMode="auto">
              <a:xfrm>
                <a:off x="1630" y="3422"/>
                <a:ext cx="57" cy="57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700" name="Oval 4401"/>
              <p:cNvSpPr>
                <a:spLocks noChangeArrowheads="1"/>
              </p:cNvSpPr>
              <p:nvPr/>
            </p:nvSpPr>
            <p:spPr bwMode="auto">
              <a:xfrm>
                <a:off x="1686" y="3474"/>
                <a:ext cx="57" cy="57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701" name="Oval 4424"/>
              <p:cNvSpPr>
                <a:spLocks noChangeArrowheads="1"/>
              </p:cNvSpPr>
              <p:nvPr/>
            </p:nvSpPr>
            <p:spPr bwMode="auto">
              <a:xfrm>
                <a:off x="2043" y="3387"/>
                <a:ext cx="57" cy="57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702" name="Oval 4447"/>
              <p:cNvSpPr>
                <a:spLocks noChangeArrowheads="1"/>
              </p:cNvSpPr>
              <p:nvPr/>
            </p:nvSpPr>
            <p:spPr bwMode="auto">
              <a:xfrm>
                <a:off x="2115" y="3443"/>
                <a:ext cx="57" cy="57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703" name="Oval 4470"/>
              <p:cNvSpPr>
                <a:spLocks noChangeArrowheads="1"/>
              </p:cNvSpPr>
              <p:nvPr/>
            </p:nvSpPr>
            <p:spPr bwMode="auto">
              <a:xfrm>
                <a:off x="2231" y="3387"/>
                <a:ext cx="57" cy="57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704" name="Oval 4493"/>
              <p:cNvSpPr>
                <a:spLocks noChangeArrowheads="1"/>
              </p:cNvSpPr>
              <p:nvPr/>
            </p:nvSpPr>
            <p:spPr bwMode="auto">
              <a:xfrm>
                <a:off x="2295" y="3463"/>
                <a:ext cx="57" cy="57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705" name="Oval 4516"/>
              <p:cNvSpPr>
                <a:spLocks noChangeArrowheads="1"/>
              </p:cNvSpPr>
              <p:nvPr/>
            </p:nvSpPr>
            <p:spPr bwMode="auto">
              <a:xfrm>
                <a:off x="2379" y="3403"/>
                <a:ext cx="57" cy="57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706" name="Oval 4539"/>
              <p:cNvSpPr>
                <a:spLocks noChangeArrowheads="1"/>
              </p:cNvSpPr>
              <p:nvPr/>
            </p:nvSpPr>
            <p:spPr bwMode="auto">
              <a:xfrm>
                <a:off x="2387" y="3483"/>
                <a:ext cx="57" cy="57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707" name="Oval 4562"/>
              <p:cNvSpPr>
                <a:spLocks noChangeArrowheads="1"/>
              </p:cNvSpPr>
              <p:nvPr/>
            </p:nvSpPr>
            <p:spPr bwMode="auto">
              <a:xfrm>
                <a:off x="1999" y="3431"/>
                <a:ext cx="57" cy="57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708" name="Oval 4585"/>
              <p:cNvSpPr>
                <a:spLocks noChangeArrowheads="1"/>
              </p:cNvSpPr>
              <p:nvPr/>
            </p:nvSpPr>
            <p:spPr bwMode="auto">
              <a:xfrm>
                <a:off x="2055" y="3483"/>
                <a:ext cx="57" cy="57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709" name="Oval 4775"/>
              <p:cNvSpPr>
                <a:spLocks noChangeArrowheads="1"/>
              </p:cNvSpPr>
              <p:nvPr/>
            </p:nvSpPr>
            <p:spPr bwMode="auto">
              <a:xfrm>
                <a:off x="738" y="3398"/>
                <a:ext cx="57" cy="57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710" name="Oval 4791"/>
              <p:cNvSpPr>
                <a:spLocks noChangeArrowheads="1"/>
              </p:cNvSpPr>
              <p:nvPr/>
            </p:nvSpPr>
            <p:spPr bwMode="auto">
              <a:xfrm>
                <a:off x="810" y="3454"/>
                <a:ext cx="57" cy="57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711" name="Oval 4823"/>
              <p:cNvSpPr>
                <a:spLocks noChangeArrowheads="1"/>
              </p:cNvSpPr>
              <p:nvPr/>
            </p:nvSpPr>
            <p:spPr bwMode="auto">
              <a:xfrm>
                <a:off x="750" y="3494"/>
                <a:ext cx="57" cy="57"/>
              </a:xfrm>
              <a:prstGeom prst="ellipse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673" name="Line 4849"/>
            <p:cNvSpPr>
              <a:spLocks noChangeShapeType="1"/>
            </p:cNvSpPr>
            <p:nvPr/>
          </p:nvSpPr>
          <p:spPr bwMode="auto">
            <a:xfrm>
              <a:off x="837" y="1669"/>
              <a:ext cx="17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4" name="Rectangle 4850"/>
                <p:cNvSpPr>
                  <a:spLocks noChangeArrowheads="1"/>
                </p:cNvSpPr>
                <p:nvPr/>
              </p:nvSpPr>
              <p:spPr bwMode="auto">
                <a:xfrm>
                  <a:off x="1535" y="1641"/>
                  <a:ext cx="363" cy="3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b="0" i="1" smtClean="0">
                                <a:latin typeface="Cambria Math"/>
                              </a:rPr>
                              <m:t>𝑙</m:t>
                            </m:r>
                          </m:e>
                          <m:sub>
                            <m:r>
                              <a:rPr lang="en-US" altLang="ja-JP" sz="2800" b="0" i="1" smtClean="0">
                                <a:latin typeface="Cambria Math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US" altLang="ja-JP" sz="2800" dirty="0">
                    <a:latin typeface="cmbxti10" pitchFamily="34" charset="0"/>
                  </a:endParaRPr>
                </a:p>
              </p:txBody>
            </p:sp>
          </mc:Choice>
          <mc:Fallback xmlns="">
            <p:sp>
              <p:nvSpPr>
                <p:cNvPr id="674" name="Rectangle 485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535" y="1641"/>
                  <a:ext cx="363" cy="33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75" name="Line 6083"/>
            <p:cNvSpPr>
              <a:spLocks noChangeShapeType="1"/>
            </p:cNvSpPr>
            <p:nvPr/>
          </p:nvSpPr>
          <p:spPr bwMode="auto">
            <a:xfrm>
              <a:off x="825" y="135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76" name="Rectangle 6084"/>
            <p:cNvSpPr>
              <a:spLocks noChangeArrowheads="1"/>
            </p:cNvSpPr>
            <p:nvPr/>
          </p:nvSpPr>
          <p:spPr bwMode="auto">
            <a:xfrm>
              <a:off x="895" y="1253"/>
              <a:ext cx="276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3600" dirty="0">
                  <a:latin typeface="Symbol" pitchFamily="18" charset="2"/>
                </a:rPr>
                <a:t>l</a:t>
              </a:r>
              <a:endParaRPr lang="en-US" altLang="ja-JP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9641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General Layout of FELs</a:t>
            </a:r>
            <a:endParaRPr kumimoji="1" lang="ja-JP" altLang="en-US" dirty="0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67" y="206472"/>
            <a:ext cx="8583507" cy="6651528"/>
          </a:xfrm>
          <a:prstGeom prst="rect">
            <a:avLst/>
          </a:prstGeom>
        </p:spPr>
      </p:pic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15</a:t>
            </a:fld>
            <a:endParaRPr lang="ja-JP" altLang="en-US" dirty="0"/>
          </a:p>
        </p:txBody>
      </p:sp>
      <p:sp>
        <p:nvSpPr>
          <p:cNvPr id="8" name="角丸四角形吹き出し 7"/>
          <p:cNvSpPr/>
          <p:nvPr/>
        </p:nvSpPr>
        <p:spPr>
          <a:xfrm>
            <a:off x="5438329" y="2228433"/>
            <a:ext cx="2411803" cy="1119705"/>
          </a:xfrm>
          <a:prstGeom prst="wedgeRoundRectCallout">
            <a:avLst>
              <a:gd name="adj1" fmla="val -48316"/>
              <a:gd name="adj2" fmla="val 120539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000" b="1" dirty="0" smtClean="0"/>
              <a:t>Highly-brilliant Electron Beam</a:t>
            </a:r>
            <a:endParaRPr lang="en-US" altLang="ja-JP" sz="2000" b="1" dirty="0"/>
          </a:p>
        </p:txBody>
      </p:sp>
      <p:sp>
        <p:nvSpPr>
          <p:cNvPr id="9" name="角丸四角形吹き出し 8"/>
          <p:cNvSpPr/>
          <p:nvPr/>
        </p:nvSpPr>
        <p:spPr>
          <a:xfrm>
            <a:off x="7813964" y="5008360"/>
            <a:ext cx="1330036" cy="827925"/>
          </a:xfrm>
          <a:prstGeom prst="wedgeRoundRectCallout">
            <a:avLst>
              <a:gd name="adj1" fmla="val 1441"/>
              <a:gd name="adj2" fmla="val 121463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000" b="1" dirty="0" smtClean="0"/>
              <a:t>FEL</a:t>
            </a:r>
          </a:p>
          <a:p>
            <a:pPr algn="ctr"/>
            <a:r>
              <a:rPr lang="en-US" altLang="ja-JP" sz="2000" b="1" dirty="0" smtClean="0"/>
              <a:t>Pulse</a:t>
            </a:r>
            <a:endParaRPr lang="en-US" altLang="ja-JP" sz="2000" b="1" dirty="0"/>
          </a:p>
        </p:txBody>
      </p:sp>
      <p:sp>
        <p:nvSpPr>
          <p:cNvPr id="11" name="正方形/長方形 10"/>
          <p:cNvSpPr/>
          <p:nvPr/>
        </p:nvSpPr>
        <p:spPr>
          <a:xfrm>
            <a:off x="0" y="1114288"/>
            <a:ext cx="11657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Injector</a:t>
            </a:r>
            <a:endParaRPr lang="ja-JP" altLang="en-US" sz="20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144590" y="2119336"/>
            <a:ext cx="16802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Bunch</a:t>
            </a:r>
          </a:p>
          <a:p>
            <a:r>
              <a:rPr lang="en-US" altLang="ja-JP" sz="2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Compressor</a:t>
            </a:r>
            <a:endParaRPr lang="ja-JP" altLang="en-US" sz="20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2706246" y="3348138"/>
            <a:ext cx="15852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Main</a:t>
            </a:r>
          </a:p>
          <a:p>
            <a:r>
              <a:rPr lang="en-US" altLang="ja-JP" sz="2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Accelerator</a:t>
            </a:r>
            <a:endParaRPr lang="en-US" altLang="ja-JP" sz="20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6741227" y="4355723"/>
            <a:ext cx="16610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Undulator</a:t>
            </a:r>
            <a:endParaRPr lang="ja-JP" altLang="en-US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0" name="角丸四角形吹き出し 19"/>
          <p:cNvSpPr/>
          <p:nvPr/>
        </p:nvSpPr>
        <p:spPr>
          <a:xfrm>
            <a:off x="2913824" y="5396894"/>
            <a:ext cx="2755328" cy="980729"/>
          </a:xfrm>
          <a:prstGeom prst="wedgeRoundRectCallout">
            <a:avLst>
              <a:gd name="adj1" fmla="val 71325"/>
              <a:gd name="adj2" fmla="val -5448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000" b="1" dirty="0" smtClean="0"/>
              <a:t>FEL amplification takes place here!</a:t>
            </a:r>
            <a:endParaRPr lang="ja-JP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13864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4824413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Introduction</a:t>
            </a:r>
          </a:p>
          <a:p>
            <a:pPr eaLnBrk="1" hangingPunct="1"/>
            <a:r>
              <a:rPr lang="en-US" altLang="ja-JP" dirty="0" smtClean="0"/>
              <a:t>Coherent radiation &amp; FELs</a:t>
            </a:r>
          </a:p>
          <a:p>
            <a:pPr eaLnBrk="1" hangingPunct="1"/>
            <a:r>
              <a:rPr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Amplification mechanism in FELs</a:t>
            </a:r>
          </a:p>
          <a:p>
            <a:r>
              <a:rPr lang="en-US" altLang="ja-JP" dirty="0"/>
              <a:t>FEL equation</a:t>
            </a:r>
          </a:p>
          <a:p>
            <a:r>
              <a:rPr lang="en-US" altLang="ja-JP" dirty="0" smtClean="0"/>
              <a:t>Characteristics </a:t>
            </a:r>
            <a:r>
              <a:rPr lang="en-US" altLang="ja-JP" dirty="0"/>
              <a:t>of FEL radiation</a:t>
            </a:r>
            <a:endParaRPr lang="en-US" altLang="ja-JP" dirty="0" smtClean="0"/>
          </a:p>
          <a:p>
            <a:pPr eaLnBrk="1" hangingPunct="1"/>
            <a:r>
              <a:rPr lang="en-US" altLang="ja-JP" dirty="0" smtClean="0"/>
              <a:t>ERL: what’s it?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E675D5-6A16-489E-8151-F52117966913}" type="slidenum">
              <a:rPr lang="ja-JP" altLang="en-US" smtClean="0"/>
              <a:pPr>
                <a:defRPr/>
              </a:pPr>
              <a:t>16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2880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Basic Concept of </a:t>
            </a:r>
            <a:r>
              <a:rPr lang="en-US" altLang="ja-JP" dirty="0" smtClean="0"/>
              <a:t>FELs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17</a:t>
            </a:fld>
            <a:endParaRPr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360" y="2406846"/>
            <a:ext cx="3872116" cy="1045713"/>
          </a:xfrm>
          <a:prstGeom prst="rect">
            <a:avLst/>
          </a:prstGeom>
        </p:spPr>
      </p:pic>
      <p:sp>
        <p:nvSpPr>
          <p:cNvPr id="12" name="右矢印 11"/>
          <p:cNvSpPr/>
          <p:nvPr/>
        </p:nvSpPr>
        <p:spPr>
          <a:xfrm>
            <a:off x="2412716" y="2823933"/>
            <a:ext cx="275644" cy="211540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-20870" y="1532768"/>
            <a:ext cx="2347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Electron Beam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cxnSp>
        <p:nvCxnSpPr>
          <p:cNvPr id="19" name="直線コネクタ 18"/>
          <p:cNvCxnSpPr>
            <a:endCxn id="14" idx="2"/>
          </p:cNvCxnSpPr>
          <p:nvPr/>
        </p:nvCxnSpPr>
        <p:spPr>
          <a:xfrm flipH="1" flipV="1">
            <a:off x="1152689" y="1994433"/>
            <a:ext cx="253030" cy="64684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6" name="グループ化 85"/>
          <p:cNvGrpSpPr/>
          <p:nvPr/>
        </p:nvGrpSpPr>
        <p:grpSpPr>
          <a:xfrm>
            <a:off x="6540351" y="1457863"/>
            <a:ext cx="2248465" cy="1073284"/>
            <a:chOff x="6540351" y="1457863"/>
            <a:chExt cx="2248465" cy="1073284"/>
          </a:xfrm>
        </p:grpSpPr>
        <p:sp>
          <p:nvSpPr>
            <p:cNvPr id="16" name="テキスト ボックス 15"/>
            <p:cNvSpPr txBox="1"/>
            <p:nvPr/>
          </p:nvSpPr>
          <p:spPr>
            <a:xfrm>
              <a:off x="6540351" y="1457863"/>
              <a:ext cx="22484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 smtClean="0">
                  <a:solidFill>
                    <a:srgbClr val="FF0000"/>
                  </a:solidFill>
                </a:rPr>
                <a:t>Microbunches</a:t>
              </a:r>
              <a:endParaRPr kumimoji="1" lang="ja-JP" altLang="en-US" sz="2400" dirty="0">
                <a:solidFill>
                  <a:srgbClr val="FF0000"/>
                </a:solidFill>
              </a:endParaRPr>
            </a:p>
          </p:txBody>
        </p:sp>
        <p:cxnSp>
          <p:nvCxnSpPr>
            <p:cNvPr id="22" name="直線コネクタ 21"/>
            <p:cNvCxnSpPr>
              <a:endCxn id="16" idx="2"/>
            </p:cNvCxnSpPr>
            <p:nvPr/>
          </p:nvCxnSpPr>
          <p:spPr>
            <a:xfrm flipH="1" flipV="1">
              <a:off x="7664584" y="1919528"/>
              <a:ext cx="502613" cy="61161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7" name="グループ化 86"/>
          <p:cNvGrpSpPr/>
          <p:nvPr/>
        </p:nvGrpSpPr>
        <p:grpSpPr>
          <a:xfrm>
            <a:off x="6633821" y="2251575"/>
            <a:ext cx="2452323" cy="2222939"/>
            <a:chOff x="6633821" y="2251575"/>
            <a:chExt cx="2452323" cy="2222939"/>
          </a:xfrm>
        </p:grpSpPr>
        <p:grpSp>
          <p:nvGrpSpPr>
            <p:cNvPr id="68" name="グループ化 67"/>
            <p:cNvGrpSpPr/>
            <p:nvPr/>
          </p:nvGrpSpPr>
          <p:grpSpPr>
            <a:xfrm>
              <a:off x="6970118" y="2251575"/>
              <a:ext cx="2116026" cy="1306781"/>
              <a:chOff x="647700" y="5114925"/>
              <a:chExt cx="3357563" cy="92075"/>
            </a:xfrm>
          </p:grpSpPr>
          <p:sp>
            <p:nvSpPr>
              <p:cNvPr id="69" name="Freeform 23"/>
              <p:cNvSpPr>
                <a:spLocks/>
              </p:cNvSpPr>
              <p:nvPr/>
            </p:nvSpPr>
            <p:spPr bwMode="auto">
              <a:xfrm>
                <a:off x="647700" y="5114925"/>
                <a:ext cx="257175" cy="92075"/>
              </a:xfrm>
              <a:custGeom>
                <a:avLst/>
                <a:gdLst>
                  <a:gd name="T0" fmla="*/ 0 w 68"/>
                  <a:gd name="T1" fmla="*/ 11 h 22"/>
                  <a:gd name="T2" fmla="*/ 17 w 68"/>
                  <a:gd name="T3" fmla="*/ 0 h 22"/>
                  <a:gd name="T4" fmla="*/ 34 w 68"/>
                  <a:gd name="T5" fmla="*/ 11 h 22"/>
                  <a:gd name="T6" fmla="*/ 51 w 68"/>
                  <a:gd name="T7" fmla="*/ 22 h 22"/>
                  <a:gd name="T8" fmla="*/ 68 w 68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22">
                    <a:moveTo>
                      <a:pt x="0" y="11"/>
                    </a:moveTo>
                    <a:cubicBezTo>
                      <a:pt x="0" y="11"/>
                      <a:pt x="8" y="0"/>
                      <a:pt x="17" y="0"/>
                    </a:cubicBezTo>
                    <a:cubicBezTo>
                      <a:pt x="26" y="0"/>
                      <a:pt x="34" y="11"/>
                      <a:pt x="34" y="11"/>
                    </a:cubicBezTo>
                    <a:cubicBezTo>
                      <a:pt x="34" y="11"/>
                      <a:pt x="43" y="22"/>
                      <a:pt x="51" y="22"/>
                    </a:cubicBezTo>
                    <a:cubicBezTo>
                      <a:pt x="60" y="22"/>
                      <a:pt x="68" y="11"/>
                      <a:pt x="68" y="11"/>
                    </a:cubicBezTo>
                  </a:path>
                </a:pathLst>
              </a:custGeom>
              <a:noFill/>
              <a:ln w="11113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0" name="Freeform 24"/>
              <p:cNvSpPr>
                <a:spLocks/>
              </p:cNvSpPr>
              <p:nvPr/>
            </p:nvSpPr>
            <p:spPr bwMode="auto">
              <a:xfrm>
                <a:off x="904875" y="5114925"/>
                <a:ext cx="258763" cy="92075"/>
              </a:xfrm>
              <a:custGeom>
                <a:avLst/>
                <a:gdLst>
                  <a:gd name="T0" fmla="*/ 0 w 69"/>
                  <a:gd name="T1" fmla="*/ 11 h 22"/>
                  <a:gd name="T2" fmla="*/ 18 w 69"/>
                  <a:gd name="T3" fmla="*/ 0 h 22"/>
                  <a:gd name="T4" fmla="*/ 35 w 69"/>
                  <a:gd name="T5" fmla="*/ 11 h 22"/>
                  <a:gd name="T6" fmla="*/ 52 w 69"/>
                  <a:gd name="T7" fmla="*/ 22 h 22"/>
                  <a:gd name="T8" fmla="*/ 69 w 69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22">
                    <a:moveTo>
                      <a:pt x="0" y="11"/>
                    </a:moveTo>
                    <a:cubicBezTo>
                      <a:pt x="0" y="11"/>
                      <a:pt x="9" y="0"/>
                      <a:pt x="18" y="0"/>
                    </a:cubicBezTo>
                    <a:cubicBezTo>
                      <a:pt x="26" y="0"/>
                      <a:pt x="35" y="11"/>
                      <a:pt x="35" y="11"/>
                    </a:cubicBezTo>
                    <a:cubicBezTo>
                      <a:pt x="35" y="11"/>
                      <a:pt x="43" y="22"/>
                      <a:pt x="52" y="22"/>
                    </a:cubicBezTo>
                    <a:cubicBezTo>
                      <a:pt x="61" y="22"/>
                      <a:pt x="69" y="11"/>
                      <a:pt x="69" y="11"/>
                    </a:cubicBezTo>
                  </a:path>
                </a:pathLst>
              </a:custGeom>
              <a:noFill/>
              <a:ln w="11113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1" name="Freeform 25"/>
              <p:cNvSpPr>
                <a:spLocks/>
              </p:cNvSpPr>
              <p:nvPr/>
            </p:nvSpPr>
            <p:spPr bwMode="auto">
              <a:xfrm>
                <a:off x="1163638" y="5114925"/>
                <a:ext cx="260350" cy="92075"/>
              </a:xfrm>
              <a:custGeom>
                <a:avLst/>
                <a:gdLst>
                  <a:gd name="T0" fmla="*/ 0 w 69"/>
                  <a:gd name="T1" fmla="*/ 11 h 22"/>
                  <a:gd name="T2" fmla="*/ 17 w 69"/>
                  <a:gd name="T3" fmla="*/ 0 h 22"/>
                  <a:gd name="T4" fmla="*/ 34 w 69"/>
                  <a:gd name="T5" fmla="*/ 11 h 22"/>
                  <a:gd name="T6" fmla="*/ 52 w 69"/>
                  <a:gd name="T7" fmla="*/ 22 h 22"/>
                  <a:gd name="T8" fmla="*/ 69 w 69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22">
                    <a:moveTo>
                      <a:pt x="0" y="11"/>
                    </a:moveTo>
                    <a:cubicBezTo>
                      <a:pt x="0" y="11"/>
                      <a:pt x="9" y="0"/>
                      <a:pt x="17" y="0"/>
                    </a:cubicBezTo>
                    <a:cubicBezTo>
                      <a:pt x="26" y="0"/>
                      <a:pt x="34" y="11"/>
                      <a:pt x="34" y="11"/>
                    </a:cubicBezTo>
                    <a:cubicBezTo>
                      <a:pt x="34" y="11"/>
                      <a:pt x="43" y="22"/>
                      <a:pt x="52" y="22"/>
                    </a:cubicBezTo>
                    <a:cubicBezTo>
                      <a:pt x="60" y="22"/>
                      <a:pt x="69" y="11"/>
                      <a:pt x="69" y="11"/>
                    </a:cubicBezTo>
                  </a:path>
                </a:pathLst>
              </a:custGeom>
              <a:noFill/>
              <a:ln w="11113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2" name="Freeform 26"/>
              <p:cNvSpPr>
                <a:spLocks/>
              </p:cNvSpPr>
              <p:nvPr/>
            </p:nvSpPr>
            <p:spPr bwMode="auto">
              <a:xfrm>
                <a:off x="1423988" y="5114925"/>
                <a:ext cx="255588" cy="92075"/>
              </a:xfrm>
              <a:custGeom>
                <a:avLst/>
                <a:gdLst>
                  <a:gd name="T0" fmla="*/ 0 w 68"/>
                  <a:gd name="T1" fmla="*/ 11 h 22"/>
                  <a:gd name="T2" fmla="*/ 17 w 68"/>
                  <a:gd name="T3" fmla="*/ 0 h 22"/>
                  <a:gd name="T4" fmla="*/ 34 w 68"/>
                  <a:gd name="T5" fmla="*/ 11 h 22"/>
                  <a:gd name="T6" fmla="*/ 51 w 68"/>
                  <a:gd name="T7" fmla="*/ 22 h 22"/>
                  <a:gd name="T8" fmla="*/ 68 w 68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22">
                    <a:moveTo>
                      <a:pt x="0" y="11"/>
                    </a:moveTo>
                    <a:cubicBezTo>
                      <a:pt x="0" y="11"/>
                      <a:pt x="8" y="0"/>
                      <a:pt x="17" y="0"/>
                    </a:cubicBezTo>
                    <a:cubicBezTo>
                      <a:pt x="26" y="0"/>
                      <a:pt x="34" y="11"/>
                      <a:pt x="34" y="11"/>
                    </a:cubicBezTo>
                    <a:cubicBezTo>
                      <a:pt x="34" y="11"/>
                      <a:pt x="43" y="22"/>
                      <a:pt x="51" y="22"/>
                    </a:cubicBezTo>
                    <a:cubicBezTo>
                      <a:pt x="60" y="22"/>
                      <a:pt x="68" y="11"/>
                      <a:pt x="68" y="11"/>
                    </a:cubicBezTo>
                  </a:path>
                </a:pathLst>
              </a:custGeom>
              <a:noFill/>
              <a:ln w="11113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3" name="Freeform 27"/>
              <p:cNvSpPr>
                <a:spLocks/>
              </p:cNvSpPr>
              <p:nvPr/>
            </p:nvSpPr>
            <p:spPr bwMode="auto">
              <a:xfrm>
                <a:off x="1679575" y="5114925"/>
                <a:ext cx="258763" cy="92075"/>
              </a:xfrm>
              <a:custGeom>
                <a:avLst/>
                <a:gdLst>
                  <a:gd name="T0" fmla="*/ 0 w 69"/>
                  <a:gd name="T1" fmla="*/ 11 h 22"/>
                  <a:gd name="T2" fmla="*/ 18 w 69"/>
                  <a:gd name="T3" fmla="*/ 0 h 22"/>
                  <a:gd name="T4" fmla="*/ 35 w 69"/>
                  <a:gd name="T5" fmla="*/ 11 h 22"/>
                  <a:gd name="T6" fmla="*/ 52 w 69"/>
                  <a:gd name="T7" fmla="*/ 22 h 22"/>
                  <a:gd name="T8" fmla="*/ 69 w 69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22">
                    <a:moveTo>
                      <a:pt x="0" y="11"/>
                    </a:moveTo>
                    <a:cubicBezTo>
                      <a:pt x="0" y="11"/>
                      <a:pt x="9" y="0"/>
                      <a:pt x="18" y="0"/>
                    </a:cubicBezTo>
                    <a:cubicBezTo>
                      <a:pt x="26" y="0"/>
                      <a:pt x="35" y="11"/>
                      <a:pt x="35" y="11"/>
                    </a:cubicBezTo>
                    <a:cubicBezTo>
                      <a:pt x="35" y="11"/>
                      <a:pt x="43" y="22"/>
                      <a:pt x="52" y="22"/>
                    </a:cubicBezTo>
                    <a:cubicBezTo>
                      <a:pt x="60" y="22"/>
                      <a:pt x="69" y="11"/>
                      <a:pt x="69" y="11"/>
                    </a:cubicBezTo>
                  </a:path>
                </a:pathLst>
              </a:custGeom>
              <a:noFill/>
              <a:ln w="11113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4" name="Freeform 28"/>
              <p:cNvSpPr>
                <a:spLocks/>
              </p:cNvSpPr>
              <p:nvPr/>
            </p:nvSpPr>
            <p:spPr bwMode="auto">
              <a:xfrm>
                <a:off x="1938338" y="5114925"/>
                <a:ext cx="260350" cy="92075"/>
              </a:xfrm>
              <a:custGeom>
                <a:avLst/>
                <a:gdLst>
                  <a:gd name="T0" fmla="*/ 0 w 69"/>
                  <a:gd name="T1" fmla="*/ 11 h 22"/>
                  <a:gd name="T2" fmla="*/ 17 w 69"/>
                  <a:gd name="T3" fmla="*/ 0 h 22"/>
                  <a:gd name="T4" fmla="*/ 34 w 69"/>
                  <a:gd name="T5" fmla="*/ 11 h 22"/>
                  <a:gd name="T6" fmla="*/ 52 w 69"/>
                  <a:gd name="T7" fmla="*/ 22 h 22"/>
                  <a:gd name="T8" fmla="*/ 69 w 69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22">
                    <a:moveTo>
                      <a:pt x="0" y="11"/>
                    </a:moveTo>
                    <a:cubicBezTo>
                      <a:pt x="0" y="11"/>
                      <a:pt x="9" y="0"/>
                      <a:pt x="17" y="0"/>
                    </a:cubicBezTo>
                    <a:cubicBezTo>
                      <a:pt x="26" y="0"/>
                      <a:pt x="34" y="11"/>
                      <a:pt x="34" y="11"/>
                    </a:cubicBezTo>
                    <a:cubicBezTo>
                      <a:pt x="34" y="11"/>
                      <a:pt x="43" y="22"/>
                      <a:pt x="52" y="22"/>
                    </a:cubicBezTo>
                    <a:cubicBezTo>
                      <a:pt x="60" y="22"/>
                      <a:pt x="69" y="11"/>
                      <a:pt x="69" y="11"/>
                    </a:cubicBezTo>
                  </a:path>
                </a:pathLst>
              </a:custGeom>
              <a:noFill/>
              <a:ln w="11113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5" name="Freeform 29"/>
              <p:cNvSpPr>
                <a:spLocks/>
              </p:cNvSpPr>
              <p:nvPr/>
            </p:nvSpPr>
            <p:spPr bwMode="auto">
              <a:xfrm>
                <a:off x="2198688" y="5114925"/>
                <a:ext cx="255588" cy="92075"/>
              </a:xfrm>
              <a:custGeom>
                <a:avLst/>
                <a:gdLst>
                  <a:gd name="T0" fmla="*/ 0 w 68"/>
                  <a:gd name="T1" fmla="*/ 11 h 22"/>
                  <a:gd name="T2" fmla="*/ 17 w 68"/>
                  <a:gd name="T3" fmla="*/ 0 h 22"/>
                  <a:gd name="T4" fmla="*/ 34 w 68"/>
                  <a:gd name="T5" fmla="*/ 11 h 22"/>
                  <a:gd name="T6" fmla="*/ 51 w 68"/>
                  <a:gd name="T7" fmla="*/ 22 h 22"/>
                  <a:gd name="T8" fmla="*/ 68 w 68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22">
                    <a:moveTo>
                      <a:pt x="0" y="11"/>
                    </a:moveTo>
                    <a:cubicBezTo>
                      <a:pt x="0" y="11"/>
                      <a:pt x="8" y="0"/>
                      <a:pt x="17" y="0"/>
                    </a:cubicBezTo>
                    <a:cubicBezTo>
                      <a:pt x="25" y="0"/>
                      <a:pt x="34" y="11"/>
                      <a:pt x="34" y="11"/>
                    </a:cubicBezTo>
                    <a:cubicBezTo>
                      <a:pt x="34" y="11"/>
                      <a:pt x="43" y="22"/>
                      <a:pt x="51" y="22"/>
                    </a:cubicBezTo>
                    <a:cubicBezTo>
                      <a:pt x="60" y="22"/>
                      <a:pt x="68" y="11"/>
                      <a:pt x="68" y="11"/>
                    </a:cubicBezTo>
                  </a:path>
                </a:pathLst>
              </a:custGeom>
              <a:noFill/>
              <a:ln w="11113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6" name="Freeform 30"/>
              <p:cNvSpPr>
                <a:spLocks/>
              </p:cNvSpPr>
              <p:nvPr/>
            </p:nvSpPr>
            <p:spPr bwMode="auto">
              <a:xfrm>
                <a:off x="2454275" y="5114925"/>
                <a:ext cx="260350" cy="92075"/>
              </a:xfrm>
              <a:custGeom>
                <a:avLst/>
                <a:gdLst>
                  <a:gd name="T0" fmla="*/ 0 w 69"/>
                  <a:gd name="T1" fmla="*/ 11 h 22"/>
                  <a:gd name="T2" fmla="*/ 18 w 69"/>
                  <a:gd name="T3" fmla="*/ 0 h 22"/>
                  <a:gd name="T4" fmla="*/ 35 w 69"/>
                  <a:gd name="T5" fmla="*/ 11 h 22"/>
                  <a:gd name="T6" fmla="*/ 52 w 69"/>
                  <a:gd name="T7" fmla="*/ 22 h 22"/>
                  <a:gd name="T8" fmla="*/ 69 w 69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22">
                    <a:moveTo>
                      <a:pt x="0" y="11"/>
                    </a:moveTo>
                    <a:cubicBezTo>
                      <a:pt x="0" y="11"/>
                      <a:pt x="9" y="0"/>
                      <a:pt x="18" y="0"/>
                    </a:cubicBezTo>
                    <a:cubicBezTo>
                      <a:pt x="26" y="0"/>
                      <a:pt x="35" y="11"/>
                      <a:pt x="35" y="11"/>
                    </a:cubicBezTo>
                    <a:cubicBezTo>
                      <a:pt x="35" y="11"/>
                      <a:pt x="43" y="22"/>
                      <a:pt x="52" y="22"/>
                    </a:cubicBezTo>
                    <a:cubicBezTo>
                      <a:pt x="60" y="22"/>
                      <a:pt x="69" y="11"/>
                      <a:pt x="69" y="11"/>
                    </a:cubicBezTo>
                  </a:path>
                </a:pathLst>
              </a:custGeom>
              <a:noFill/>
              <a:ln w="11113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7" name="Freeform 31"/>
              <p:cNvSpPr>
                <a:spLocks/>
              </p:cNvSpPr>
              <p:nvPr/>
            </p:nvSpPr>
            <p:spPr bwMode="auto">
              <a:xfrm>
                <a:off x="2714625" y="5114925"/>
                <a:ext cx="258763" cy="92075"/>
              </a:xfrm>
              <a:custGeom>
                <a:avLst/>
                <a:gdLst>
                  <a:gd name="T0" fmla="*/ 0 w 69"/>
                  <a:gd name="T1" fmla="*/ 11 h 22"/>
                  <a:gd name="T2" fmla="*/ 17 w 69"/>
                  <a:gd name="T3" fmla="*/ 0 h 22"/>
                  <a:gd name="T4" fmla="*/ 34 w 69"/>
                  <a:gd name="T5" fmla="*/ 11 h 22"/>
                  <a:gd name="T6" fmla="*/ 52 w 69"/>
                  <a:gd name="T7" fmla="*/ 22 h 22"/>
                  <a:gd name="T8" fmla="*/ 69 w 69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22">
                    <a:moveTo>
                      <a:pt x="0" y="11"/>
                    </a:moveTo>
                    <a:cubicBezTo>
                      <a:pt x="0" y="11"/>
                      <a:pt x="9" y="0"/>
                      <a:pt x="17" y="0"/>
                    </a:cubicBezTo>
                    <a:cubicBezTo>
                      <a:pt x="26" y="0"/>
                      <a:pt x="34" y="11"/>
                      <a:pt x="34" y="11"/>
                    </a:cubicBezTo>
                    <a:cubicBezTo>
                      <a:pt x="34" y="11"/>
                      <a:pt x="43" y="22"/>
                      <a:pt x="52" y="22"/>
                    </a:cubicBezTo>
                    <a:cubicBezTo>
                      <a:pt x="60" y="22"/>
                      <a:pt x="69" y="11"/>
                      <a:pt x="69" y="11"/>
                    </a:cubicBezTo>
                  </a:path>
                </a:pathLst>
              </a:custGeom>
              <a:noFill/>
              <a:ln w="11113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8" name="Freeform 32"/>
              <p:cNvSpPr>
                <a:spLocks/>
              </p:cNvSpPr>
              <p:nvPr/>
            </p:nvSpPr>
            <p:spPr bwMode="auto">
              <a:xfrm>
                <a:off x="2973388" y="5114925"/>
                <a:ext cx="255588" cy="92075"/>
              </a:xfrm>
              <a:custGeom>
                <a:avLst/>
                <a:gdLst>
                  <a:gd name="T0" fmla="*/ 0 w 68"/>
                  <a:gd name="T1" fmla="*/ 11 h 22"/>
                  <a:gd name="T2" fmla="*/ 17 w 68"/>
                  <a:gd name="T3" fmla="*/ 0 h 22"/>
                  <a:gd name="T4" fmla="*/ 34 w 68"/>
                  <a:gd name="T5" fmla="*/ 11 h 22"/>
                  <a:gd name="T6" fmla="*/ 51 w 68"/>
                  <a:gd name="T7" fmla="*/ 22 h 22"/>
                  <a:gd name="T8" fmla="*/ 68 w 68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22">
                    <a:moveTo>
                      <a:pt x="0" y="11"/>
                    </a:moveTo>
                    <a:cubicBezTo>
                      <a:pt x="0" y="11"/>
                      <a:pt x="8" y="0"/>
                      <a:pt x="17" y="0"/>
                    </a:cubicBezTo>
                    <a:cubicBezTo>
                      <a:pt x="25" y="0"/>
                      <a:pt x="34" y="11"/>
                      <a:pt x="34" y="11"/>
                    </a:cubicBezTo>
                    <a:cubicBezTo>
                      <a:pt x="34" y="11"/>
                      <a:pt x="43" y="22"/>
                      <a:pt x="51" y="22"/>
                    </a:cubicBezTo>
                    <a:cubicBezTo>
                      <a:pt x="60" y="22"/>
                      <a:pt x="68" y="11"/>
                      <a:pt x="68" y="11"/>
                    </a:cubicBezTo>
                  </a:path>
                </a:pathLst>
              </a:custGeom>
              <a:noFill/>
              <a:ln w="11113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9" name="Freeform 33"/>
              <p:cNvSpPr>
                <a:spLocks/>
              </p:cNvSpPr>
              <p:nvPr/>
            </p:nvSpPr>
            <p:spPr bwMode="auto">
              <a:xfrm>
                <a:off x="3228975" y="5114925"/>
                <a:ext cx="260350" cy="92075"/>
              </a:xfrm>
              <a:custGeom>
                <a:avLst/>
                <a:gdLst>
                  <a:gd name="T0" fmla="*/ 0 w 69"/>
                  <a:gd name="T1" fmla="*/ 11 h 22"/>
                  <a:gd name="T2" fmla="*/ 18 w 69"/>
                  <a:gd name="T3" fmla="*/ 0 h 22"/>
                  <a:gd name="T4" fmla="*/ 35 w 69"/>
                  <a:gd name="T5" fmla="*/ 11 h 22"/>
                  <a:gd name="T6" fmla="*/ 52 w 69"/>
                  <a:gd name="T7" fmla="*/ 22 h 22"/>
                  <a:gd name="T8" fmla="*/ 69 w 69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22">
                    <a:moveTo>
                      <a:pt x="0" y="11"/>
                    </a:moveTo>
                    <a:cubicBezTo>
                      <a:pt x="0" y="11"/>
                      <a:pt x="9" y="0"/>
                      <a:pt x="18" y="0"/>
                    </a:cubicBezTo>
                    <a:cubicBezTo>
                      <a:pt x="26" y="0"/>
                      <a:pt x="35" y="11"/>
                      <a:pt x="35" y="11"/>
                    </a:cubicBezTo>
                    <a:cubicBezTo>
                      <a:pt x="35" y="11"/>
                      <a:pt x="43" y="22"/>
                      <a:pt x="52" y="22"/>
                    </a:cubicBezTo>
                    <a:cubicBezTo>
                      <a:pt x="60" y="22"/>
                      <a:pt x="69" y="11"/>
                      <a:pt x="69" y="11"/>
                    </a:cubicBezTo>
                  </a:path>
                </a:pathLst>
              </a:custGeom>
              <a:noFill/>
              <a:ln w="11113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0" name="Freeform 34"/>
              <p:cNvSpPr>
                <a:spLocks/>
              </p:cNvSpPr>
              <p:nvPr/>
            </p:nvSpPr>
            <p:spPr bwMode="auto">
              <a:xfrm>
                <a:off x="3489325" y="5114925"/>
                <a:ext cx="260350" cy="92075"/>
              </a:xfrm>
              <a:custGeom>
                <a:avLst/>
                <a:gdLst>
                  <a:gd name="T0" fmla="*/ 0 w 69"/>
                  <a:gd name="T1" fmla="*/ 11 h 22"/>
                  <a:gd name="T2" fmla="*/ 17 w 69"/>
                  <a:gd name="T3" fmla="*/ 0 h 22"/>
                  <a:gd name="T4" fmla="*/ 34 w 69"/>
                  <a:gd name="T5" fmla="*/ 11 h 22"/>
                  <a:gd name="T6" fmla="*/ 51 w 69"/>
                  <a:gd name="T7" fmla="*/ 22 h 22"/>
                  <a:gd name="T8" fmla="*/ 69 w 69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22">
                    <a:moveTo>
                      <a:pt x="0" y="11"/>
                    </a:moveTo>
                    <a:cubicBezTo>
                      <a:pt x="0" y="11"/>
                      <a:pt x="9" y="0"/>
                      <a:pt x="17" y="0"/>
                    </a:cubicBezTo>
                    <a:cubicBezTo>
                      <a:pt x="26" y="0"/>
                      <a:pt x="34" y="11"/>
                      <a:pt x="34" y="11"/>
                    </a:cubicBezTo>
                    <a:cubicBezTo>
                      <a:pt x="34" y="11"/>
                      <a:pt x="43" y="22"/>
                      <a:pt x="51" y="22"/>
                    </a:cubicBezTo>
                    <a:cubicBezTo>
                      <a:pt x="60" y="22"/>
                      <a:pt x="69" y="11"/>
                      <a:pt x="69" y="11"/>
                    </a:cubicBezTo>
                  </a:path>
                </a:pathLst>
              </a:custGeom>
              <a:noFill/>
              <a:ln w="11113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1" name="Freeform 35"/>
              <p:cNvSpPr>
                <a:spLocks/>
              </p:cNvSpPr>
              <p:nvPr/>
            </p:nvSpPr>
            <p:spPr bwMode="auto">
              <a:xfrm>
                <a:off x="3749675" y="5114925"/>
                <a:ext cx="255588" cy="92075"/>
              </a:xfrm>
              <a:custGeom>
                <a:avLst/>
                <a:gdLst>
                  <a:gd name="T0" fmla="*/ 0 w 68"/>
                  <a:gd name="T1" fmla="*/ 11 h 22"/>
                  <a:gd name="T2" fmla="*/ 17 w 68"/>
                  <a:gd name="T3" fmla="*/ 0 h 22"/>
                  <a:gd name="T4" fmla="*/ 34 w 68"/>
                  <a:gd name="T5" fmla="*/ 11 h 22"/>
                  <a:gd name="T6" fmla="*/ 51 w 68"/>
                  <a:gd name="T7" fmla="*/ 22 h 22"/>
                  <a:gd name="T8" fmla="*/ 68 w 68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22">
                    <a:moveTo>
                      <a:pt x="0" y="11"/>
                    </a:moveTo>
                    <a:cubicBezTo>
                      <a:pt x="0" y="11"/>
                      <a:pt x="8" y="0"/>
                      <a:pt x="17" y="0"/>
                    </a:cubicBezTo>
                    <a:cubicBezTo>
                      <a:pt x="25" y="0"/>
                      <a:pt x="34" y="11"/>
                      <a:pt x="34" y="11"/>
                    </a:cubicBezTo>
                    <a:cubicBezTo>
                      <a:pt x="34" y="11"/>
                      <a:pt x="43" y="22"/>
                      <a:pt x="51" y="22"/>
                    </a:cubicBezTo>
                    <a:cubicBezTo>
                      <a:pt x="60" y="22"/>
                      <a:pt x="68" y="11"/>
                      <a:pt x="68" y="11"/>
                    </a:cubicBezTo>
                  </a:path>
                </a:pathLst>
              </a:custGeom>
              <a:noFill/>
              <a:ln w="11113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17" name="テキスト ボックス 16"/>
            <p:cNvSpPr txBox="1"/>
            <p:nvPr/>
          </p:nvSpPr>
          <p:spPr>
            <a:xfrm>
              <a:off x="6633821" y="4012849"/>
              <a:ext cx="24332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solidFill>
                    <a:srgbClr val="0000FF"/>
                  </a:solidFill>
                </a:rPr>
                <a:t>Amplified Light</a:t>
              </a:r>
              <a:endParaRPr kumimoji="1" lang="ja-JP" altLang="en-US" sz="2400" dirty="0">
                <a:solidFill>
                  <a:srgbClr val="0000FF"/>
                </a:solidFill>
              </a:endParaRPr>
            </a:p>
          </p:txBody>
        </p:sp>
        <p:cxnSp>
          <p:nvCxnSpPr>
            <p:cNvPr id="23" name="直線コネクタ 22"/>
            <p:cNvCxnSpPr/>
            <p:nvPr/>
          </p:nvCxnSpPr>
          <p:spPr>
            <a:xfrm flipV="1">
              <a:off x="7866373" y="3558356"/>
              <a:ext cx="348520" cy="49474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テキスト ボックス 24"/>
          <p:cNvSpPr txBox="1"/>
          <p:nvPr/>
        </p:nvSpPr>
        <p:spPr>
          <a:xfrm>
            <a:off x="3793902" y="1946112"/>
            <a:ext cx="1661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Undulator</a:t>
            </a:r>
            <a:endParaRPr kumimoji="1" lang="ja-JP" altLang="en-US" sz="2400" dirty="0"/>
          </a:p>
        </p:txBody>
      </p:sp>
      <p:grpSp>
        <p:nvGrpSpPr>
          <p:cNvPr id="85" name="グループ化 84"/>
          <p:cNvGrpSpPr/>
          <p:nvPr/>
        </p:nvGrpSpPr>
        <p:grpSpPr>
          <a:xfrm>
            <a:off x="6540351" y="2253162"/>
            <a:ext cx="2603649" cy="1353080"/>
            <a:chOff x="6540351" y="2253162"/>
            <a:chExt cx="2603649" cy="1353080"/>
          </a:xfrm>
        </p:grpSpPr>
        <p:sp>
          <p:nvSpPr>
            <p:cNvPr id="13" name="右矢印 12"/>
            <p:cNvSpPr/>
            <p:nvPr/>
          </p:nvSpPr>
          <p:spPr>
            <a:xfrm>
              <a:off x="6540351" y="2823932"/>
              <a:ext cx="275644" cy="211540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9" name="図 4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4710" y="2253162"/>
              <a:ext cx="2299290" cy="1353080"/>
            </a:xfrm>
            <a:prstGeom prst="rect">
              <a:avLst/>
            </a:prstGeom>
          </p:spPr>
        </p:pic>
      </p:grpSp>
      <p:pic>
        <p:nvPicPr>
          <p:cNvPr id="50" name="図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5" y="2473745"/>
            <a:ext cx="2299289" cy="917823"/>
          </a:xfrm>
          <a:prstGeom prst="rect">
            <a:avLst/>
          </a:prstGeom>
        </p:spPr>
      </p:pic>
      <p:grpSp>
        <p:nvGrpSpPr>
          <p:cNvPr id="84" name="グループ化 83"/>
          <p:cNvGrpSpPr/>
          <p:nvPr/>
        </p:nvGrpSpPr>
        <p:grpSpPr>
          <a:xfrm>
            <a:off x="276436" y="2898196"/>
            <a:ext cx="2116026" cy="1428442"/>
            <a:chOff x="276436" y="2898196"/>
            <a:chExt cx="2116026" cy="1428442"/>
          </a:xfrm>
        </p:grpSpPr>
        <p:sp>
          <p:nvSpPr>
            <p:cNvPr id="15" name="テキスト ボックス 14"/>
            <p:cNvSpPr txBox="1"/>
            <p:nvPr/>
          </p:nvSpPr>
          <p:spPr>
            <a:xfrm>
              <a:off x="319737" y="3864973"/>
              <a:ext cx="17732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solidFill>
                    <a:srgbClr val="0000FF"/>
                  </a:solidFill>
                </a:rPr>
                <a:t>Seed Light</a:t>
              </a:r>
              <a:endParaRPr kumimoji="1" lang="ja-JP" altLang="en-US" sz="2400" dirty="0">
                <a:solidFill>
                  <a:srgbClr val="0000FF"/>
                </a:solidFill>
              </a:endParaRPr>
            </a:p>
          </p:txBody>
        </p:sp>
        <p:cxnSp>
          <p:nvCxnSpPr>
            <p:cNvPr id="20" name="直線コネクタ 19"/>
            <p:cNvCxnSpPr>
              <a:stCxn id="15" idx="0"/>
            </p:cNvCxnSpPr>
            <p:nvPr/>
          </p:nvCxnSpPr>
          <p:spPr>
            <a:xfrm flipV="1">
              <a:off x="1206358" y="2964419"/>
              <a:ext cx="312008" cy="90055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7" name="グループ化 66"/>
            <p:cNvGrpSpPr/>
            <p:nvPr/>
          </p:nvGrpSpPr>
          <p:grpSpPr>
            <a:xfrm>
              <a:off x="276436" y="2898196"/>
              <a:ext cx="2116026" cy="68920"/>
              <a:chOff x="647700" y="5114925"/>
              <a:chExt cx="3357563" cy="92075"/>
            </a:xfrm>
          </p:grpSpPr>
          <p:sp>
            <p:nvSpPr>
              <p:cNvPr id="54" name="Freeform 23"/>
              <p:cNvSpPr>
                <a:spLocks/>
              </p:cNvSpPr>
              <p:nvPr/>
            </p:nvSpPr>
            <p:spPr bwMode="auto">
              <a:xfrm>
                <a:off x="647700" y="5114925"/>
                <a:ext cx="257175" cy="92075"/>
              </a:xfrm>
              <a:custGeom>
                <a:avLst/>
                <a:gdLst>
                  <a:gd name="T0" fmla="*/ 0 w 68"/>
                  <a:gd name="T1" fmla="*/ 11 h 22"/>
                  <a:gd name="T2" fmla="*/ 17 w 68"/>
                  <a:gd name="T3" fmla="*/ 0 h 22"/>
                  <a:gd name="T4" fmla="*/ 34 w 68"/>
                  <a:gd name="T5" fmla="*/ 11 h 22"/>
                  <a:gd name="T6" fmla="*/ 51 w 68"/>
                  <a:gd name="T7" fmla="*/ 22 h 22"/>
                  <a:gd name="T8" fmla="*/ 68 w 68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22">
                    <a:moveTo>
                      <a:pt x="0" y="11"/>
                    </a:moveTo>
                    <a:cubicBezTo>
                      <a:pt x="0" y="11"/>
                      <a:pt x="8" y="0"/>
                      <a:pt x="17" y="0"/>
                    </a:cubicBezTo>
                    <a:cubicBezTo>
                      <a:pt x="26" y="0"/>
                      <a:pt x="34" y="11"/>
                      <a:pt x="34" y="11"/>
                    </a:cubicBezTo>
                    <a:cubicBezTo>
                      <a:pt x="34" y="11"/>
                      <a:pt x="43" y="22"/>
                      <a:pt x="51" y="22"/>
                    </a:cubicBezTo>
                    <a:cubicBezTo>
                      <a:pt x="60" y="22"/>
                      <a:pt x="68" y="11"/>
                      <a:pt x="68" y="11"/>
                    </a:cubicBezTo>
                  </a:path>
                </a:pathLst>
              </a:custGeom>
              <a:noFill/>
              <a:ln w="11113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5" name="Freeform 24"/>
              <p:cNvSpPr>
                <a:spLocks/>
              </p:cNvSpPr>
              <p:nvPr/>
            </p:nvSpPr>
            <p:spPr bwMode="auto">
              <a:xfrm>
                <a:off x="904875" y="5114925"/>
                <a:ext cx="258763" cy="92075"/>
              </a:xfrm>
              <a:custGeom>
                <a:avLst/>
                <a:gdLst>
                  <a:gd name="T0" fmla="*/ 0 w 69"/>
                  <a:gd name="T1" fmla="*/ 11 h 22"/>
                  <a:gd name="T2" fmla="*/ 18 w 69"/>
                  <a:gd name="T3" fmla="*/ 0 h 22"/>
                  <a:gd name="T4" fmla="*/ 35 w 69"/>
                  <a:gd name="T5" fmla="*/ 11 h 22"/>
                  <a:gd name="T6" fmla="*/ 52 w 69"/>
                  <a:gd name="T7" fmla="*/ 22 h 22"/>
                  <a:gd name="T8" fmla="*/ 69 w 69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22">
                    <a:moveTo>
                      <a:pt x="0" y="11"/>
                    </a:moveTo>
                    <a:cubicBezTo>
                      <a:pt x="0" y="11"/>
                      <a:pt x="9" y="0"/>
                      <a:pt x="18" y="0"/>
                    </a:cubicBezTo>
                    <a:cubicBezTo>
                      <a:pt x="26" y="0"/>
                      <a:pt x="35" y="11"/>
                      <a:pt x="35" y="11"/>
                    </a:cubicBezTo>
                    <a:cubicBezTo>
                      <a:pt x="35" y="11"/>
                      <a:pt x="43" y="22"/>
                      <a:pt x="52" y="22"/>
                    </a:cubicBezTo>
                    <a:cubicBezTo>
                      <a:pt x="61" y="22"/>
                      <a:pt x="69" y="11"/>
                      <a:pt x="69" y="11"/>
                    </a:cubicBezTo>
                  </a:path>
                </a:pathLst>
              </a:custGeom>
              <a:noFill/>
              <a:ln w="11113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6" name="Freeform 25"/>
              <p:cNvSpPr>
                <a:spLocks/>
              </p:cNvSpPr>
              <p:nvPr/>
            </p:nvSpPr>
            <p:spPr bwMode="auto">
              <a:xfrm>
                <a:off x="1163638" y="5114925"/>
                <a:ext cx="260350" cy="92075"/>
              </a:xfrm>
              <a:custGeom>
                <a:avLst/>
                <a:gdLst>
                  <a:gd name="T0" fmla="*/ 0 w 69"/>
                  <a:gd name="T1" fmla="*/ 11 h 22"/>
                  <a:gd name="T2" fmla="*/ 17 w 69"/>
                  <a:gd name="T3" fmla="*/ 0 h 22"/>
                  <a:gd name="T4" fmla="*/ 34 w 69"/>
                  <a:gd name="T5" fmla="*/ 11 h 22"/>
                  <a:gd name="T6" fmla="*/ 52 w 69"/>
                  <a:gd name="T7" fmla="*/ 22 h 22"/>
                  <a:gd name="T8" fmla="*/ 69 w 69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22">
                    <a:moveTo>
                      <a:pt x="0" y="11"/>
                    </a:moveTo>
                    <a:cubicBezTo>
                      <a:pt x="0" y="11"/>
                      <a:pt x="9" y="0"/>
                      <a:pt x="17" y="0"/>
                    </a:cubicBezTo>
                    <a:cubicBezTo>
                      <a:pt x="26" y="0"/>
                      <a:pt x="34" y="11"/>
                      <a:pt x="34" y="11"/>
                    </a:cubicBezTo>
                    <a:cubicBezTo>
                      <a:pt x="34" y="11"/>
                      <a:pt x="43" y="22"/>
                      <a:pt x="52" y="22"/>
                    </a:cubicBezTo>
                    <a:cubicBezTo>
                      <a:pt x="60" y="22"/>
                      <a:pt x="69" y="11"/>
                      <a:pt x="69" y="11"/>
                    </a:cubicBezTo>
                  </a:path>
                </a:pathLst>
              </a:custGeom>
              <a:noFill/>
              <a:ln w="11113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" name="Freeform 26"/>
              <p:cNvSpPr>
                <a:spLocks/>
              </p:cNvSpPr>
              <p:nvPr/>
            </p:nvSpPr>
            <p:spPr bwMode="auto">
              <a:xfrm>
                <a:off x="1423988" y="5114925"/>
                <a:ext cx="255588" cy="92075"/>
              </a:xfrm>
              <a:custGeom>
                <a:avLst/>
                <a:gdLst>
                  <a:gd name="T0" fmla="*/ 0 w 68"/>
                  <a:gd name="T1" fmla="*/ 11 h 22"/>
                  <a:gd name="T2" fmla="*/ 17 w 68"/>
                  <a:gd name="T3" fmla="*/ 0 h 22"/>
                  <a:gd name="T4" fmla="*/ 34 w 68"/>
                  <a:gd name="T5" fmla="*/ 11 h 22"/>
                  <a:gd name="T6" fmla="*/ 51 w 68"/>
                  <a:gd name="T7" fmla="*/ 22 h 22"/>
                  <a:gd name="T8" fmla="*/ 68 w 68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22">
                    <a:moveTo>
                      <a:pt x="0" y="11"/>
                    </a:moveTo>
                    <a:cubicBezTo>
                      <a:pt x="0" y="11"/>
                      <a:pt x="8" y="0"/>
                      <a:pt x="17" y="0"/>
                    </a:cubicBezTo>
                    <a:cubicBezTo>
                      <a:pt x="26" y="0"/>
                      <a:pt x="34" y="11"/>
                      <a:pt x="34" y="11"/>
                    </a:cubicBezTo>
                    <a:cubicBezTo>
                      <a:pt x="34" y="11"/>
                      <a:pt x="43" y="22"/>
                      <a:pt x="51" y="22"/>
                    </a:cubicBezTo>
                    <a:cubicBezTo>
                      <a:pt x="60" y="22"/>
                      <a:pt x="68" y="11"/>
                      <a:pt x="68" y="11"/>
                    </a:cubicBezTo>
                  </a:path>
                </a:pathLst>
              </a:custGeom>
              <a:noFill/>
              <a:ln w="11113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8" name="Freeform 27"/>
              <p:cNvSpPr>
                <a:spLocks/>
              </p:cNvSpPr>
              <p:nvPr/>
            </p:nvSpPr>
            <p:spPr bwMode="auto">
              <a:xfrm>
                <a:off x="1679575" y="5114925"/>
                <a:ext cx="258763" cy="92075"/>
              </a:xfrm>
              <a:custGeom>
                <a:avLst/>
                <a:gdLst>
                  <a:gd name="T0" fmla="*/ 0 w 69"/>
                  <a:gd name="T1" fmla="*/ 11 h 22"/>
                  <a:gd name="T2" fmla="*/ 18 w 69"/>
                  <a:gd name="T3" fmla="*/ 0 h 22"/>
                  <a:gd name="T4" fmla="*/ 35 w 69"/>
                  <a:gd name="T5" fmla="*/ 11 h 22"/>
                  <a:gd name="T6" fmla="*/ 52 w 69"/>
                  <a:gd name="T7" fmla="*/ 22 h 22"/>
                  <a:gd name="T8" fmla="*/ 69 w 69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22">
                    <a:moveTo>
                      <a:pt x="0" y="11"/>
                    </a:moveTo>
                    <a:cubicBezTo>
                      <a:pt x="0" y="11"/>
                      <a:pt x="9" y="0"/>
                      <a:pt x="18" y="0"/>
                    </a:cubicBezTo>
                    <a:cubicBezTo>
                      <a:pt x="26" y="0"/>
                      <a:pt x="35" y="11"/>
                      <a:pt x="35" y="11"/>
                    </a:cubicBezTo>
                    <a:cubicBezTo>
                      <a:pt x="35" y="11"/>
                      <a:pt x="43" y="22"/>
                      <a:pt x="52" y="22"/>
                    </a:cubicBezTo>
                    <a:cubicBezTo>
                      <a:pt x="60" y="22"/>
                      <a:pt x="69" y="11"/>
                      <a:pt x="69" y="11"/>
                    </a:cubicBezTo>
                  </a:path>
                </a:pathLst>
              </a:custGeom>
              <a:noFill/>
              <a:ln w="11113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9" name="Freeform 28"/>
              <p:cNvSpPr>
                <a:spLocks/>
              </p:cNvSpPr>
              <p:nvPr/>
            </p:nvSpPr>
            <p:spPr bwMode="auto">
              <a:xfrm>
                <a:off x="1938338" y="5114925"/>
                <a:ext cx="260350" cy="92075"/>
              </a:xfrm>
              <a:custGeom>
                <a:avLst/>
                <a:gdLst>
                  <a:gd name="T0" fmla="*/ 0 w 69"/>
                  <a:gd name="T1" fmla="*/ 11 h 22"/>
                  <a:gd name="T2" fmla="*/ 17 w 69"/>
                  <a:gd name="T3" fmla="*/ 0 h 22"/>
                  <a:gd name="T4" fmla="*/ 34 w 69"/>
                  <a:gd name="T5" fmla="*/ 11 h 22"/>
                  <a:gd name="T6" fmla="*/ 52 w 69"/>
                  <a:gd name="T7" fmla="*/ 22 h 22"/>
                  <a:gd name="T8" fmla="*/ 69 w 69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22">
                    <a:moveTo>
                      <a:pt x="0" y="11"/>
                    </a:moveTo>
                    <a:cubicBezTo>
                      <a:pt x="0" y="11"/>
                      <a:pt x="9" y="0"/>
                      <a:pt x="17" y="0"/>
                    </a:cubicBezTo>
                    <a:cubicBezTo>
                      <a:pt x="26" y="0"/>
                      <a:pt x="34" y="11"/>
                      <a:pt x="34" y="11"/>
                    </a:cubicBezTo>
                    <a:cubicBezTo>
                      <a:pt x="34" y="11"/>
                      <a:pt x="43" y="22"/>
                      <a:pt x="52" y="22"/>
                    </a:cubicBezTo>
                    <a:cubicBezTo>
                      <a:pt x="60" y="22"/>
                      <a:pt x="69" y="11"/>
                      <a:pt x="69" y="11"/>
                    </a:cubicBezTo>
                  </a:path>
                </a:pathLst>
              </a:custGeom>
              <a:noFill/>
              <a:ln w="11113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0" name="Freeform 29"/>
              <p:cNvSpPr>
                <a:spLocks/>
              </p:cNvSpPr>
              <p:nvPr/>
            </p:nvSpPr>
            <p:spPr bwMode="auto">
              <a:xfrm>
                <a:off x="2198688" y="5114925"/>
                <a:ext cx="255588" cy="92075"/>
              </a:xfrm>
              <a:custGeom>
                <a:avLst/>
                <a:gdLst>
                  <a:gd name="T0" fmla="*/ 0 w 68"/>
                  <a:gd name="T1" fmla="*/ 11 h 22"/>
                  <a:gd name="T2" fmla="*/ 17 w 68"/>
                  <a:gd name="T3" fmla="*/ 0 h 22"/>
                  <a:gd name="T4" fmla="*/ 34 w 68"/>
                  <a:gd name="T5" fmla="*/ 11 h 22"/>
                  <a:gd name="T6" fmla="*/ 51 w 68"/>
                  <a:gd name="T7" fmla="*/ 22 h 22"/>
                  <a:gd name="T8" fmla="*/ 68 w 68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22">
                    <a:moveTo>
                      <a:pt x="0" y="11"/>
                    </a:moveTo>
                    <a:cubicBezTo>
                      <a:pt x="0" y="11"/>
                      <a:pt x="8" y="0"/>
                      <a:pt x="17" y="0"/>
                    </a:cubicBezTo>
                    <a:cubicBezTo>
                      <a:pt x="25" y="0"/>
                      <a:pt x="34" y="11"/>
                      <a:pt x="34" y="11"/>
                    </a:cubicBezTo>
                    <a:cubicBezTo>
                      <a:pt x="34" y="11"/>
                      <a:pt x="43" y="22"/>
                      <a:pt x="51" y="22"/>
                    </a:cubicBezTo>
                    <a:cubicBezTo>
                      <a:pt x="60" y="22"/>
                      <a:pt x="68" y="11"/>
                      <a:pt x="68" y="11"/>
                    </a:cubicBezTo>
                  </a:path>
                </a:pathLst>
              </a:custGeom>
              <a:noFill/>
              <a:ln w="11113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1" name="Freeform 30"/>
              <p:cNvSpPr>
                <a:spLocks/>
              </p:cNvSpPr>
              <p:nvPr/>
            </p:nvSpPr>
            <p:spPr bwMode="auto">
              <a:xfrm>
                <a:off x="2454275" y="5114925"/>
                <a:ext cx="260350" cy="92075"/>
              </a:xfrm>
              <a:custGeom>
                <a:avLst/>
                <a:gdLst>
                  <a:gd name="T0" fmla="*/ 0 w 69"/>
                  <a:gd name="T1" fmla="*/ 11 h 22"/>
                  <a:gd name="T2" fmla="*/ 18 w 69"/>
                  <a:gd name="T3" fmla="*/ 0 h 22"/>
                  <a:gd name="T4" fmla="*/ 35 w 69"/>
                  <a:gd name="T5" fmla="*/ 11 h 22"/>
                  <a:gd name="T6" fmla="*/ 52 w 69"/>
                  <a:gd name="T7" fmla="*/ 22 h 22"/>
                  <a:gd name="T8" fmla="*/ 69 w 69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22">
                    <a:moveTo>
                      <a:pt x="0" y="11"/>
                    </a:moveTo>
                    <a:cubicBezTo>
                      <a:pt x="0" y="11"/>
                      <a:pt x="9" y="0"/>
                      <a:pt x="18" y="0"/>
                    </a:cubicBezTo>
                    <a:cubicBezTo>
                      <a:pt x="26" y="0"/>
                      <a:pt x="35" y="11"/>
                      <a:pt x="35" y="11"/>
                    </a:cubicBezTo>
                    <a:cubicBezTo>
                      <a:pt x="35" y="11"/>
                      <a:pt x="43" y="22"/>
                      <a:pt x="52" y="22"/>
                    </a:cubicBezTo>
                    <a:cubicBezTo>
                      <a:pt x="60" y="22"/>
                      <a:pt x="69" y="11"/>
                      <a:pt x="69" y="11"/>
                    </a:cubicBezTo>
                  </a:path>
                </a:pathLst>
              </a:custGeom>
              <a:noFill/>
              <a:ln w="11113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2" name="Freeform 31"/>
              <p:cNvSpPr>
                <a:spLocks/>
              </p:cNvSpPr>
              <p:nvPr/>
            </p:nvSpPr>
            <p:spPr bwMode="auto">
              <a:xfrm>
                <a:off x="2714625" y="5114925"/>
                <a:ext cx="258763" cy="92075"/>
              </a:xfrm>
              <a:custGeom>
                <a:avLst/>
                <a:gdLst>
                  <a:gd name="T0" fmla="*/ 0 w 69"/>
                  <a:gd name="T1" fmla="*/ 11 h 22"/>
                  <a:gd name="T2" fmla="*/ 17 w 69"/>
                  <a:gd name="T3" fmla="*/ 0 h 22"/>
                  <a:gd name="T4" fmla="*/ 34 w 69"/>
                  <a:gd name="T5" fmla="*/ 11 h 22"/>
                  <a:gd name="T6" fmla="*/ 52 w 69"/>
                  <a:gd name="T7" fmla="*/ 22 h 22"/>
                  <a:gd name="T8" fmla="*/ 69 w 69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22">
                    <a:moveTo>
                      <a:pt x="0" y="11"/>
                    </a:moveTo>
                    <a:cubicBezTo>
                      <a:pt x="0" y="11"/>
                      <a:pt x="9" y="0"/>
                      <a:pt x="17" y="0"/>
                    </a:cubicBezTo>
                    <a:cubicBezTo>
                      <a:pt x="26" y="0"/>
                      <a:pt x="34" y="11"/>
                      <a:pt x="34" y="11"/>
                    </a:cubicBezTo>
                    <a:cubicBezTo>
                      <a:pt x="34" y="11"/>
                      <a:pt x="43" y="22"/>
                      <a:pt x="52" y="22"/>
                    </a:cubicBezTo>
                    <a:cubicBezTo>
                      <a:pt x="60" y="22"/>
                      <a:pt x="69" y="11"/>
                      <a:pt x="69" y="11"/>
                    </a:cubicBezTo>
                  </a:path>
                </a:pathLst>
              </a:custGeom>
              <a:noFill/>
              <a:ln w="11113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3" name="Freeform 32"/>
              <p:cNvSpPr>
                <a:spLocks/>
              </p:cNvSpPr>
              <p:nvPr/>
            </p:nvSpPr>
            <p:spPr bwMode="auto">
              <a:xfrm>
                <a:off x="2973388" y="5114925"/>
                <a:ext cx="255588" cy="92075"/>
              </a:xfrm>
              <a:custGeom>
                <a:avLst/>
                <a:gdLst>
                  <a:gd name="T0" fmla="*/ 0 w 68"/>
                  <a:gd name="T1" fmla="*/ 11 h 22"/>
                  <a:gd name="T2" fmla="*/ 17 w 68"/>
                  <a:gd name="T3" fmla="*/ 0 h 22"/>
                  <a:gd name="T4" fmla="*/ 34 w 68"/>
                  <a:gd name="T5" fmla="*/ 11 h 22"/>
                  <a:gd name="T6" fmla="*/ 51 w 68"/>
                  <a:gd name="T7" fmla="*/ 22 h 22"/>
                  <a:gd name="T8" fmla="*/ 68 w 68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22">
                    <a:moveTo>
                      <a:pt x="0" y="11"/>
                    </a:moveTo>
                    <a:cubicBezTo>
                      <a:pt x="0" y="11"/>
                      <a:pt x="8" y="0"/>
                      <a:pt x="17" y="0"/>
                    </a:cubicBezTo>
                    <a:cubicBezTo>
                      <a:pt x="25" y="0"/>
                      <a:pt x="34" y="11"/>
                      <a:pt x="34" y="11"/>
                    </a:cubicBezTo>
                    <a:cubicBezTo>
                      <a:pt x="34" y="11"/>
                      <a:pt x="43" y="22"/>
                      <a:pt x="51" y="22"/>
                    </a:cubicBezTo>
                    <a:cubicBezTo>
                      <a:pt x="60" y="22"/>
                      <a:pt x="68" y="11"/>
                      <a:pt x="68" y="11"/>
                    </a:cubicBezTo>
                  </a:path>
                </a:pathLst>
              </a:custGeom>
              <a:noFill/>
              <a:ln w="11113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4" name="Freeform 33"/>
              <p:cNvSpPr>
                <a:spLocks/>
              </p:cNvSpPr>
              <p:nvPr/>
            </p:nvSpPr>
            <p:spPr bwMode="auto">
              <a:xfrm>
                <a:off x="3228975" y="5114925"/>
                <a:ext cx="260350" cy="92075"/>
              </a:xfrm>
              <a:custGeom>
                <a:avLst/>
                <a:gdLst>
                  <a:gd name="T0" fmla="*/ 0 w 69"/>
                  <a:gd name="T1" fmla="*/ 11 h 22"/>
                  <a:gd name="T2" fmla="*/ 18 w 69"/>
                  <a:gd name="T3" fmla="*/ 0 h 22"/>
                  <a:gd name="T4" fmla="*/ 35 w 69"/>
                  <a:gd name="T5" fmla="*/ 11 h 22"/>
                  <a:gd name="T6" fmla="*/ 52 w 69"/>
                  <a:gd name="T7" fmla="*/ 22 h 22"/>
                  <a:gd name="T8" fmla="*/ 69 w 69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22">
                    <a:moveTo>
                      <a:pt x="0" y="11"/>
                    </a:moveTo>
                    <a:cubicBezTo>
                      <a:pt x="0" y="11"/>
                      <a:pt x="9" y="0"/>
                      <a:pt x="18" y="0"/>
                    </a:cubicBezTo>
                    <a:cubicBezTo>
                      <a:pt x="26" y="0"/>
                      <a:pt x="35" y="11"/>
                      <a:pt x="35" y="11"/>
                    </a:cubicBezTo>
                    <a:cubicBezTo>
                      <a:pt x="35" y="11"/>
                      <a:pt x="43" y="22"/>
                      <a:pt x="52" y="22"/>
                    </a:cubicBezTo>
                    <a:cubicBezTo>
                      <a:pt x="60" y="22"/>
                      <a:pt x="69" y="11"/>
                      <a:pt x="69" y="11"/>
                    </a:cubicBezTo>
                  </a:path>
                </a:pathLst>
              </a:custGeom>
              <a:noFill/>
              <a:ln w="11113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5" name="Freeform 34"/>
              <p:cNvSpPr>
                <a:spLocks/>
              </p:cNvSpPr>
              <p:nvPr/>
            </p:nvSpPr>
            <p:spPr bwMode="auto">
              <a:xfrm>
                <a:off x="3489325" y="5114925"/>
                <a:ext cx="260350" cy="92075"/>
              </a:xfrm>
              <a:custGeom>
                <a:avLst/>
                <a:gdLst>
                  <a:gd name="T0" fmla="*/ 0 w 69"/>
                  <a:gd name="T1" fmla="*/ 11 h 22"/>
                  <a:gd name="T2" fmla="*/ 17 w 69"/>
                  <a:gd name="T3" fmla="*/ 0 h 22"/>
                  <a:gd name="T4" fmla="*/ 34 w 69"/>
                  <a:gd name="T5" fmla="*/ 11 h 22"/>
                  <a:gd name="T6" fmla="*/ 51 w 69"/>
                  <a:gd name="T7" fmla="*/ 22 h 22"/>
                  <a:gd name="T8" fmla="*/ 69 w 69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22">
                    <a:moveTo>
                      <a:pt x="0" y="11"/>
                    </a:moveTo>
                    <a:cubicBezTo>
                      <a:pt x="0" y="11"/>
                      <a:pt x="9" y="0"/>
                      <a:pt x="17" y="0"/>
                    </a:cubicBezTo>
                    <a:cubicBezTo>
                      <a:pt x="26" y="0"/>
                      <a:pt x="34" y="11"/>
                      <a:pt x="34" y="11"/>
                    </a:cubicBezTo>
                    <a:cubicBezTo>
                      <a:pt x="34" y="11"/>
                      <a:pt x="43" y="22"/>
                      <a:pt x="51" y="22"/>
                    </a:cubicBezTo>
                    <a:cubicBezTo>
                      <a:pt x="60" y="22"/>
                      <a:pt x="69" y="11"/>
                      <a:pt x="69" y="11"/>
                    </a:cubicBezTo>
                  </a:path>
                </a:pathLst>
              </a:custGeom>
              <a:noFill/>
              <a:ln w="11113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6" name="Freeform 35"/>
              <p:cNvSpPr>
                <a:spLocks/>
              </p:cNvSpPr>
              <p:nvPr/>
            </p:nvSpPr>
            <p:spPr bwMode="auto">
              <a:xfrm>
                <a:off x="3749675" y="5114925"/>
                <a:ext cx="255588" cy="92075"/>
              </a:xfrm>
              <a:custGeom>
                <a:avLst/>
                <a:gdLst>
                  <a:gd name="T0" fmla="*/ 0 w 68"/>
                  <a:gd name="T1" fmla="*/ 11 h 22"/>
                  <a:gd name="T2" fmla="*/ 17 w 68"/>
                  <a:gd name="T3" fmla="*/ 0 h 22"/>
                  <a:gd name="T4" fmla="*/ 34 w 68"/>
                  <a:gd name="T5" fmla="*/ 11 h 22"/>
                  <a:gd name="T6" fmla="*/ 51 w 68"/>
                  <a:gd name="T7" fmla="*/ 22 h 22"/>
                  <a:gd name="T8" fmla="*/ 68 w 68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22">
                    <a:moveTo>
                      <a:pt x="0" y="11"/>
                    </a:moveTo>
                    <a:cubicBezTo>
                      <a:pt x="0" y="11"/>
                      <a:pt x="8" y="0"/>
                      <a:pt x="17" y="0"/>
                    </a:cubicBezTo>
                    <a:cubicBezTo>
                      <a:pt x="25" y="0"/>
                      <a:pt x="34" y="11"/>
                      <a:pt x="34" y="11"/>
                    </a:cubicBezTo>
                    <a:cubicBezTo>
                      <a:pt x="34" y="11"/>
                      <a:pt x="43" y="22"/>
                      <a:pt x="51" y="22"/>
                    </a:cubicBezTo>
                    <a:cubicBezTo>
                      <a:pt x="60" y="22"/>
                      <a:pt x="68" y="11"/>
                      <a:pt x="68" y="11"/>
                    </a:cubicBezTo>
                  </a:path>
                </a:pathLst>
              </a:custGeom>
              <a:noFill/>
              <a:ln w="11113" cap="flat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</p:grpSp>
      <p:sp>
        <p:nvSpPr>
          <p:cNvPr id="88" name="テキスト ボックス 87"/>
          <p:cNvSpPr txBox="1"/>
          <p:nvPr/>
        </p:nvSpPr>
        <p:spPr>
          <a:xfrm>
            <a:off x="1237701" y="4603833"/>
            <a:ext cx="6929496" cy="206210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3200" dirty="0" smtClean="0"/>
              <a:t>What’s the laser medium in FELs?</a:t>
            </a:r>
          </a:p>
          <a:p>
            <a:endParaRPr lang="en-US" altLang="ja-JP" sz="3200" dirty="0"/>
          </a:p>
          <a:p>
            <a:endParaRPr kumimoji="1" lang="en-US" altLang="ja-JP" sz="3200" dirty="0" smtClean="0"/>
          </a:p>
          <a:p>
            <a:endParaRPr kumimoji="1" lang="en-US" altLang="ja-JP" sz="3200" dirty="0" smtClean="0"/>
          </a:p>
        </p:txBody>
      </p:sp>
      <p:sp>
        <p:nvSpPr>
          <p:cNvPr id="89" name="正方形/長方形 88"/>
          <p:cNvSpPr/>
          <p:nvPr/>
        </p:nvSpPr>
        <p:spPr>
          <a:xfrm>
            <a:off x="1488340" y="5200915"/>
            <a:ext cx="55561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ja-JP" sz="2800" b="1" dirty="0"/>
              <a:t>Free electrons?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ja-JP" sz="2800" b="1" dirty="0" smtClean="0"/>
              <a:t>Free </a:t>
            </a:r>
            <a:r>
              <a:rPr lang="en-US" altLang="ja-JP" sz="2800" b="1" dirty="0"/>
              <a:t>electrons moving in the undulator field!</a:t>
            </a:r>
            <a:endParaRPr lang="ja-JP" altLang="en-US" sz="2800" b="1" dirty="0"/>
          </a:p>
        </p:txBody>
      </p:sp>
      <p:grpSp>
        <p:nvGrpSpPr>
          <p:cNvPr id="93" name="グループ化 92"/>
          <p:cNvGrpSpPr/>
          <p:nvPr/>
        </p:nvGrpSpPr>
        <p:grpSpPr>
          <a:xfrm>
            <a:off x="1985265" y="5265946"/>
            <a:ext cx="2904746" cy="457625"/>
            <a:chOff x="2044144" y="5177259"/>
            <a:chExt cx="2904746" cy="457625"/>
          </a:xfrm>
        </p:grpSpPr>
        <p:cxnSp>
          <p:nvCxnSpPr>
            <p:cNvPr id="91" name="直線コネクタ 90"/>
            <p:cNvCxnSpPr/>
            <p:nvPr/>
          </p:nvCxnSpPr>
          <p:spPr>
            <a:xfrm>
              <a:off x="2044144" y="5200915"/>
              <a:ext cx="2904746" cy="43396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2" name="直線コネクタ 91"/>
            <p:cNvCxnSpPr/>
            <p:nvPr/>
          </p:nvCxnSpPr>
          <p:spPr>
            <a:xfrm flipV="1">
              <a:off x="2044144" y="5177259"/>
              <a:ext cx="2904746" cy="43396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1" name="グループ化 20"/>
          <p:cNvGrpSpPr/>
          <p:nvPr/>
        </p:nvGrpSpPr>
        <p:grpSpPr>
          <a:xfrm>
            <a:off x="2442450" y="1763600"/>
            <a:ext cx="4647489" cy="1935395"/>
            <a:chOff x="2625210" y="3451127"/>
            <a:chExt cx="4647489" cy="1935395"/>
          </a:xfrm>
        </p:grpSpPr>
        <p:cxnSp>
          <p:nvCxnSpPr>
            <p:cNvPr id="8" name="直線矢印コネクタ 7"/>
            <p:cNvCxnSpPr/>
            <p:nvPr/>
          </p:nvCxnSpPr>
          <p:spPr>
            <a:xfrm>
              <a:off x="2625210" y="4615757"/>
              <a:ext cx="4215319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/>
            <p:cNvSpPr txBox="1"/>
            <p:nvPr/>
          </p:nvSpPr>
          <p:spPr>
            <a:xfrm>
              <a:off x="6932541" y="4352500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z</a:t>
              </a:r>
              <a:endParaRPr kumimoji="1" lang="ja-JP" altLang="en-US" sz="2400" dirty="0"/>
            </a:p>
          </p:txBody>
        </p:sp>
        <p:cxnSp>
          <p:nvCxnSpPr>
            <p:cNvPr id="18" name="直線矢印コネクタ 17"/>
            <p:cNvCxnSpPr/>
            <p:nvPr/>
          </p:nvCxnSpPr>
          <p:spPr>
            <a:xfrm flipV="1">
              <a:off x="2894499" y="3844992"/>
              <a:ext cx="0" cy="154153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テキスト ボックス 81"/>
            <p:cNvSpPr txBox="1"/>
            <p:nvPr/>
          </p:nvSpPr>
          <p:spPr>
            <a:xfrm>
              <a:off x="2716405" y="3451127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x</a:t>
              </a:r>
              <a:endParaRPr kumimoji="1" lang="ja-JP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3706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9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Electron Trajectory in an Undulator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18</a:t>
            </a:fld>
            <a:endParaRPr lang="ja-JP" altLang="en-US" dirty="0"/>
          </a:p>
        </p:txBody>
      </p:sp>
      <p:pic>
        <p:nvPicPr>
          <p:cNvPr id="6" name="TexTeXPicture 1" descr="&lt;?xml version=&quot;1.0&quot; encoding=&quot;utf-16&quot;?&gt;&#10;&lt;TeXTeX&gt;&#10;  &lt;preamble&gt;\documentclass{jarticle}&#10;\usepackage{amsmath}&#10;\pagestyle{empty}&#10;\renewcommand{\vec}[1]{\mbox{\boldmath$#1$}}&lt;/preamble&gt;&#10;  &lt;body&gt;\begin{eqnarray*} &#10;&amp;amp;&amp;amp;B_x(z)=0\\&#10;&amp;amp;&amp;amp;B_y(z)=B_0\sin\left(\frac{2\pi z}{\lambda_u}\right)&#10;\end{eqnarray*}&lt;/body&gt;&#10;  &lt;fcolor&gt;FF000000&lt;/fcolor&gt;&#10;  &lt;bcolor&gt;FFFFFFFF&lt;/bcolor&gt;&#10;  &lt;transparent&gt;True&lt;/transparent&gt;&#10;  &lt;resolution&gt;1800&lt;/resolution&gt;&#10;  &lt;imageh&gt;946&lt;/imageh&gt;&#10;  &lt;imagew&gt;2418&lt;/imagew&gt;&#10;  &lt;scale&gt;50&lt;/scale&gt;&#10;  &lt;cursor&gt;7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12" y="1179852"/>
            <a:ext cx="2351738" cy="920076"/>
          </a:xfrm>
          <a:prstGeom prst="rect">
            <a:avLst/>
          </a:prstGeom>
        </p:spPr>
      </p:pic>
      <p:sp>
        <p:nvSpPr>
          <p:cNvPr id="7" name="左中かっこ 6"/>
          <p:cNvSpPr/>
          <p:nvPr/>
        </p:nvSpPr>
        <p:spPr>
          <a:xfrm>
            <a:off x="204828" y="1126714"/>
            <a:ext cx="219456" cy="852701"/>
          </a:xfrm>
          <a:prstGeom prst="leftBrace">
            <a:avLst>
              <a:gd name="adj1" fmla="val 48500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/>
          <p:cNvGrpSpPr/>
          <p:nvPr/>
        </p:nvGrpSpPr>
        <p:grpSpPr>
          <a:xfrm>
            <a:off x="404813" y="4050003"/>
            <a:ext cx="8553450" cy="2798763"/>
            <a:chOff x="404813" y="3883025"/>
            <a:chExt cx="8553450" cy="2798763"/>
          </a:xfrm>
        </p:grpSpPr>
        <p:sp>
          <p:nvSpPr>
            <p:cNvPr id="12" name="Rectangle 36"/>
            <p:cNvSpPr>
              <a:spLocks noChangeArrowheads="1"/>
            </p:cNvSpPr>
            <p:nvPr/>
          </p:nvSpPr>
          <p:spPr bwMode="auto">
            <a:xfrm>
              <a:off x="404813" y="3883025"/>
              <a:ext cx="8553450" cy="27987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pic>
          <p:nvPicPr>
            <p:cNvPr id="13" name="Picture 20" descr="C:\TT\DATA\PAPERS\挿入光源解説\txp_fig.pn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6288" y="5513388"/>
              <a:ext cx="1684337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reeform 21"/>
            <p:cNvSpPr>
              <a:spLocks/>
            </p:cNvSpPr>
            <p:nvPr/>
          </p:nvSpPr>
          <p:spPr bwMode="auto">
            <a:xfrm>
              <a:off x="1089025" y="5040313"/>
              <a:ext cx="6664325" cy="593725"/>
            </a:xfrm>
            <a:custGeom>
              <a:avLst/>
              <a:gdLst>
                <a:gd name="T0" fmla="*/ 2147483647 w 3724"/>
                <a:gd name="T1" fmla="*/ 2147483647 h 332"/>
                <a:gd name="T2" fmla="*/ 2147483647 w 3724"/>
                <a:gd name="T3" fmla="*/ 2147483647 h 332"/>
                <a:gd name="T4" fmla="*/ 2147483647 w 3724"/>
                <a:gd name="T5" fmla="*/ 2147483647 h 332"/>
                <a:gd name="T6" fmla="*/ 2147483647 w 3724"/>
                <a:gd name="T7" fmla="*/ 2147483647 h 332"/>
                <a:gd name="T8" fmla="*/ 2147483647 w 3724"/>
                <a:gd name="T9" fmla="*/ 2147483647 h 332"/>
                <a:gd name="T10" fmla="*/ 2147483647 w 3724"/>
                <a:gd name="T11" fmla="*/ 2147483647 h 332"/>
                <a:gd name="T12" fmla="*/ 2147483647 w 3724"/>
                <a:gd name="T13" fmla="*/ 2147483647 h 332"/>
                <a:gd name="T14" fmla="*/ 2147483647 w 3724"/>
                <a:gd name="T15" fmla="*/ 2147483647 h 332"/>
                <a:gd name="T16" fmla="*/ 2147483647 w 3724"/>
                <a:gd name="T17" fmla="*/ 2147483647 h 332"/>
                <a:gd name="T18" fmla="*/ 2147483647 w 3724"/>
                <a:gd name="T19" fmla="*/ 2147483647 h 332"/>
                <a:gd name="T20" fmla="*/ 2147483647 w 3724"/>
                <a:gd name="T21" fmla="*/ 2147483647 h 332"/>
                <a:gd name="T22" fmla="*/ 2147483647 w 3724"/>
                <a:gd name="T23" fmla="*/ 2147483647 h 332"/>
                <a:gd name="T24" fmla="*/ 2147483647 w 3724"/>
                <a:gd name="T25" fmla="*/ 2147483647 h 332"/>
                <a:gd name="T26" fmla="*/ 2147483647 w 3724"/>
                <a:gd name="T27" fmla="*/ 2147483647 h 332"/>
                <a:gd name="T28" fmla="*/ 2147483647 w 3724"/>
                <a:gd name="T29" fmla="*/ 2147483647 h 332"/>
                <a:gd name="T30" fmla="*/ 2147483647 w 3724"/>
                <a:gd name="T31" fmla="*/ 2147483647 h 332"/>
                <a:gd name="T32" fmla="*/ 2147483647 w 3724"/>
                <a:gd name="T33" fmla="*/ 2147483647 h 332"/>
                <a:gd name="T34" fmla="*/ 2147483647 w 3724"/>
                <a:gd name="T35" fmla="*/ 2147483647 h 332"/>
                <a:gd name="T36" fmla="*/ 2147483647 w 3724"/>
                <a:gd name="T37" fmla="*/ 2147483647 h 332"/>
                <a:gd name="T38" fmla="*/ 2147483647 w 3724"/>
                <a:gd name="T39" fmla="*/ 2147483647 h 332"/>
                <a:gd name="T40" fmla="*/ 2147483647 w 3724"/>
                <a:gd name="T41" fmla="*/ 2147483647 h 332"/>
                <a:gd name="T42" fmla="*/ 2147483647 w 3724"/>
                <a:gd name="T43" fmla="*/ 2147483647 h 332"/>
                <a:gd name="T44" fmla="*/ 2147483647 w 3724"/>
                <a:gd name="T45" fmla="*/ 2147483647 h 332"/>
                <a:gd name="T46" fmla="*/ 2147483647 w 3724"/>
                <a:gd name="T47" fmla="*/ 2147483647 h 332"/>
                <a:gd name="T48" fmla="*/ 2147483647 w 3724"/>
                <a:gd name="T49" fmla="*/ 2147483647 h 332"/>
                <a:gd name="T50" fmla="*/ 2147483647 w 3724"/>
                <a:gd name="T51" fmla="*/ 2147483647 h 332"/>
                <a:gd name="T52" fmla="*/ 2147483647 w 3724"/>
                <a:gd name="T53" fmla="*/ 2147483647 h 332"/>
                <a:gd name="T54" fmla="*/ 2147483647 w 3724"/>
                <a:gd name="T55" fmla="*/ 2147483647 h 332"/>
                <a:gd name="T56" fmla="*/ 2147483647 w 3724"/>
                <a:gd name="T57" fmla="*/ 2147483647 h 332"/>
                <a:gd name="T58" fmla="*/ 2147483647 w 3724"/>
                <a:gd name="T59" fmla="*/ 2147483647 h 332"/>
                <a:gd name="T60" fmla="*/ 2147483647 w 3724"/>
                <a:gd name="T61" fmla="*/ 2147483647 h 332"/>
                <a:gd name="T62" fmla="*/ 2147483647 w 3724"/>
                <a:gd name="T63" fmla="*/ 2147483647 h 332"/>
                <a:gd name="T64" fmla="*/ 2147483647 w 3724"/>
                <a:gd name="T65" fmla="*/ 2147483647 h 332"/>
                <a:gd name="T66" fmla="*/ 2147483647 w 3724"/>
                <a:gd name="T67" fmla="*/ 2147483647 h 332"/>
                <a:gd name="T68" fmla="*/ 2147483647 w 3724"/>
                <a:gd name="T69" fmla="*/ 2147483647 h 332"/>
                <a:gd name="T70" fmla="*/ 2147483647 w 3724"/>
                <a:gd name="T71" fmla="*/ 2147483647 h 332"/>
                <a:gd name="T72" fmla="*/ 2147483647 w 3724"/>
                <a:gd name="T73" fmla="*/ 2147483647 h 332"/>
                <a:gd name="T74" fmla="*/ 2147483647 w 3724"/>
                <a:gd name="T75" fmla="*/ 2147483647 h 332"/>
                <a:gd name="T76" fmla="*/ 2147483647 w 3724"/>
                <a:gd name="T77" fmla="*/ 2147483647 h 332"/>
                <a:gd name="T78" fmla="*/ 2147483647 w 3724"/>
                <a:gd name="T79" fmla="*/ 2147483647 h 332"/>
                <a:gd name="T80" fmla="*/ 2147483647 w 3724"/>
                <a:gd name="T81" fmla="*/ 2147483647 h 332"/>
                <a:gd name="T82" fmla="*/ 2147483647 w 3724"/>
                <a:gd name="T83" fmla="*/ 2147483647 h 332"/>
                <a:gd name="T84" fmla="*/ 2147483647 w 3724"/>
                <a:gd name="T85" fmla="*/ 2147483647 h 332"/>
                <a:gd name="T86" fmla="*/ 2147483647 w 3724"/>
                <a:gd name="T87" fmla="*/ 2147483647 h 332"/>
                <a:gd name="T88" fmla="*/ 2147483647 w 3724"/>
                <a:gd name="T89" fmla="*/ 2147483647 h 332"/>
                <a:gd name="T90" fmla="*/ 2147483647 w 3724"/>
                <a:gd name="T91" fmla="*/ 2147483647 h 332"/>
                <a:gd name="T92" fmla="*/ 2147483647 w 3724"/>
                <a:gd name="T93" fmla="*/ 2147483647 h 332"/>
                <a:gd name="T94" fmla="*/ 2147483647 w 3724"/>
                <a:gd name="T95" fmla="*/ 2147483647 h 332"/>
                <a:gd name="T96" fmla="*/ 2147483647 w 3724"/>
                <a:gd name="T97" fmla="*/ 2147483647 h 332"/>
                <a:gd name="T98" fmla="*/ 2147483647 w 3724"/>
                <a:gd name="T99" fmla="*/ 2147483647 h 332"/>
                <a:gd name="T100" fmla="*/ 2147483647 w 3724"/>
                <a:gd name="T101" fmla="*/ 2147483647 h 332"/>
                <a:gd name="T102" fmla="*/ 2147483647 w 3724"/>
                <a:gd name="T103" fmla="*/ 2147483647 h 332"/>
                <a:gd name="T104" fmla="*/ 2147483647 w 3724"/>
                <a:gd name="T105" fmla="*/ 2147483647 h 332"/>
                <a:gd name="T106" fmla="*/ 2147483647 w 3724"/>
                <a:gd name="T107" fmla="*/ 2147483647 h 332"/>
                <a:gd name="T108" fmla="*/ 2147483647 w 3724"/>
                <a:gd name="T109" fmla="*/ 2147483647 h 332"/>
                <a:gd name="T110" fmla="*/ 2147483647 w 3724"/>
                <a:gd name="T111" fmla="*/ 2147483647 h 332"/>
                <a:gd name="T112" fmla="*/ 2147483647 w 3724"/>
                <a:gd name="T113" fmla="*/ 2147483647 h 332"/>
                <a:gd name="T114" fmla="*/ 2147483647 w 3724"/>
                <a:gd name="T115" fmla="*/ 2147483647 h 332"/>
                <a:gd name="T116" fmla="*/ 2147483647 w 3724"/>
                <a:gd name="T117" fmla="*/ 2147483647 h 332"/>
                <a:gd name="T118" fmla="*/ 2147483647 w 3724"/>
                <a:gd name="T119" fmla="*/ 2147483647 h 332"/>
                <a:gd name="T120" fmla="*/ 2147483647 w 3724"/>
                <a:gd name="T121" fmla="*/ 2147483647 h 332"/>
                <a:gd name="T122" fmla="*/ 2147483647 w 3724"/>
                <a:gd name="T123" fmla="*/ 2147483647 h 33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724" h="332">
                  <a:moveTo>
                    <a:pt x="0" y="166"/>
                  </a:moveTo>
                  <a:lnTo>
                    <a:pt x="8" y="156"/>
                  </a:lnTo>
                  <a:lnTo>
                    <a:pt x="16" y="146"/>
                  </a:lnTo>
                  <a:lnTo>
                    <a:pt x="24" y="136"/>
                  </a:lnTo>
                  <a:lnTo>
                    <a:pt x="32" y="126"/>
                  </a:lnTo>
                  <a:lnTo>
                    <a:pt x="36" y="116"/>
                  </a:lnTo>
                  <a:lnTo>
                    <a:pt x="44" y="106"/>
                  </a:lnTo>
                  <a:lnTo>
                    <a:pt x="52" y="96"/>
                  </a:lnTo>
                  <a:lnTo>
                    <a:pt x="60" y="86"/>
                  </a:lnTo>
                  <a:lnTo>
                    <a:pt x="68" y="78"/>
                  </a:lnTo>
                  <a:lnTo>
                    <a:pt x="76" y="70"/>
                  </a:lnTo>
                  <a:lnTo>
                    <a:pt x="82" y="60"/>
                  </a:lnTo>
                  <a:lnTo>
                    <a:pt x="90" y="54"/>
                  </a:lnTo>
                  <a:lnTo>
                    <a:pt x="96" y="46"/>
                  </a:lnTo>
                  <a:lnTo>
                    <a:pt x="104" y="38"/>
                  </a:lnTo>
                  <a:lnTo>
                    <a:pt x="112" y="32"/>
                  </a:lnTo>
                  <a:lnTo>
                    <a:pt x="120" y="26"/>
                  </a:lnTo>
                  <a:lnTo>
                    <a:pt x="128" y="22"/>
                  </a:lnTo>
                  <a:lnTo>
                    <a:pt x="134" y="16"/>
                  </a:lnTo>
                  <a:lnTo>
                    <a:pt x="142" y="12"/>
                  </a:lnTo>
                  <a:lnTo>
                    <a:pt x="150" y="8"/>
                  </a:lnTo>
                  <a:lnTo>
                    <a:pt x="156" y="6"/>
                  </a:lnTo>
                  <a:lnTo>
                    <a:pt x="164" y="4"/>
                  </a:lnTo>
                  <a:lnTo>
                    <a:pt x="172" y="2"/>
                  </a:lnTo>
                  <a:lnTo>
                    <a:pt x="178" y="2"/>
                  </a:lnTo>
                  <a:lnTo>
                    <a:pt x="186" y="0"/>
                  </a:lnTo>
                  <a:lnTo>
                    <a:pt x="194" y="2"/>
                  </a:lnTo>
                  <a:lnTo>
                    <a:pt x="202" y="2"/>
                  </a:lnTo>
                  <a:lnTo>
                    <a:pt x="210" y="4"/>
                  </a:lnTo>
                  <a:lnTo>
                    <a:pt x="218" y="6"/>
                  </a:lnTo>
                  <a:lnTo>
                    <a:pt x="224" y="8"/>
                  </a:lnTo>
                  <a:lnTo>
                    <a:pt x="230" y="12"/>
                  </a:lnTo>
                  <a:lnTo>
                    <a:pt x="238" y="16"/>
                  </a:lnTo>
                  <a:lnTo>
                    <a:pt x="246" y="22"/>
                  </a:lnTo>
                  <a:lnTo>
                    <a:pt x="254" y="26"/>
                  </a:lnTo>
                  <a:lnTo>
                    <a:pt x="262" y="32"/>
                  </a:lnTo>
                  <a:lnTo>
                    <a:pt x="270" y="38"/>
                  </a:lnTo>
                  <a:lnTo>
                    <a:pt x="276" y="46"/>
                  </a:lnTo>
                  <a:lnTo>
                    <a:pt x="282" y="54"/>
                  </a:lnTo>
                  <a:lnTo>
                    <a:pt x="290" y="60"/>
                  </a:lnTo>
                  <a:lnTo>
                    <a:pt x="298" y="70"/>
                  </a:lnTo>
                  <a:lnTo>
                    <a:pt x="306" y="78"/>
                  </a:lnTo>
                  <a:lnTo>
                    <a:pt x="314" y="86"/>
                  </a:lnTo>
                  <a:lnTo>
                    <a:pt x="320" y="96"/>
                  </a:lnTo>
                  <a:lnTo>
                    <a:pt x="328" y="106"/>
                  </a:lnTo>
                  <a:lnTo>
                    <a:pt x="336" y="116"/>
                  </a:lnTo>
                  <a:lnTo>
                    <a:pt x="342" y="126"/>
                  </a:lnTo>
                  <a:lnTo>
                    <a:pt x="350" y="136"/>
                  </a:lnTo>
                  <a:lnTo>
                    <a:pt x="358" y="146"/>
                  </a:lnTo>
                  <a:lnTo>
                    <a:pt x="366" y="156"/>
                  </a:lnTo>
                  <a:lnTo>
                    <a:pt x="372" y="166"/>
                  </a:lnTo>
                  <a:lnTo>
                    <a:pt x="380" y="178"/>
                  </a:lnTo>
                  <a:lnTo>
                    <a:pt x="388" y="188"/>
                  </a:lnTo>
                  <a:lnTo>
                    <a:pt x="396" y="198"/>
                  </a:lnTo>
                  <a:lnTo>
                    <a:pt x="404" y="208"/>
                  </a:lnTo>
                  <a:lnTo>
                    <a:pt x="410" y="218"/>
                  </a:lnTo>
                  <a:lnTo>
                    <a:pt x="416" y="228"/>
                  </a:lnTo>
                  <a:lnTo>
                    <a:pt x="424" y="238"/>
                  </a:lnTo>
                  <a:lnTo>
                    <a:pt x="432" y="246"/>
                  </a:lnTo>
                  <a:lnTo>
                    <a:pt x="440" y="256"/>
                  </a:lnTo>
                  <a:lnTo>
                    <a:pt x="448" y="264"/>
                  </a:lnTo>
                  <a:lnTo>
                    <a:pt x="456" y="272"/>
                  </a:lnTo>
                  <a:lnTo>
                    <a:pt x="462" y="280"/>
                  </a:lnTo>
                  <a:lnTo>
                    <a:pt x="468" y="288"/>
                  </a:lnTo>
                  <a:lnTo>
                    <a:pt x="476" y="294"/>
                  </a:lnTo>
                  <a:lnTo>
                    <a:pt x="484" y="300"/>
                  </a:lnTo>
                  <a:lnTo>
                    <a:pt x="492" y="306"/>
                  </a:lnTo>
                  <a:lnTo>
                    <a:pt x="500" y="312"/>
                  </a:lnTo>
                  <a:lnTo>
                    <a:pt x="508" y="316"/>
                  </a:lnTo>
                  <a:lnTo>
                    <a:pt x="514" y="320"/>
                  </a:lnTo>
                  <a:lnTo>
                    <a:pt x="522" y="324"/>
                  </a:lnTo>
                  <a:lnTo>
                    <a:pt x="528" y="328"/>
                  </a:lnTo>
                  <a:lnTo>
                    <a:pt x="536" y="330"/>
                  </a:lnTo>
                  <a:lnTo>
                    <a:pt x="544" y="332"/>
                  </a:lnTo>
                  <a:lnTo>
                    <a:pt x="552" y="332"/>
                  </a:lnTo>
                  <a:lnTo>
                    <a:pt x="558" y="332"/>
                  </a:lnTo>
                  <a:lnTo>
                    <a:pt x="566" y="332"/>
                  </a:lnTo>
                  <a:lnTo>
                    <a:pt x="574" y="332"/>
                  </a:lnTo>
                  <a:lnTo>
                    <a:pt x="582" y="330"/>
                  </a:lnTo>
                  <a:lnTo>
                    <a:pt x="590" y="328"/>
                  </a:lnTo>
                  <a:lnTo>
                    <a:pt x="596" y="324"/>
                  </a:lnTo>
                  <a:lnTo>
                    <a:pt x="604" y="320"/>
                  </a:lnTo>
                  <a:lnTo>
                    <a:pt x="610" y="316"/>
                  </a:lnTo>
                  <a:lnTo>
                    <a:pt x="618" y="312"/>
                  </a:lnTo>
                  <a:lnTo>
                    <a:pt x="626" y="306"/>
                  </a:lnTo>
                  <a:lnTo>
                    <a:pt x="634" y="300"/>
                  </a:lnTo>
                  <a:lnTo>
                    <a:pt x="642" y="294"/>
                  </a:lnTo>
                  <a:lnTo>
                    <a:pt x="650" y="288"/>
                  </a:lnTo>
                  <a:lnTo>
                    <a:pt x="654" y="280"/>
                  </a:lnTo>
                  <a:lnTo>
                    <a:pt x="662" y="272"/>
                  </a:lnTo>
                  <a:lnTo>
                    <a:pt x="670" y="264"/>
                  </a:lnTo>
                  <a:lnTo>
                    <a:pt x="678" y="256"/>
                  </a:lnTo>
                  <a:lnTo>
                    <a:pt x="686" y="246"/>
                  </a:lnTo>
                  <a:lnTo>
                    <a:pt x="694" y="238"/>
                  </a:lnTo>
                  <a:lnTo>
                    <a:pt x="700" y="228"/>
                  </a:lnTo>
                  <a:lnTo>
                    <a:pt x="708" y="218"/>
                  </a:lnTo>
                  <a:lnTo>
                    <a:pt x="714" y="208"/>
                  </a:lnTo>
                  <a:lnTo>
                    <a:pt x="722" y="198"/>
                  </a:lnTo>
                  <a:lnTo>
                    <a:pt x="730" y="188"/>
                  </a:lnTo>
                  <a:lnTo>
                    <a:pt x="738" y="178"/>
                  </a:lnTo>
                  <a:lnTo>
                    <a:pt x="746" y="166"/>
                  </a:lnTo>
                  <a:lnTo>
                    <a:pt x="752" y="156"/>
                  </a:lnTo>
                  <a:lnTo>
                    <a:pt x="760" y="146"/>
                  </a:lnTo>
                  <a:lnTo>
                    <a:pt x="768" y="136"/>
                  </a:lnTo>
                  <a:lnTo>
                    <a:pt x="776" y="126"/>
                  </a:lnTo>
                  <a:lnTo>
                    <a:pt x="782" y="116"/>
                  </a:lnTo>
                  <a:lnTo>
                    <a:pt x="790" y="106"/>
                  </a:lnTo>
                  <a:lnTo>
                    <a:pt x="796" y="96"/>
                  </a:lnTo>
                  <a:lnTo>
                    <a:pt x="804" y="86"/>
                  </a:lnTo>
                  <a:lnTo>
                    <a:pt x="812" y="78"/>
                  </a:lnTo>
                  <a:lnTo>
                    <a:pt x="820" y="70"/>
                  </a:lnTo>
                  <a:lnTo>
                    <a:pt x="828" y="60"/>
                  </a:lnTo>
                  <a:lnTo>
                    <a:pt x="836" y="54"/>
                  </a:lnTo>
                  <a:lnTo>
                    <a:pt x="840" y="46"/>
                  </a:lnTo>
                  <a:lnTo>
                    <a:pt x="848" y="38"/>
                  </a:lnTo>
                  <a:lnTo>
                    <a:pt x="856" y="32"/>
                  </a:lnTo>
                  <a:lnTo>
                    <a:pt x="864" y="26"/>
                  </a:lnTo>
                  <a:lnTo>
                    <a:pt x="872" y="22"/>
                  </a:lnTo>
                  <a:lnTo>
                    <a:pt x="880" y="16"/>
                  </a:lnTo>
                  <a:lnTo>
                    <a:pt x="888" y="12"/>
                  </a:lnTo>
                  <a:lnTo>
                    <a:pt x="894" y="8"/>
                  </a:lnTo>
                  <a:lnTo>
                    <a:pt x="900" y="6"/>
                  </a:lnTo>
                  <a:lnTo>
                    <a:pt x="908" y="4"/>
                  </a:lnTo>
                  <a:lnTo>
                    <a:pt x="916" y="2"/>
                  </a:lnTo>
                  <a:lnTo>
                    <a:pt x="924" y="2"/>
                  </a:lnTo>
                  <a:lnTo>
                    <a:pt x="932" y="0"/>
                  </a:lnTo>
                  <a:lnTo>
                    <a:pt x="938" y="2"/>
                  </a:lnTo>
                  <a:lnTo>
                    <a:pt x="946" y="2"/>
                  </a:lnTo>
                  <a:lnTo>
                    <a:pt x="954" y="4"/>
                  </a:lnTo>
                  <a:lnTo>
                    <a:pt x="962" y="6"/>
                  </a:lnTo>
                  <a:lnTo>
                    <a:pt x="968" y="8"/>
                  </a:lnTo>
                  <a:lnTo>
                    <a:pt x="976" y="12"/>
                  </a:lnTo>
                  <a:lnTo>
                    <a:pt x="984" y="16"/>
                  </a:lnTo>
                  <a:lnTo>
                    <a:pt x="990" y="22"/>
                  </a:lnTo>
                  <a:lnTo>
                    <a:pt x="998" y="26"/>
                  </a:lnTo>
                  <a:lnTo>
                    <a:pt x="1006" y="32"/>
                  </a:lnTo>
                  <a:lnTo>
                    <a:pt x="1014" y="38"/>
                  </a:lnTo>
                  <a:lnTo>
                    <a:pt x="1022" y="46"/>
                  </a:lnTo>
                  <a:lnTo>
                    <a:pt x="1028" y="54"/>
                  </a:lnTo>
                  <a:lnTo>
                    <a:pt x="1034" y="60"/>
                  </a:lnTo>
                  <a:lnTo>
                    <a:pt x="1042" y="70"/>
                  </a:lnTo>
                  <a:lnTo>
                    <a:pt x="1050" y="78"/>
                  </a:lnTo>
                  <a:lnTo>
                    <a:pt x="1058" y="86"/>
                  </a:lnTo>
                  <a:lnTo>
                    <a:pt x="1066" y="96"/>
                  </a:lnTo>
                  <a:lnTo>
                    <a:pt x="1074" y="106"/>
                  </a:lnTo>
                  <a:lnTo>
                    <a:pt x="1080" y="116"/>
                  </a:lnTo>
                  <a:lnTo>
                    <a:pt x="1086" y="126"/>
                  </a:lnTo>
                  <a:lnTo>
                    <a:pt x="1094" y="136"/>
                  </a:lnTo>
                  <a:lnTo>
                    <a:pt x="1102" y="146"/>
                  </a:lnTo>
                  <a:lnTo>
                    <a:pt x="1110" y="156"/>
                  </a:lnTo>
                  <a:lnTo>
                    <a:pt x="1118" y="166"/>
                  </a:lnTo>
                  <a:lnTo>
                    <a:pt x="1126" y="178"/>
                  </a:lnTo>
                  <a:lnTo>
                    <a:pt x="1132" y="188"/>
                  </a:lnTo>
                  <a:lnTo>
                    <a:pt x="1140" y="198"/>
                  </a:lnTo>
                  <a:lnTo>
                    <a:pt x="1148" y="208"/>
                  </a:lnTo>
                  <a:lnTo>
                    <a:pt x="1154" y="218"/>
                  </a:lnTo>
                  <a:lnTo>
                    <a:pt x="1162" y="228"/>
                  </a:lnTo>
                  <a:lnTo>
                    <a:pt x="1170" y="238"/>
                  </a:lnTo>
                  <a:lnTo>
                    <a:pt x="1176" y="246"/>
                  </a:lnTo>
                  <a:lnTo>
                    <a:pt x="1184" y="256"/>
                  </a:lnTo>
                  <a:lnTo>
                    <a:pt x="1192" y="264"/>
                  </a:lnTo>
                  <a:lnTo>
                    <a:pt x="1200" y="272"/>
                  </a:lnTo>
                  <a:lnTo>
                    <a:pt x="1208" y="280"/>
                  </a:lnTo>
                  <a:lnTo>
                    <a:pt x="1214" y="288"/>
                  </a:lnTo>
                  <a:lnTo>
                    <a:pt x="1220" y="294"/>
                  </a:lnTo>
                  <a:lnTo>
                    <a:pt x="1228" y="300"/>
                  </a:lnTo>
                  <a:lnTo>
                    <a:pt x="1236" y="306"/>
                  </a:lnTo>
                  <a:lnTo>
                    <a:pt x="1244" y="312"/>
                  </a:lnTo>
                  <a:lnTo>
                    <a:pt x="1252" y="316"/>
                  </a:lnTo>
                  <a:lnTo>
                    <a:pt x="1260" y="320"/>
                  </a:lnTo>
                  <a:lnTo>
                    <a:pt x="1268" y="324"/>
                  </a:lnTo>
                  <a:lnTo>
                    <a:pt x="1272" y="328"/>
                  </a:lnTo>
                  <a:lnTo>
                    <a:pt x="1280" y="330"/>
                  </a:lnTo>
                  <a:lnTo>
                    <a:pt x="1288" y="332"/>
                  </a:lnTo>
                  <a:lnTo>
                    <a:pt x="1296" y="332"/>
                  </a:lnTo>
                  <a:lnTo>
                    <a:pt x="1304" y="332"/>
                  </a:lnTo>
                  <a:lnTo>
                    <a:pt x="1312" y="332"/>
                  </a:lnTo>
                  <a:lnTo>
                    <a:pt x="1318" y="332"/>
                  </a:lnTo>
                  <a:lnTo>
                    <a:pt x="1326" y="330"/>
                  </a:lnTo>
                  <a:lnTo>
                    <a:pt x="1334" y="328"/>
                  </a:lnTo>
                  <a:lnTo>
                    <a:pt x="1340" y="324"/>
                  </a:lnTo>
                  <a:lnTo>
                    <a:pt x="1348" y="320"/>
                  </a:lnTo>
                  <a:lnTo>
                    <a:pt x="1356" y="316"/>
                  </a:lnTo>
                  <a:lnTo>
                    <a:pt x="1362" y="312"/>
                  </a:lnTo>
                  <a:lnTo>
                    <a:pt x="1370" y="306"/>
                  </a:lnTo>
                  <a:lnTo>
                    <a:pt x="1378" y="300"/>
                  </a:lnTo>
                  <a:lnTo>
                    <a:pt x="1386" y="294"/>
                  </a:lnTo>
                  <a:lnTo>
                    <a:pt x="1394" y="288"/>
                  </a:lnTo>
                  <a:lnTo>
                    <a:pt x="1400" y="280"/>
                  </a:lnTo>
                  <a:lnTo>
                    <a:pt x="1408" y="272"/>
                  </a:lnTo>
                  <a:lnTo>
                    <a:pt x="1414" y="264"/>
                  </a:lnTo>
                  <a:lnTo>
                    <a:pt x="1422" y="256"/>
                  </a:lnTo>
                  <a:lnTo>
                    <a:pt x="1430" y="246"/>
                  </a:lnTo>
                  <a:lnTo>
                    <a:pt x="1438" y="238"/>
                  </a:lnTo>
                  <a:lnTo>
                    <a:pt x="1446" y="228"/>
                  </a:lnTo>
                  <a:lnTo>
                    <a:pt x="1454" y="218"/>
                  </a:lnTo>
                  <a:lnTo>
                    <a:pt x="1458" y="208"/>
                  </a:lnTo>
                  <a:lnTo>
                    <a:pt x="1466" y="198"/>
                  </a:lnTo>
                  <a:lnTo>
                    <a:pt x="1474" y="188"/>
                  </a:lnTo>
                  <a:lnTo>
                    <a:pt x="1482" y="178"/>
                  </a:lnTo>
                  <a:lnTo>
                    <a:pt x="1490" y="166"/>
                  </a:lnTo>
                  <a:lnTo>
                    <a:pt x="1498" y="156"/>
                  </a:lnTo>
                  <a:lnTo>
                    <a:pt x="1504" y="146"/>
                  </a:lnTo>
                  <a:lnTo>
                    <a:pt x="1512" y="136"/>
                  </a:lnTo>
                  <a:lnTo>
                    <a:pt x="1520" y="126"/>
                  </a:lnTo>
                  <a:lnTo>
                    <a:pt x="1526" y="116"/>
                  </a:lnTo>
                  <a:lnTo>
                    <a:pt x="1534" y="106"/>
                  </a:lnTo>
                  <a:lnTo>
                    <a:pt x="1542" y="96"/>
                  </a:lnTo>
                  <a:lnTo>
                    <a:pt x="1550" y="86"/>
                  </a:lnTo>
                  <a:lnTo>
                    <a:pt x="1556" y="78"/>
                  </a:lnTo>
                  <a:lnTo>
                    <a:pt x="1564" y="70"/>
                  </a:lnTo>
                  <a:lnTo>
                    <a:pt x="1572" y="60"/>
                  </a:lnTo>
                  <a:lnTo>
                    <a:pt x="1580" y="54"/>
                  </a:lnTo>
                  <a:lnTo>
                    <a:pt x="1586" y="46"/>
                  </a:lnTo>
                  <a:lnTo>
                    <a:pt x="1594" y="38"/>
                  </a:lnTo>
                  <a:lnTo>
                    <a:pt x="1600" y="32"/>
                  </a:lnTo>
                  <a:lnTo>
                    <a:pt x="1608" y="26"/>
                  </a:lnTo>
                  <a:lnTo>
                    <a:pt x="1616" y="22"/>
                  </a:lnTo>
                  <a:lnTo>
                    <a:pt x="1624" y="16"/>
                  </a:lnTo>
                  <a:lnTo>
                    <a:pt x="1632" y="12"/>
                  </a:lnTo>
                  <a:lnTo>
                    <a:pt x="1640" y="8"/>
                  </a:lnTo>
                  <a:lnTo>
                    <a:pt x="1646" y="6"/>
                  </a:lnTo>
                  <a:lnTo>
                    <a:pt x="1652" y="4"/>
                  </a:lnTo>
                  <a:lnTo>
                    <a:pt x="1660" y="2"/>
                  </a:lnTo>
                  <a:lnTo>
                    <a:pt x="1668" y="2"/>
                  </a:lnTo>
                  <a:lnTo>
                    <a:pt x="1676" y="0"/>
                  </a:lnTo>
                  <a:lnTo>
                    <a:pt x="1684" y="2"/>
                  </a:lnTo>
                  <a:lnTo>
                    <a:pt x="1692" y="2"/>
                  </a:lnTo>
                  <a:lnTo>
                    <a:pt x="1698" y="4"/>
                  </a:lnTo>
                  <a:lnTo>
                    <a:pt x="1706" y="6"/>
                  </a:lnTo>
                  <a:lnTo>
                    <a:pt x="1712" y="8"/>
                  </a:lnTo>
                  <a:lnTo>
                    <a:pt x="1720" y="12"/>
                  </a:lnTo>
                  <a:lnTo>
                    <a:pt x="1728" y="16"/>
                  </a:lnTo>
                  <a:lnTo>
                    <a:pt x="1736" y="22"/>
                  </a:lnTo>
                  <a:lnTo>
                    <a:pt x="1742" y="26"/>
                  </a:lnTo>
                  <a:lnTo>
                    <a:pt x="1750" y="32"/>
                  </a:lnTo>
                  <a:lnTo>
                    <a:pt x="1758" y="38"/>
                  </a:lnTo>
                  <a:lnTo>
                    <a:pt x="1766" y="46"/>
                  </a:lnTo>
                  <a:lnTo>
                    <a:pt x="1772" y="54"/>
                  </a:lnTo>
                  <a:lnTo>
                    <a:pt x="1780" y="60"/>
                  </a:lnTo>
                  <a:lnTo>
                    <a:pt x="1788" y="70"/>
                  </a:lnTo>
                  <a:lnTo>
                    <a:pt x="1794" y="78"/>
                  </a:lnTo>
                  <a:lnTo>
                    <a:pt x="1802" y="86"/>
                  </a:lnTo>
                  <a:lnTo>
                    <a:pt x="1810" y="96"/>
                  </a:lnTo>
                  <a:lnTo>
                    <a:pt x="1818" y="106"/>
                  </a:lnTo>
                  <a:lnTo>
                    <a:pt x="1826" y="116"/>
                  </a:lnTo>
                  <a:lnTo>
                    <a:pt x="1832" y="126"/>
                  </a:lnTo>
                  <a:lnTo>
                    <a:pt x="1838" y="136"/>
                  </a:lnTo>
                  <a:lnTo>
                    <a:pt x="1846" y="146"/>
                  </a:lnTo>
                  <a:lnTo>
                    <a:pt x="1854" y="156"/>
                  </a:lnTo>
                  <a:lnTo>
                    <a:pt x="1862" y="166"/>
                  </a:lnTo>
                  <a:lnTo>
                    <a:pt x="1870" y="178"/>
                  </a:lnTo>
                  <a:lnTo>
                    <a:pt x="1878" y="188"/>
                  </a:lnTo>
                  <a:lnTo>
                    <a:pt x="1884" y="198"/>
                  </a:lnTo>
                  <a:lnTo>
                    <a:pt x="1892" y="208"/>
                  </a:lnTo>
                  <a:lnTo>
                    <a:pt x="1898" y="218"/>
                  </a:lnTo>
                  <a:lnTo>
                    <a:pt x="1906" y="228"/>
                  </a:lnTo>
                  <a:lnTo>
                    <a:pt x="1914" y="238"/>
                  </a:lnTo>
                  <a:lnTo>
                    <a:pt x="1922" y="246"/>
                  </a:lnTo>
                  <a:lnTo>
                    <a:pt x="1930" y="256"/>
                  </a:lnTo>
                  <a:lnTo>
                    <a:pt x="1936" y="264"/>
                  </a:lnTo>
                  <a:lnTo>
                    <a:pt x="1944" y="272"/>
                  </a:lnTo>
                  <a:lnTo>
                    <a:pt x="1952" y="280"/>
                  </a:lnTo>
                  <a:lnTo>
                    <a:pt x="1958" y="288"/>
                  </a:lnTo>
                  <a:lnTo>
                    <a:pt x="1966" y="294"/>
                  </a:lnTo>
                  <a:lnTo>
                    <a:pt x="1974" y="300"/>
                  </a:lnTo>
                  <a:lnTo>
                    <a:pt x="1980" y="306"/>
                  </a:lnTo>
                  <a:lnTo>
                    <a:pt x="1988" y="312"/>
                  </a:lnTo>
                  <a:lnTo>
                    <a:pt x="1996" y="316"/>
                  </a:lnTo>
                  <a:lnTo>
                    <a:pt x="2004" y="320"/>
                  </a:lnTo>
                  <a:lnTo>
                    <a:pt x="2012" y="324"/>
                  </a:lnTo>
                  <a:lnTo>
                    <a:pt x="2018" y="328"/>
                  </a:lnTo>
                  <a:lnTo>
                    <a:pt x="2026" y="330"/>
                  </a:lnTo>
                  <a:lnTo>
                    <a:pt x="2032" y="332"/>
                  </a:lnTo>
                  <a:lnTo>
                    <a:pt x="2040" y="332"/>
                  </a:lnTo>
                  <a:lnTo>
                    <a:pt x="2048" y="332"/>
                  </a:lnTo>
                  <a:lnTo>
                    <a:pt x="2056" y="332"/>
                  </a:lnTo>
                  <a:lnTo>
                    <a:pt x="2064" y="332"/>
                  </a:lnTo>
                  <a:lnTo>
                    <a:pt x="2072" y="330"/>
                  </a:lnTo>
                  <a:lnTo>
                    <a:pt x="2078" y="328"/>
                  </a:lnTo>
                  <a:lnTo>
                    <a:pt x="2084" y="324"/>
                  </a:lnTo>
                  <a:lnTo>
                    <a:pt x="2092" y="320"/>
                  </a:lnTo>
                  <a:lnTo>
                    <a:pt x="2100" y="316"/>
                  </a:lnTo>
                  <a:lnTo>
                    <a:pt x="2108" y="312"/>
                  </a:lnTo>
                  <a:lnTo>
                    <a:pt x="2116" y="306"/>
                  </a:lnTo>
                  <a:lnTo>
                    <a:pt x="2122" y="300"/>
                  </a:lnTo>
                  <a:lnTo>
                    <a:pt x="2130" y="294"/>
                  </a:lnTo>
                  <a:lnTo>
                    <a:pt x="2138" y="288"/>
                  </a:lnTo>
                  <a:lnTo>
                    <a:pt x="2144" y="280"/>
                  </a:lnTo>
                  <a:lnTo>
                    <a:pt x="2152" y="272"/>
                  </a:lnTo>
                  <a:lnTo>
                    <a:pt x="2160" y="264"/>
                  </a:lnTo>
                  <a:lnTo>
                    <a:pt x="2168" y="256"/>
                  </a:lnTo>
                  <a:lnTo>
                    <a:pt x="2174" y="246"/>
                  </a:lnTo>
                  <a:lnTo>
                    <a:pt x="2182" y="238"/>
                  </a:lnTo>
                  <a:lnTo>
                    <a:pt x="2190" y="228"/>
                  </a:lnTo>
                  <a:lnTo>
                    <a:pt x="2198" y="218"/>
                  </a:lnTo>
                  <a:lnTo>
                    <a:pt x="2204" y="208"/>
                  </a:lnTo>
                  <a:lnTo>
                    <a:pt x="2212" y="198"/>
                  </a:lnTo>
                  <a:lnTo>
                    <a:pt x="2218" y="188"/>
                  </a:lnTo>
                  <a:lnTo>
                    <a:pt x="2226" y="178"/>
                  </a:lnTo>
                  <a:lnTo>
                    <a:pt x="2234" y="166"/>
                  </a:lnTo>
                  <a:lnTo>
                    <a:pt x="2242" y="156"/>
                  </a:lnTo>
                  <a:lnTo>
                    <a:pt x="2250" y="146"/>
                  </a:lnTo>
                  <a:lnTo>
                    <a:pt x="2258" y="136"/>
                  </a:lnTo>
                  <a:lnTo>
                    <a:pt x="2264" y="126"/>
                  </a:lnTo>
                  <a:lnTo>
                    <a:pt x="2270" y="116"/>
                  </a:lnTo>
                  <a:lnTo>
                    <a:pt x="2278" y="106"/>
                  </a:lnTo>
                  <a:lnTo>
                    <a:pt x="2286" y="96"/>
                  </a:lnTo>
                  <a:lnTo>
                    <a:pt x="2294" y="86"/>
                  </a:lnTo>
                  <a:lnTo>
                    <a:pt x="2302" y="78"/>
                  </a:lnTo>
                  <a:lnTo>
                    <a:pt x="2310" y="70"/>
                  </a:lnTo>
                  <a:lnTo>
                    <a:pt x="2316" y="60"/>
                  </a:lnTo>
                  <a:lnTo>
                    <a:pt x="2324" y="54"/>
                  </a:lnTo>
                  <a:lnTo>
                    <a:pt x="2330" y="46"/>
                  </a:lnTo>
                  <a:lnTo>
                    <a:pt x="2338" y="38"/>
                  </a:lnTo>
                  <a:lnTo>
                    <a:pt x="2346" y="32"/>
                  </a:lnTo>
                  <a:lnTo>
                    <a:pt x="2354" y="26"/>
                  </a:lnTo>
                  <a:lnTo>
                    <a:pt x="2360" y="22"/>
                  </a:lnTo>
                  <a:lnTo>
                    <a:pt x="2368" y="16"/>
                  </a:lnTo>
                  <a:lnTo>
                    <a:pt x="2376" y="12"/>
                  </a:lnTo>
                  <a:lnTo>
                    <a:pt x="2384" y="8"/>
                  </a:lnTo>
                  <a:lnTo>
                    <a:pt x="2390" y="6"/>
                  </a:lnTo>
                  <a:lnTo>
                    <a:pt x="2398" y="4"/>
                  </a:lnTo>
                  <a:lnTo>
                    <a:pt x="2404" y="2"/>
                  </a:lnTo>
                  <a:lnTo>
                    <a:pt x="2412" y="2"/>
                  </a:lnTo>
                  <a:lnTo>
                    <a:pt x="2420" y="0"/>
                  </a:lnTo>
                  <a:lnTo>
                    <a:pt x="2428" y="2"/>
                  </a:lnTo>
                  <a:lnTo>
                    <a:pt x="2436" y="2"/>
                  </a:lnTo>
                  <a:lnTo>
                    <a:pt x="2444" y="4"/>
                  </a:lnTo>
                  <a:lnTo>
                    <a:pt x="2452" y="6"/>
                  </a:lnTo>
                  <a:lnTo>
                    <a:pt x="2456" y="8"/>
                  </a:lnTo>
                  <a:lnTo>
                    <a:pt x="2464" y="12"/>
                  </a:lnTo>
                  <a:lnTo>
                    <a:pt x="2472" y="16"/>
                  </a:lnTo>
                  <a:lnTo>
                    <a:pt x="2480" y="22"/>
                  </a:lnTo>
                  <a:lnTo>
                    <a:pt x="2488" y="26"/>
                  </a:lnTo>
                  <a:lnTo>
                    <a:pt x="2496" y="32"/>
                  </a:lnTo>
                  <a:lnTo>
                    <a:pt x="2502" y="38"/>
                  </a:lnTo>
                  <a:lnTo>
                    <a:pt x="2510" y="46"/>
                  </a:lnTo>
                  <a:lnTo>
                    <a:pt x="2516" y="54"/>
                  </a:lnTo>
                  <a:lnTo>
                    <a:pt x="2524" y="60"/>
                  </a:lnTo>
                  <a:lnTo>
                    <a:pt x="2532" y="70"/>
                  </a:lnTo>
                  <a:lnTo>
                    <a:pt x="2540" y="78"/>
                  </a:lnTo>
                  <a:lnTo>
                    <a:pt x="2548" y="86"/>
                  </a:lnTo>
                  <a:lnTo>
                    <a:pt x="2554" y="96"/>
                  </a:lnTo>
                  <a:lnTo>
                    <a:pt x="2562" y="106"/>
                  </a:lnTo>
                  <a:lnTo>
                    <a:pt x="2570" y="116"/>
                  </a:lnTo>
                  <a:lnTo>
                    <a:pt x="2576" y="126"/>
                  </a:lnTo>
                  <a:lnTo>
                    <a:pt x="2584" y="136"/>
                  </a:lnTo>
                  <a:lnTo>
                    <a:pt x="2592" y="146"/>
                  </a:lnTo>
                  <a:lnTo>
                    <a:pt x="2598" y="156"/>
                  </a:lnTo>
                  <a:lnTo>
                    <a:pt x="2606" y="166"/>
                  </a:lnTo>
                  <a:lnTo>
                    <a:pt x="2614" y="178"/>
                  </a:lnTo>
                  <a:lnTo>
                    <a:pt x="2622" y="188"/>
                  </a:lnTo>
                  <a:lnTo>
                    <a:pt x="2630" y="198"/>
                  </a:lnTo>
                  <a:lnTo>
                    <a:pt x="2638" y="208"/>
                  </a:lnTo>
                  <a:lnTo>
                    <a:pt x="2642" y="218"/>
                  </a:lnTo>
                  <a:lnTo>
                    <a:pt x="2650" y="228"/>
                  </a:lnTo>
                  <a:lnTo>
                    <a:pt x="2658" y="238"/>
                  </a:lnTo>
                  <a:lnTo>
                    <a:pt x="2666" y="246"/>
                  </a:lnTo>
                  <a:lnTo>
                    <a:pt x="2674" y="256"/>
                  </a:lnTo>
                  <a:lnTo>
                    <a:pt x="2682" y="264"/>
                  </a:lnTo>
                  <a:lnTo>
                    <a:pt x="2690" y="272"/>
                  </a:lnTo>
                  <a:lnTo>
                    <a:pt x="2696" y="280"/>
                  </a:lnTo>
                  <a:lnTo>
                    <a:pt x="2702" y="288"/>
                  </a:lnTo>
                  <a:lnTo>
                    <a:pt x="2710" y="294"/>
                  </a:lnTo>
                  <a:lnTo>
                    <a:pt x="2718" y="300"/>
                  </a:lnTo>
                  <a:lnTo>
                    <a:pt x="2726" y="306"/>
                  </a:lnTo>
                  <a:lnTo>
                    <a:pt x="2734" y="312"/>
                  </a:lnTo>
                  <a:lnTo>
                    <a:pt x="2740" y="316"/>
                  </a:lnTo>
                  <a:lnTo>
                    <a:pt x="2748" y="320"/>
                  </a:lnTo>
                  <a:lnTo>
                    <a:pt x="2756" y="324"/>
                  </a:lnTo>
                  <a:lnTo>
                    <a:pt x="2762" y="328"/>
                  </a:lnTo>
                  <a:lnTo>
                    <a:pt x="2770" y="330"/>
                  </a:lnTo>
                  <a:lnTo>
                    <a:pt x="2778" y="332"/>
                  </a:lnTo>
                  <a:lnTo>
                    <a:pt x="2784" y="332"/>
                  </a:lnTo>
                  <a:lnTo>
                    <a:pt x="2792" y="332"/>
                  </a:lnTo>
                  <a:lnTo>
                    <a:pt x="2800" y="332"/>
                  </a:lnTo>
                  <a:lnTo>
                    <a:pt x="2808" y="332"/>
                  </a:lnTo>
                  <a:lnTo>
                    <a:pt x="2816" y="330"/>
                  </a:lnTo>
                  <a:lnTo>
                    <a:pt x="2824" y="328"/>
                  </a:lnTo>
                  <a:lnTo>
                    <a:pt x="2830" y="324"/>
                  </a:lnTo>
                  <a:lnTo>
                    <a:pt x="2836" y="320"/>
                  </a:lnTo>
                  <a:lnTo>
                    <a:pt x="2844" y="316"/>
                  </a:lnTo>
                  <a:lnTo>
                    <a:pt x="2852" y="312"/>
                  </a:lnTo>
                  <a:lnTo>
                    <a:pt x="2860" y="306"/>
                  </a:lnTo>
                  <a:lnTo>
                    <a:pt x="2868" y="300"/>
                  </a:lnTo>
                  <a:lnTo>
                    <a:pt x="2876" y="294"/>
                  </a:lnTo>
                  <a:lnTo>
                    <a:pt x="2882" y="288"/>
                  </a:lnTo>
                  <a:lnTo>
                    <a:pt x="2888" y="280"/>
                  </a:lnTo>
                  <a:lnTo>
                    <a:pt x="2896" y="272"/>
                  </a:lnTo>
                  <a:lnTo>
                    <a:pt x="2904" y="264"/>
                  </a:lnTo>
                  <a:lnTo>
                    <a:pt x="2912" y="256"/>
                  </a:lnTo>
                  <a:lnTo>
                    <a:pt x="2920" y="246"/>
                  </a:lnTo>
                  <a:lnTo>
                    <a:pt x="2926" y="238"/>
                  </a:lnTo>
                  <a:lnTo>
                    <a:pt x="2934" y="228"/>
                  </a:lnTo>
                  <a:lnTo>
                    <a:pt x="2942" y="218"/>
                  </a:lnTo>
                  <a:lnTo>
                    <a:pt x="2948" y="208"/>
                  </a:lnTo>
                  <a:lnTo>
                    <a:pt x="2956" y="198"/>
                  </a:lnTo>
                  <a:lnTo>
                    <a:pt x="2964" y="188"/>
                  </a:lnTo>
                  <a:lnTo>
                    <a:pt x="2972" y="178"/>
                  </a:lnTo>
                  <a:lnTo>
                    <a:pt x="2978" y="166"/>
                  </a:lnTo>
                  <a:lnTo>
                    <a:pt x="2986" y="156"/>
                  </a:lnTo>
                  <a:lnTo>
                    <a:pt x="2994" y="146"/>
                  </a:lnTo>
                  <a:lnTo>
                    <a:pt x="3002" y="136"/>
                  </a:lnTo>
                  <a:lnTo>
                    <a:pt x="3010" y="126"/>
                  </a:lnTo>
                  <a:lnTo>
                    <a:pt x="3016" y="116"/>
                  </a:lnTo>
                  <a:lnTo>
                    <a:pt x="3022" y="106"/>
                  </a:lnTo>
                  <a:lnTo>
                    <a:pt x="3030" y="96"/>
                  </a:lnTo>
                  <a:lnTo>
                    <a:pt x="3038" y="86"/>
                  </a:lnTo>
                  <a:lnTo>
                    <a:pt x="3046" y="78"/>
                  </a:lnTo>
                  <a:lnTo>
                    <a:pt x="3054" y="70"/>
                  </a:lnTo>
                  <a:lnTo>
                    <a:pt x="3062" y="60"/>
                  </a:lnTo>
                  <a:lnTo>
                    <a:pt x="3068" y="54"/>
                  </a:lnTo>
                  <a:lnTo>
                    <a:pt x="3074" y="46"/>
                  </a:lnTo>
                  <a:lnTo>
                    <a:pt x="3082" y="38"/>
                  </a:lnTo>
                  <a:lnTo>
                    <a:pt x="3090" y="32"/>
                  </a:lnTo>
                  <a:lnTo>
                    <a:pt x="3098" y="26"/>
                  </a:lnTo>
                  <a:lnTo>
                    <a:pt x="3106" y="22"/>
                  </a:lnTo>
                  <a:lnTo>
                    <a:pt x="3114" y="16"/>
                  </a:lnTo>
                  <a:lnTo>
                    <a:pt x="3120" y="12"/>
                  </a:lnTo>
                  <a:lnTo>
                    <a:pt x="3128" y="8"/>
                  </a:lnTo>
                  <a:lnTo>
                    <a:pt x="3134" y="6"/>
                  </a:lnTo>
                  <a:lnTo>
                    <a:pt x="3142" y="4"/>
                  </a:lnTo>
                  <a:lnTo>
                    <a:pt x="3150" y="2"/>
                  </a:lnTo>
                  <a:lnTo>
                    <a:pt x="3158" y="2"/>
                  </a:lnTo>
                  <a:lnTo>
                    <a:pt x="3164" y="0"/>
                  </a:lnTo>
                  <a:lnTo>
                    <a:pt x="3172" y="2"/>
                  </a:lnTo>
                  <a:lnTo>
                    <a:pt x="3180" y="2"/>
                  </a:lnTo>
                  <a:lnTo>
                    <a:pt x="3188" y="4"/>
                  </a:lnTo>
                  <a:lnTo>
                    <a:pt x="3196" y="6"/>
                  </a:lnTo>
                  <a:lnTo>
                    <a:pt x="3202" y="8"/>
                  </a:lnTo>
                  <a:lnTo>
                    <a:pt x="3210" y="12"/>
                  </a:lnTo>
                  <a:lnTo>
                    <a:pt x="3216" y="16"/>
                  </a:lnTo>
                  <a:lnTo>
                    <a:pt x="3224" y="22"/>
                  </a:lnTo>
                  <a:lnTo>
                    <a:pt x="3232" y="26"/>
                  </a:lnTo>
                  <a:lnTo>
                    <a:pt x="3240" y="32"/>
                  </a:lnTo>
                  <a:lnTo>
                    <a:pt x="3248" y="38"/>
                  </a:lnTo>
                  <a:lnTo>
                    <a:pt x="3256" y="46"/>
                  </a:lnTo>
                  <a:lnTo>
                    <a:pt x="3260" y="54"/>
                  </a:lnTo>
                  <a:lnTo>
                    <a:pt x="3268" y="60"/>
                  </a:lnTo>
                  <a:lnTo>
                    <a:pt x="3276" y="70"/>
                  </a:lnTo>
                  <a:lnTo>
                    <a:pt x="3284" y="78"/>
                  </a:lnTo>
                  <a:lnTo>
                    <a:pt x="3292" y="86"/>
                  </a:lnTo>
                  <a:lnTo>
                    <a:pt x="3300" y="96"/>
                  </a:lnTo>
                  <a:lnTo>
                    <a:pt x="3306" y="106"/>
                  </a:lnTo>
                  <a:lnTo>
                    <a:pt x="3314" y="116"/>
                  </a:lnTo>
                  <a:lnTo>
                    <a:pt x="3320" y="126"/>
                  </a:lnTo>
                  <a:lnTo>
                    <a:pt x="3328" y="136"/>
                  </a:lnTo>
                  <a:lnTo>
                    <a:pt x="3336" y="146"/>
                  </a:lnTo>
                  <a:lnTo>
                    <a:pt x="3344" y="156"/>
                  </a:lnTo>
                  <a:lnTo>
                    <a:pt x="3352" y="166"/>
                  </a:lnTo>
                  <a:lnTo>
                    <a:pt x="3358" y="178"/>
                  </a:lnTo>
                  <a:lnTo>
                    <a:pt x="3366" y="188"/>
                  </a:lnTo>
                  <a:lnTo>
                    <a:pt x="3374" y="198"/>
                  </a:lnTo>
                  <a:lnTo>
                    <a:pt x="3382" y="208"/>
                  </a:lnTo>
                  <a:lnTo>
                    <a:pt x="3388" y="218"/>
                  </a:lnTo>
                  <a:lnTo>
                    <a:pt x="3396" y="228"/>
                  </a:lnTo>
                  <a:lnTo>
                    <a:pt x="3402" y="238"/>
                  </a:lnTo>
                  <a:lnTo>
                    <a:pt x="3410" y="246"/>
                  </a:lnTo>
                  <a:lnTo>
                    <a:pt x="3418" y="256"/>
                  </a:lnTo>
                  <a:lnTo>
                    <a:pt x="3426" y="264"/>
                  </a:lnTo>
                  <a:lnTo>
                    <a:pt x="3434" y="272"/>
                  </a:lnTo>
                  <a:lnTo>
                    <a:pt x="3442" y="280"/>
                  </a:lnTo>
                  <a:lnTo>
                    <a:pt x="3448" y="288"/>
                  </a:lnTo>
                  <a:lnTo>
                    <a:pt x="3454" y="294"/>
                  </a:lnTo>
                  <a:lnTo>
                    <a:pt x="3462" y="300"/>
                  </a:lnTo>
                  <a:lnTo>
                    <a:pt x="3470" y="306"/>
                  </a:lnTo>
                  <a:lnTo>
                    <a:pt x="3478" y="312"/>
                  </a:lnTo>
                  <a:lnTo>
                    <a:pt x="3486" y="316"/>
                  </a:lnTo>
                  <a:lnTo>
                    <a:pt x="3494" y="320"/>
                  </a:lnTo>
                  <a:lnTo>
                    <a:pt x="3500" y="324"/>
                  </a:lnTo>
                  <a:lnTo>
                    <a:pt x="3506" y="328"/>
                  </a:lnTo>
                  <a:lnTo>
                    <a:pt x="3514" y="330"/>
                  </a:lnTo>
                  <a:lnTo>
                    <a:pt x="3522" y="332"/>
                  </a:lnTo>
                  <a:lnTo>
                    <a:pt x="3530" y="332"/>
                  </a:lnTo>
                  <a:lnTo>
                    <a:pt x="3538" y="332"/>
                  </a:lnTo>
                  <a:lnTo>
                    <a:pt x="3544" y="332"/>
                  </a:lnTo>
                  <a:lnTo>
                    <a:pt x="3552" y="332"/>
                  </a:lnTo>
                  <a:lnTo>
                    <a:pt x="3560" y="330"/>
                  </a:lnTo>
                  <a:lnTo>
                    <a:pt x="3568" y="328"/>
                  </a:lnTo>
                  <a:lnTo>
                    <a:pt x="3574" y="324"/>
                  </a:lnTo>
                  <a:lnTo>
                    <a:pt x="3582" y="320"/>
                  </a:lnTo>
                  <a:lnTo>
                    <a:pt x="3590" y="316"/>
                  </a:lnTo>
                  <a:lnTo>
                    <a:pt x="3596" y="312"/>
                  </a:lnTo>
                  <a:lnTo>
                    <a:pt x="3604" y="306"/>
                  </a:lnTo>
                  <a:lnTo>
                    <a:pt x="3612" y="300"/>
                  </a:lnTo>
                  <a:lnTo>
                    <a:pt x="3620" y="294"/>
                  </a:lnTo>
                  <a:lnTo>
                    <a:pt x="3628" y="288"/>
                  </a:lnTo>
                  <a:lnTo>
                    <a:pt x="3634" y="280"/>
                  </a:lnTo>
                  <a:lnTo>
                    <a:pt x="3640" y="272"/>
                  </a:lnTo>
                  <a:lnTo>
                    <a:pt x="3648" y="264"/>
                  </a:lnTo>
                  <a:lnTo>
                    <a:pt x="3656" y="256"/>
                  </a:lnTo>
                  <a:lnTo>
                    <a:pt x="3664" y="246"/>
                  </a:lnTo>
                  <a:lnTo>
                    <a:pt x="3672" y="238"/>
                  </a:lnTo>
                  <a:lnTo>
                    <a:pt x="3680" y="228"/>
                  </a:lnTo>
                  <a:lnTo>
                    <a:pt x="3686" y="218"/>
                  </a:lnTo>
                  <a:lnTo>
                    <a:pt x="3692" y="208"/>
                  </a:lnTo>
                  <a:lnTo>
                    <a:pt x="3700" y="198"/>
                  </a:lnTo>
                  <a:lnTo>
                    <a:pt x="3708" y="188"/>
                  </a:lnTo>
                  <a:lnTo>
                    <a:pt x="3716" y="178"/>
                  </a:lnTo>
                  <a:lnTo>
                    <a:pt x="3724" y="166"/>
                  </a:lnTo>
                </a:path>
              </a:pathLst>
            </a:custGeom>
            <a:noFill/>
            <a:ln w="38100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" name="Line 22"/>
            <p:cNvSpPr>
              <a:spLocks noChangeShapeType="1"/>
            </p:cNvSpPr>
            <p:nvPr/>
          </p:nvSpPr>
          <p:spPr bwMode="auto">
            <a:xfrm>
              <a:off x="719138" y="5343525"/>
              <a:ext cx="8089900" cy="158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" name="Line 23"/>
            <p:cNvSpPr>
              <a:spLocks noChangeShapeType="1"/>
            </p:cNvSpPr>
            <p:nvPr/>
          </p:nvSpPr>
          <p:spPr bwMode="auto">
            <a:xfrm flipV="1">
              <a:off x="1768475" y="4410075"/>
              <a:ext cx="1588" cy="159702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Freeform 24"/>
            <p:cNvSpPr>
              <a:spLocks/>
            </p:cNvSpPr>
            <p:nvPr/>
          </p:nvSpPr>
          <p:spPr bwMode="auto">
            <a:xfrm>
              <a:off x="5705475" y="4441825"/>
              <a:ext cx="433388" cy="881063"/>
            </a:xfrm>
            <a:custGeom>
              <a:avLst/>
              <a:gdLst>
                <a:gd name="T0" fmla="*/ 0 w 242"/>
                <a:gd name="T1" fmla="*/ 0 h 492"/>
                <a:gd name="T2" fmla="*/ 0 w 242"/>
                <a:gd name="T3" fmla="*/ 0 h 492"/>
                <a:gd name="T4" fmla="*/ 2147483647 w 242"/>
                <a:gd name="T5" fmla="*/ 2147483647 h 492"/>
                <a:gd name="T6" fmla="*/ 2147483647 w 242"/>
                <a:gd name="T7" fmla="*/ 2147483647 h 492"/>
                <a:gd name="T8" fmla="*/ 2147483647 w 242"/>
                <a:gd name="T9" fmla="*/ 2147483647 h 492"/>
                <a:gd name="T10" fmla="*/ 2147483647 w 242"/>
                <a:gd name="T11" fmla="*/ 2147483647 h 492"/>
                <a:gd name="T12" fmla="*/ 2147483647 w 242"/>
                <a:gd name="T13" fmla="*/ 2147483647 h 492"/>
                <a:gd name="T14" fmla="*/ 2147483647 w 242"/>
                <a:gd name="T15" fmla="*/ 2147483647 h 492"/>
                <a:gd name="T16" fmla="*/ 2147483647 w 242"/>
                <a:gd name="T17" fmla="*/ 2147483647 h 492"/>
                <a:gd name="T18" fmla="*/ 2147483647 w 242"/>
                <a:gd name="T19" fmla="*/ 2147483647 h 492"/>
                <a:gd name="T20" fmla="*/ 2147483647 w 242"/>
                <a:gd name="T21" fmla="*/ 2147483647 h 492"/>
                <a:gd name="T22" fmla="*/ 2147483647 w 242"/>
                <a:gd name="T23" fmla="*/ 2147483647 h 492"/>
                <a:gd name="T24" fmla="*/ 2147483647 w 242"/>
                <a:gd name="T25" fmla="*/ 2147483647 h 492"/>
                <a:gd name="T26" fmla="*/ 2147483647 w 242"/>
                <a:gd name="T27" fmla="*/ 2147483647 h 492"/>
                <a:gd name="T28" fmla="*/ 2147483647 w 242"/>
                <a:gd name="T29" fmla="*/ 2147483647 h 492"/>
                <a:gd name="T30" fmla="*/ 2147483647 w 242"/>
                <a:gd name="T31" fmla="*/ 2147483647 h 492"/>
                <a:gd name="T32" fmla="*/ 2147483647 w 242"/>
                <a:gd name="T33" fmla="*/ 2147483647 h 492"/>
                <a:gd name="T34" fmla="*/ 2147483647 w 242"/>
                <a:gd name="T35" fmla="*/ 2147483647 h 49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2" h="492">
                  <a:moveTo>
                    <a:pt x="0" y="0"/>
                  </a:moveTo>
                  <a:lnTo>
                    <a:pt x="0" y="0"/>
                  </a:lnTo>
                  <a:lnTo>
                    <a:pt x="28" y="26"/>
                  </a:lnTo>
                  <a:lnTo>
                    <a:pt x="54" y="52"/>
                  </a:lnTo>
                  <a:lnTo>
                    <a:pt x="78" y="78"/>
                  </a:lnTo>
                  <a:lnTo>
                    <a:pt x="102" y="106"/>
                  </a:lnTo>
                  <a:lnTo>
                    <a:pt x="122" y="136"/>
                  </a:lnTo>
                  <a:lnTo>
                    <a:pt x="142" y="164"/>
                  </a:lnTo>
                  <a:lnTo>
                    <a:pt x="160" y="194"/>
                  </a:lnTo>
                  <a:lnTo>
                    <a:pt x="178" y="226"/>
                  </a:lnTo>
                  <a:lnTo>
                    <a:pt x="192" y="256"/>
                  </a:lnTo>
                  <a:lnTo>
                    <a:pt x="204" y="288"/>
                  </a:lnTo>
                  <a:lnTo>
                    <a:pt x="216" y="322"/>
                  </a:lnTo>
                  <a:lnTo>
                    <a:pt x="224" y="354"/>
                  </a:lnTo>
                  <a:lnTo>
                    <a:pt x="232" y="388"/>
                  </a:lnTo>
                  <a:lnTo>
                    <a:pt x="238" y="422"/>
                  </a:lnTo>
                  <a:lnTo>
                    <a:pt x="240" y="458"/>
                  </a:lnTo>
                  <a:lnTo>
                    <a:pt x="242" y="492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" name="Line 25"/>
            <p:cNvSpPr>
              <a:spLocks noChangeShapeType="1"/>
            </p:cNvSpPr>
            <p:nvPr/>
          </p:nvSpPr>
          <p:spPr bwMode="auto">
            <a:xfrm flipV="1">
              <a:off x="5062538" y="4070350"/>
              <a:ext cx="871537" cy="129540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19" name="Group 29"/>
            <p:cNvGrpSpPr>
              <a:grpSpLocks/>
            </p:cNvGrpSpPr>
            <p:nvPr/>
          </p:nvGrpSpPr>
          <p:grpSpPr bwMode="auto">
            <a:xfrm>
              <a:off x="2717800" y="4141788"/>
              <a:ext cx="1133475" cy="893762"/>
              <a:chOff x="1921" y="969"/>
              <a:chExt cx="845" cy="667"/>
            </a:xfrm>
          </p:grpSpPr>
          <p:sp>
            <p:nvSpPr>
              <p:cNvPr id="29" name="Line 30"/>
              <p:cNvSpPr>
                <a:spLocks noChangeShapeType="1"/>
              </p:cNvSpPr>
              <p:nvPr/>
            </p:nvSpPr>
            <p:spPr bwMode="auto">
              <a:xfrm flipV="1">
                <a:off x="1924" y="969"/>
                <a:ext cx="2" cy="661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0" name="Line 31"/>
              <p:cNvSpPr>
                <a:spLocks noChangeShapeType="1"/>
              </p:cNvSpPr>
              <p:nvPr/>
            </p:nvSpPr>
            <p:spPr bwMode="auto">
              <a:xfrm flipV="1">
                <a:off x="1921" y="1025"/>
                <a:ext cx="803" cy="604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1" name="Freeform 32"/>
              <p:cNvSpPr>
                <a:spLocks/>
              </p:cNvSpPr>
              <p:nvPr/>
            </p:nvSpPr>
            <p:spPr bwMode="auto">
              <a:xfrm>
                <a:off x="2297" y="1337"/>
                <a:ext cx="114" cy="294"/>
              </a:xfrm>
              <a:custGeom>
                <a:avLst/>
                <a:gdLst>
                  <a:gd name="T0" fmla="*/ 0 w 72"/>
                  <a:gd name="T1" fmla="*/ 0 h 192"/>
                  <a:gd name="T2" fmla="*/ 0 w 72"/>
                  <a:gd name="T3" fmla="*/ 0 h 192"/>
                  <a:gd name="T4" fmla="*/ 2514649 w 72"/>
                  <a:gd name="T5" fmla="*/ 3145019 h 192"/>
                  <a:gd name="T6" fmla="*/ 4725873 w 72"/>
                  <a:gd name="T7" fmla="*/ 6545437 h 192"/>
                  <a:gd name="T8" fmla="*/ 6640037 w 72"/>
                  <a:gd name="T9" fmla="*/ 9914602 h 192"/>
                  <a:gd name="T10" fmla="*/ 8527353 w 72"/>
                  <a:gd name="T11" fmla="*/ 13666710 h 192"/>
                  <a:gd name="T12" fmla="*/ 9820588 w 72"/>
                  <a:gd name="T13" fmla="*/ 17461927 h 192"/>
                  <a:gd name="T14" fmla="*/ 10735227 w 72"/>
                  <a:gd name="T15" fmla="*/ 21440634 h 192"/>
                  <a:gd name="T16" fmla="*/ 11366719 w 72"/>
                  <a:gd name="T17" fmla="*/ 25763611 h 192"/>
                  <a:gd name="T18" fmla="*/ 11366719 w 72"/>
                  <a:gd name="T19" fmla="*/ 29830603 h 19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2" h="192">
                    <a:moveTo>
                      <a:pt x="0" y="0"/>
                    </a:moveTo>
                    <a:lnTo>
                      <a:pt x="0" y="0"/>
                    </a:lnTo>
                    <a:lnTo>
                      <a:pt x="16" y="20"/>
                    </a:lnTo>
                    <a:lnTo>
                      <a:pt x="30" y="42"/>
                    </a:lnTo>
                    <a:lnTo>
                      <a:pt x="42" y="64"/>
                    </a:lnTo>
                    <a:lnTo>
                      <a:pt x="54" y="88"/>
                    </a:lnTo>
                    <a:lnTo>
                      <a:pt x="62" y="112"/>
                    </a:lnTo>
                    <a:lnTo>
                      <a:pt x="68" y="138"/>
                    </a:lnTo>
                    <a:lnTo>
                      <a:pt x="72" y="166"/>
                    </a:lnTo>
                    <a:lnTo>
                      <a:pt x="72" y="192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2" name="Line 33"/>
              <p:cNvSpPr>
                <a:spLocks noChangeShapeType="1"/>
              </p:cNvSpPr>
              <p:nvPr/>
            </p:nvSpPr>
            <p:spPr bwMode="auto">
              <a:xfrm>
                <a:off x="1929" y="1633"/>
                <a:ext cx="837" cy="3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20" name="Freeform 34"/>
            <p:cNvSpPr>
              <a:spLocks/>
            </p:cNvSpPr>
            <p:nvPr/>
          </p:nvSpPr>
          <p:spPr bwMode="auto">
            <a:xfrm>
              <a:off x="2652713" y="4983163"/>
              <a:ext cx="131762" cy="131762"/>
            </a:xfrm>
            <a:custGeom>
              <a:avLst/>
              <a:gdLst>
                <a:gd name="T0" fmla="*/ 2147483647 w 74"/>
                <a:gd name="T1" fmla="*/ 2147483647 h 74"/>
                <a:gd name="T2" fmla="*/ 2147483647 w 74"/>
                <a:gd name="T3" fmla="*/ 2147483647 h 74"/>
                <a:gd name="T4" fmla="*/ 2147483647 w 74"/>
                <a:gd name="T5" fmla="*/ 2147483647 h 74"/>
                <a:gd name="T6" fmla="*/ 2147483647 w 74"/>
                <a:gd name="T7" fmla="*/ 2147483647 h 74"/>
                <a:gd name="T8" fmla="*/ 2147483647 w 74"/>
                <a:gd name="T9" fmla="*/ 2147483647 h 74"/>
                <a:gd name="T10" fmla="*/ 2147483647 w 74"/>
                <a:gd name="T11" fmla="*/ 2147483647 h 74"/>
                <a:gd name="T12" fmla="*/ 2147483647 w 74"/>
                <a:gd name="T13" fmla="*/ 2147483647 h 74"/>
                <a:gd name="T14" fmla="*/ 2147483647 w 74"/>
                <a:gd name="T15" fmla="*/ 2147483647 h 74"/>
                <a:gd name="T16" fmla="*/ 2147483647 w 74"/>
                <a:gd name="T17" fmla="*/ 2147483647 h 74"/>
                <a:gd name="T18" fmla="*/ 2147483647 w 74"/>
                <a:gd name="T19" fmla="*/ 2147483647 h 74"/>
                <a:gd name="T20" fmla="*/ 2147483647 w 74"/>
                <a:gd name="T21" fmla="*/ 2147483647 h 74"/>
                <a:gd name="T22" fmla="*/ 2147483647 w 74"/>
                <a:gd name="T23" fmla="*/ 2147483647 h 74"/>
                <a:gd name="T24" fmla="*/ 2147483647 w 74"/>
                <a:gd name="T25" fmla="*/ 2147483647 h 74"/>
                <a:gd name="T26" fmla="*/ 2147483647 w 74"/>
                <a:gd name="T27" fmla="*/ 2147483647 h 74"/>
                <a:gd name="T28" fmla="*/ 2147483647 w 74"/>
                <a:gd name="T29" fmla="*/ 2147483647 h 74"/>
                <a:gd name="T30" fmla="*/ 2147483647 w 74"/>
                <a:gd name="T31" fmla="*/ 2147483647 h 74"/>
                <a:gd name="T32" fmla="*/ 2147483647 w 74"/>
                <a:gd name="T33" fmla="*/ 2147483647 h 74"/>
                <a:gd name="T34" fmla="*/ 0 w 74"/>
                <a:gd name="T35" fmla="*/ 2147483647 h 74"/>
                <a:gd name="T36" fmla="*/ 0 w 74"/>
                <a:gd name="T37" fmla="*/ 2147483647 h 74"/>
                <a:gd name="T38" fmla="*/ 0 w 74"/>
                <a:gd name="T39" fmla="*/ 2147483647 h 74"/>
                <a:gd name="T40" fmla="*/ 0 w 74"/>
                <a:gd name="T41" fmla="*/ 2147483647 h 74"/>
                <a:gd name="T42" fmla="*/ 2147483647 w 74"/>
                <a:gd name="T43" fmla="*/ 2147483647 h 74"/>
                <a:gd name="T44" fmla="*/ 2147483647 w 74"/>
                <a:gd name="T45" fmla="*/ 2147483647 h 74"/>
                <a:gd name="T46" fmla="*/ 2147483647 w 74"/>
                <a:gd name="T47" fmla="*/ 2147483647 h 74"/>
                <a:gd name="T48" fmla="*/ 2147483647 w 74"/>
                <a:gd name="T49" fmla="*/ 2147483647 h 74"/>
                <a:gd name="T50" fmla="*/ 2147483647 w 74"/>
                <a:gd name="T51" fmla="*/ 2147483647 h 74"/>
                <a:gd name="T52" fmla="*/ 2147483647 w 74"/>
                <a:gd name="T53" fmla="*/ 0 h 74"/>
                <a:gd name="T54" fmla="*/ 2147483647 w 74"/>
                <a:gd name="T55" fmla="*/ 0 h 74"/>
                <a:gd name="T56" fmla="*/ 2147483647 w 74"/>
                <a:gd name="T57" fmla="*/ 0 h 74"/>
                <a:gd name="T58" fmla="*/ 2147483647 w 74"/>
                <a:gd name="T59" fmla="*/ 0 h 74"/>
                <a:gd name="T60" fmla="*/ 2147483647 w 74"/>
                <a:gd name="T61" fmla="*/ 2147483647 h 74"/>
                <a:gd name="T62" fmla="*/ 2147483647 w 74"/>
                <a:gd name="T63" fmla="*/ 2147483647 h 74"/>
                <a:gd name="T64" fmla="*/ 2147483647 w 74"/>
                <a:gd name="T65" fmla="*/ 2147483647 h 74"/>
                <a:gd name="T66" fmla="*/ 2147483647 w 74"/>
                <a:gd name="T67" fmla="*/ 2147483647 h 74"/>
                <a:gd name="T68" fmla="*/ 2147483647 w 74"/>
                <a:gd name="T69" fmla="*/ 2147483647 h 74"/>
                <a:gd name="T70" fmla="*/ 2147483647 w 74"/>
                <a:gd name="T71" fmla="*/ 2147483647 h 74"/>
                <a:gd name="T72" fmla="*/ 2147483647 w 74"/>
                <a:gd name="T73" fmla="*/ 2147483647 h 74"/>
                <a:gd name="T74" fmla="*/ 2147483647 w 74"/>
                <a:gd name="T75" fmla="*/ 2147483647 h 7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74" h="74">
                  <a:moveTo>
                    <a:pt x="74" y="36"/>
                  </a:moveTo>
                  <a:lnTo>
                    <a:pt x="74" y="36"/>
                  </a:lnTo>
                  <a:lnTo>
                    <a:pt x="72" y="44"/>
                  </a:lnTo>
                  <a:lnTo>
                    <a:pt x="70" y="50"/>
                  </a:lnTo>
                  <a:lnTo>
                    <a:pt x="66" y="56"/>
                  </a:lnTo>
                  <a:lnTo>
                    <a:pt x="62" y="62"/>
                  </a:lnTo>
                  <a:lnTo>
                    <a:pt x="56" y="66"/>
                  </a:lnTo>
                  <a:lnTo>
                    <a:pt x="50" y="70"/>
                  </a:lnTo>
                  <a:lnTo>
                    <a:pt x="44" y="72"/>
                  </a:lnTo>
                  <a:lnTo>
                    <a:pt x="36" y="74"/>
                  </a:lnTo>
                  <a:lnTo>
                    <a:pt x="28" y="72"/>
                  </a:lnTo>
                  <a:lnTo>
                    <a:pt x="22" y="70"/>
                  </a:lnTo>
                  <a:lnTo>
                    <a:pt x="16" y="66"/>
                  </a:lnTo>
                  <a:lnTo>
                    <a:pt x="10" y="62"/>
                  </a:lnTo>
                  <a:lnTo>
                    <a:pt x="6" y="56"/>
                  </a:lnTo>
                  <a:lnTo>
                    <a:pt x="2" y="50"/>
                  </a:lnTo>
                  <a:lnTo>
                    <a:pt x="0" y="44"/>
                  </a:lnTo>
                  <a:lnTo>
                    <a:pt x="0" y="36"/>
                  </a:lnTo>
                  <a:lnTo>
                    <a:pt x="0" y="28"/>
                  </a:lnTo>
                  <a:lnTo>
                    <a:pt x="2" y="22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22" y="2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44" y="0"/>
                  </a:lnTo>
                  <a:lnTo>
                    <a:pt x="50" y="2"/>
                  </a:lnTo>
                  <a:lnTo>
                    <a:pt x="56" y="6"/>
                  </a:lnTo>
                  <a:lnTo>
                    <a:pt x="62" y="10"/>
                  </a:lnTo>
                  <a:lnTo>
                    <a:pt x="66" y="16"/>
                  </a:lnTo>
                  <a:lnTo>
                    <a:pt x="70" y="22"/>
                  </a:lnTo>
                  <a:lnTo>
                    <a:pt x="72" y="28"/>
                  </a:lnTo>
                  <a:lnTo>
                    <a:pt x="74" y="3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" name="Line 35"/>
            <p:cNvSpPr>
              <a:spLocks noChangeShapeType="1"/>
            </p:cNvSpPr>
            <p:nvPr/>
          </p:nvSpPr>
          <p:spPr bwMode="auto">
            <a:xfrm>
              <a:off x="7186613" y="5657850"/>
              <a:ext cx="41116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" name="Line 37"/>
            <p:cNvSpPr>
              <a:spLocks noChangeShapeType="1"/>
            </p:cNvSpPr>
            <p:nvPr/>
          </p:nvSpPr>
          <p:spPr bwMode="auto">
            <a:xfrm>
              <a:off x="7392988" y="5343525"/>
              <a:ext cx="0" cy="300038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" name="Text Box 38"/>
            <p:cNvSpPr txBox="1">
              <a:spLocks noChangeArrowheads="1"/>
            </p:cNvSpPr>
            <p:nvPr/>
          </p:nvSpPr>
          <p:spPr bwMode="auto">
            <a:xfrm>
              <a:off x="900115" y="6154738"/>
              <a:ext cx="759894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dirty="0" smtClean="0">
                  <a:solidFill>
                    <a:srgbClr val="FF9933"/>
                  </a:solidFill>
                  <a:latin typeface="+mn-lt"/>
                </a:rPr>
                <a:t>E=8GeV,K=1,</a:t>
              </a:r>
              <a:r>
                <a:rPr lang="en-US" altLang="ja-JP" dirty="0" smtClean="0">
                  <a:solidFill>
                    <a:srgbClr val="FF9933"/>
                  </a:solidFill>
                  <a:latin typeface="Symbol" pitchFamily="18" charset="2"/>
                </a:rPr>
                <a:t>l</a:t>
              </a:r>
              <a:r>
                <a:rPr lang="en-US" altLang="ja-JP" baseline="-25000" dirty="0" smtClean="0">
                  <a:solidFill>
                    <a:srgbClr val="FF9933"/>
                  </a:solidFill>
                  <a:latin typeface="+mn-lt"/>
                </a:rPr>
                <a:t>u</a:t>
              </a:r>
              <a:r>
                <a:rPr lang="en-US" altLang="ja-JP" dirty="0" smtClean="0">
                  <a:solidFill>
                    <a:srgbClr val="FF9933"/>
                  </a:solidFill>
                  <a:latin typeface="+mn-lt"/>
                </a:rPr>
                <a:t>=5cm</a:t>
              </a:r>
              <a:r>
                <a:rPr lang="ja-JP" altLang="en-US" dirty="0">
                  <a:solidFill>
                    <a:srgbClr val="FF9933"/>
                  </a:solidFill>
                  <a:latin typeface="+mn-lt"/>
                </a:rPr>
                <a:t>：</a:t>
              </a:r>
              <a:r>
                <a:rPr lang="en-US" altLang="ja-JP" i="1" dirty="0" err="1">
                  <a:solidFill>
                    <a:srgbClr val="FF9933"/>
                  </a:solidFill>
                  <a:latin typeface="Symbol" pitchFamily="18" charset="2"/>
                </a:rPr>
                <a:t>b</a:t>
              </a:r>
              <a:r>
                <a:rPr lang="en-US" altLang="ja-JP" i="1" baseline="-25000" dirty="0" err="1">
                  <a:solidFill>
                    <a:srgbClr val="FF9933"/>
                  </a:solidFill>
                  <a:latin typeface="+mn-lt"/>
                </a:rPr>
                <a:t>x</a:t>
              </a:r>
              <a:r>
                <a:rPr lang="en-US" altLang="ja-JP" baseline="-25000" dirty="0" err="1">
                  <a:solidFill>
                    <a:srgbClr val="FF9933"/>
                  </a:solidFill>
                  <a:latin typeface="+mn-lt"/>
                </a:rPr>
                <a:t>max</a:t>
              </a:r>
              <a:r>
                <a:rPr lang="en-US" altLang="ja-JP" dirty="0">
                  <a:solidFill>
                    <a:srgbClr val="FF9933"/>
                  </a:solidFill>
                  <a:latin typeface="+mn-lt"/>
                </a:rPr>
                <a:t>=64</a:t>
              </a:r>
              <a:r>
                <a:rPr lang="en-US" altLang="ja-JP" dirty="0">
                  <a:solidFill>
                    <a:srgbClr val="FF9933"/>
                  </a:solidFill>
                  <a:latin typeface="Symbol" pitchFamily="18" charset="2"/>
                </a:rPr>
                <a:t>m</a:t>
              </a:r>
              <a:r>
                <a:rPr lang="en-US" altLang="ja-JP" dirty="0">
                  <a:solidFill>
                    <a:srgbClr val="FF9933"/>
                  </a:solidFill>
                  <a:latin typeface="+mn-lt"/>
                </a:rPr>
                <a:t>rad</a:t>
              </a:r>
              <a:r>
                <a:rPr lang="en-US" altLang="ja-JP" dirty="0" smtClean="0">
                  <a:solidFill>
                    <a:srgbClr val="FF9933"/>
                  </a:solidFill>
                  <a:latin typeface="+mn-lt"/>
                </a:rPr>
                <a:t>, </a:t>
              </a:r>
              <a:r>
                <a:rPr lang="en-US" altLang="ja-JP" i="1" dirty="0" err="1" smtClean="0">
                  <a:solidFill>
                    <a:srgbClr val="FF9933"/>
                  </a:solidFill>
                  <a:latin typeface="+mn-lt"/>
                </a:rPr>
                <a:t>x</a:t>
              </a:r>
              <a:r>
                <a:rPr lang="en-US" altLang="ja-JP" baseline="-25000" dirty="0" err="1" smtClean="0">
                  <a:solidFill>
                    <a:srgbClr val="FF9933"/>
                  </a:solidFill>
                  <a:latin typeface="+mn-lt"/>
                </a:rPr>
                <a:t>max</a:t>
              </a:r>
              <a:r>
                <a:rPr lang="en-US" altLang="ja-JP" dirty="0" smtClean="0">
                  <a:solidFill>
                    <a:srgbClr val="FF9933"/>
                  </a:solidFill>
                  <a:latin typeface="+mn-lt"/>
                </a:rPr>
                <a:t>=0.5</a:t>
              </a:r>
              <a:r>
                <a:rPr lang="en-US" altLang="ja-JP" dirty="0" smtClean="0">
                  <a:solidFill>
                    <a:srgbClr val="FF9933"/>
                  </a:solidFill>
                  <a:latin typeface="Symbol" pitchFamily="18" charset="2"/>
                </a:rPr>
                <a:t>m</a:t>
              </a:r>
              <a:r>
                <a:rPr lang="en-US" altLang="ja-JP" dirty="0" smtClean="0">
                  <a:solidFill>
                    <a:srgbClr val="FF9933"/>
                  </a:solidFill>
                  <a:latin typeface="+mn-lt"/>
                </a:rPr>
                <a:t>m</a:t>
              </a:r>
              <a:endParaRPr lang="en-US" altLang="ja-JP" dirty="0">
                <a:solidFill>
                  <a:srgbClr val="FF9933"/>
                </a:solidFill>
                <a:latin typeface="+mn-lt"/>
              </a:endParaRPr>
            </a:p>
          </p:txBody>
        </p:sp>
        <p:pic>
          <p:nvPicPr>
            <p:cNvPr id="24" name="Picture 39" descr="C:\TT\DATA\PAPERS\挿入光源解説\txp_fig.pn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2025" y="4479925"/>
              <a:ext cx="1916113" cy="31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TexTeXPicture 2" descr="&lt;?xml version=&quot;1.0&quot; encoding=&quot;utf-16&quot;?&gt;&#10;&lt;TeXTeX&gt;&#10;  &lt;preamble&gt;\documentclass{jarticle}&#10;\usepackage{amsmath}&#10;\pagestyle{empty}&lt;/preamble&gt;&#10;  &lt;body&gt;\begin{align*} &#10;v_x&#10;\end{align*}&lt;/body&gt;&#10;  &lt;fcolor&gt;FFFFFFFF&lt;/fcolor&gt;&#10;  &lt;bcolor&gt;FFFFFFFF&lt;/bcolor&gt;&#10;  &lt;transparent&gt;True&lt;/transparent&gt;&#10;  &lt;resolution&gt;1800&lt;/resolution&gt;&#10;  &lt;imageh&gt;149&lt;/imageh&gt;&#10;  &lt;imagew&gt;216&lt;/imagew&gt;&#10;  &lt;scale&gt;50&lt;/scale&gt;&#10;  &lt;cursor&gt;19&lt;/cursor&gt;&#10;&lt;/TeXTeX&gt;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790" y="4408891"/>
              <a:ext cx="306438" cy="211386"/>
            </a:xfrm>
            <a:prstGeom prst="rect">
              <a:avLst/>
            </a:prstGeom>
          </p:spPr>
        </p:pic>
        <p:pic>
          <p:nvPicPr>
            <p:cNvPr id="26" name="TexTeXPicture 3" descr="&lt;?xml version=&quot;1.0&quot; encoding=&quot;utf-16&quot;?&gt;&#10;&lt;TeXTeX&gt;&#10;  &lt;preamble&gt;\documentclass{jarticle}&#10;\usepackage{amsmath}&#10;\pagestyle{empty}&lt;/preamble&gt;&#10;  &lt;body&gt;\begin{align*} &#10;v_z&#10;\end{align*}&lt;/body&gt;&#10;  &lt;fcolor&gt;FFFFFFFF&lt;/fcolor&gt;&#10;  &lt;bcolor&gt;FFFFFFFF&lt;/bcolor&gt;&#10;  &lt;transparent&gt;True&lt;/transparent&gt;&#10;  &lt;resolution&gt;1800&lt;/resolution&gt;&#10;  &lt;imageh&gt;150&lt;/imageh&gt;&#10;  &lt;imagew&gt;205&lt;/imagew&gt;&#10;  &lt;scale&gt;50&lt;/scale&gt;&#10;  &lt;cursor&gt;19&lt;/cursor&gt;&#10;&lt;/TeXTeX&gt;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344" y="5069601"/>
              <a:ext cx="290833" cy="212805"/>
            </a:xfrm>
            <a:prstGeom prst="rect">
              <a:avLst/>
            </a:prstGeom>
          </p:spPr>
        </p:pic>
        <p:pic>
          <p:nvPicPr>
            <p:cNvPr id="27" name="TexTeXPicture 4" descr="&lt;?xml version=&quot;1.0&quot; encoding=&quot;utf-16&quot;?&gt;&#10;&lt;TeXTeX&gt;&#10;  &lt;preamble&gt;\documentclass{jarticle}&#10;\usepackage{amsmath}&#10;\pagestyle{empty}&lt;/preamble&gt;&#10;  &lt;body&gt;\begin{align*} &#10;\alpha\sim\frac{v_x}{v_z}\sim\beta_x&#10;\end{align*}&lt;/body&gt;&#10;  &lt;fcolor&gt;FFFFFFFF&lt;/fcolor&gt;&#10;  &lt;bcolor&gt;FFFFFFFF&lt;/bcolor&gt;&#10;  &lt;transparent&gt;True&lt;/transparent&gt;&#10;  &lt;resolution&gt;1800&lt;/resolution&gt;&#10;  &lt;imageh&gt;488&lt;/imageh&gt;&#10;  &lt;imagew&gt;1363&lt;/imagew&gt;&#10;  &lt;scale&gt;50&lt;/scale&gt;&#10;  &lt;cursor&gt;52&lt;/cursor&gt;&#10;&lt;/TeXTeX&gt;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1700" y="4426526"/>
              <a:ext cx="1695409" cy="607014"/>
            </a:xfrm>
            <a:prstGeom prst="rect">
              <a:avLst/>
            </a:prstGeom>
          </p:spPr>
        </p:pic>
        <p:pic>
          <p:nvPicPr>
            <p:cNvPr id="28" name="TexTeXPicture 5" descr="&lt;?xml version=&quot;1.0&quot; encoding=&quot;utf-16&quot;?&gt;&#10;&lt;TeXTeX&gt;&#10;  &lt;preamble&gt;\documentclass{jarticle}&#10;\usepackage{amsmath}&#10;\pagestyle{empty}&#10;\renewcommand{\vec}[1]{\mbox{\boldmath$#1$}}&lt;/preamble&gt;&#10;  &lt;body&gt;\begin{align*} &#10;\vec{v}&#10;\end{align*}&lt;/body&gt;&#10;  &lt;fcolor&gt;FFFFFFFF&lt;/fcolor&gt;&#10;  &lt;bcolor&gt;FFFFFFFF&lt;/bcolor&gt;&#10;  &lt;transparent&gt;True&lt;/transparent&gt;&#10;  &lt;resolution&gt;1800&lt;/resolution&gt;&#10;  &lt;imageh&gt;115&lt;/imageh&gt;&#10;  &lt;imagew&gt;127&lt;/imagew&gt;&#10;  &lt;scale&gt;50&lt;/scale&gt;&#10;  &lt;cursor&gt;23&lt;/cursor&gt;&#10;&lt;/TeXTeX&gt;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1635" y="4084646"/>
              <a:ext cx="218678" cy="198015"/>
            </a:xfrm>
            <a:prstGeom prst="rect">
              <a:avLst/>
            </a:prstGeom>
          </p:spPr>
        </p:pic>
      </p:grpSp>
      <p:sp>
        <p:nvSpPr>
          <p:cNvPr id="33" name="テキスト ボックス 32"/>
          <p:cNvSpPr txBox="1"/>
          <p:nvPr/>
        </p:nvSpPr>
        <p:spPr>
          <a:xfrm>
            <a:off x="593481" y="2150053"/>
            <a:ext cx="2253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0000FF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Undulator field with period </a:t>
            </a:r>
            <a:r>
              <a:rPr lang="en-US" altLang="ja-JP" sz="2000" b="1" dirty="0" err="1" smtClean="0">
                <a:solidFill>
                  <a:srgbClr val="0000FF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Symbol" panose="05050102010706020507" pitchFamily="18" charset="2"/>
              </a:rPr>
              <a:t>l</a:t>
            </a:r>
            <a:r>
              <a:rPr lang="en-US" altLang="ja-JP" sz="2000" b="1" baseline="-25000" dirty="0" err="1" smtClean="0">
                <a:solidFill>
                  <a:srgbClr val="0000FF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u</a:t>
            </a:r>
            <a:endParaRPr lang="en-US" altLang="ja-JP" sz="2000" b="1" baseline="-25000" dirty="0" smtClean="0">
              <a:solidFill>
                <a:srgbClr val="0000FF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35" name="TexTeXPicture 6" descr="&lt;?xml version=&quot;1.0&quot; encoding=&quot;utf-16&quot;?&gt;&#10;&lt;TeXTeX&gt;&#10;  &lt;preamble&gt;\documentclass{jarticle}&#10;\usepackage{amsmath}&#10;\pagestyle{empty}&#10;\renewcommand{\vec}[1]{\mbox{\boldmath$#1$}}&lt;/preamble&gt;&#10;  &lt;body&gt;\begin{eqnarray*} &#10;&amp;amp;&amp;amp;\beta_y(z)=0\\&#10;&amp;amp;&amp;amp;\beta_x(z)=\frac{K}{\gamma}\cos\left(\frac{2\pi z}{\lambda_u}\right)&#10;\end{eqnarray*}&lt;/body&gt;&#10;  &lt;fcolor&gt;FF000000&lt;/fcolor&gt;&#10;  &lt;bcolor&gt;FFFFFFFF&lt;/bcolor&gt;&#10;  &lt;transparent&gt;True&lt;/transparent&gt;&#10;  &lt;resolution&gt;1800&lt;/resolution&gt;&#10;  &lt;imageh&gt;955&lt;/imageh&gt;&#10;  &lt;imagew&gt;2394&lt;/imagew&gt;&#10;  &lt;scale&gt;50&lt;/scale&gt;&#10;  &lt;cursor&gt;69&lt;/cursor&gt;&#10;&lt;/TeXTeX&gt;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449" y="1179850"/>
            <a:ext cx="2328395" cy="928829"/>
          </a:xfrm>
          <a:prstGeom prst="rect">
            <a:avLst/>
          </a:prstGeom>
        </p:spPr>
      </p:pic>
      <p:sp>
        <p:nvSpPr>
          <p:cNvPr id="36" name="左中かっこ 35"/>
          <p:cNvSpPr/>
          <p:nvPr/>
        </p:nvSpPr>
        <p:spPr>
          <a:xfrm>
            <a:off x="3202841" y="1126714"/>
            <a:ext cx="219456" cy="852701"/>
          </a:xfrm>
          <a:prstGeom prst="leftBrace">
            <a:avLst>
              <a:gd name="adj1" fmla="val 48500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3875308" y="2150053"/>
            <a:ext cx="16576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 smtClean="0">
                <a:solidFill>
                  <a:srgbClr val="0000FF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Transverse</a:t>
            </a:r>
          </a:p>
          <a:p>
            <a:pPr algn="ctr"/>
            <a:r>
              <a:rPr lang="en-US" altLang="ja-JP" sz="2000" b="1" dirty="0" smtClean="0">
                <a:solidFill>
                  <a:srgbClr val="0000FF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Velocity</a:t>
            </a:r>
            <a:endParaRPr kumimoji="1" lang="ja-JP" altLang="en-US" sz="2000" b="1" dirty="0">
              <a:solidFill>
                <a:srgbClr val="0000FF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8" name="右矢印 37"/>
          <p:cNvSpPr/>
          <p:nvPr/>
        </p:nvSpPr>
        <p:spPr>
          <a:xfrm>
            <a:off x="3045452" y="2383295"/>
            <a:ext cx="488902" cy="24140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0" name="TexTeXPicture 7" descr="&lt;?xml version=&quot;1.0&quot; encoding=&quot;utf-16&quot;?&gt;&#10;&lt;TeXTeX&gt;&#10;  &lt;preamble&gt;\documentclass{jarticle}&#10;\usepackage{amsmath}&#10;\pagestyle{empty}&#10;\renewcommand{\vec}[1]{\mbox{\boldmath$#1$}}&lt;/preamble&gt;&#10;  &lt;body&gt;\begin{eqnarray*} &#10;&amp;amp;&amp;amp;y_e(z)=0\\&#10;&amp;amp;&amp;amp;x_e(z)=\frac{\lambda_u K}{2\pi\gamma}\sin\left(\frac{2\pi z}{\lambda_u}\right)&#10;\end{eqnarray*}&lt;/body&gt;&#10;  &lt;fcolor&gt;FF000000&lt;/fcolor&gt;&#10;  &lt;bcolor&gt;FFFFFFFF&lt;/bcolor&gt;&#10;  &lt;transparent&gt;True&lt;/transparent&gt;&#10;  &lt;resolution&gt;1800&lt;/resolution&gt;&#10;  &lt;imageh&gt;946&lt;/imageh&gt;&#10;  &lt;imagew&gt;2625&lt;/imagew&gt;&#10;  &lt;scale&gt;50&lt;/scale&gt;&#10;  &lt;cursor&gt;75&lt;/cursor&gt;&#10;&lt;/TeXTeX&gt;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528" y="1179851"/>
            <a:ext cx="2553066" cy="920076"/>
          </a:xfrm>
          <a:prstGeom prst="rect">
            <a:avLst/>
          </a:prstGeom>
        </p:spPr>
      </p:pic>
      <p:sp>
        <p:nvSpPr>
          <p:cNvPr id="41" name="左中かっこ 40"/>
          <p:cNvSpPr/>
          <p:nvPr/>
        </p:nvSpPr>
        <p:spPr>
          <a:xfrm>
            <a:off x="6054550" y="1126714"/>
            <a:ext cx="219456" cy="852701"/>
          </a:xfrm>
          <a:prstGeom prst="leftBrace">
            <a:avLst>
              <a:gd name="adj1" fmla="val 48500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6829200" y="2303941"/>
            <a:ext cx="1559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solidFill>
                  <a:srgbClr val="0000FF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Trajectory</a:t>
            </a:r>
            <a:endParaRPr kumimoji="1" lang="ja-JP" altLang="en-US" sz="2000" b="1" dirty="0">
              <a:solidFill>
                <a:srgbClr val="0000FF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43" name="右矢印 42"/>
          <p:cNvSpPr/>
          <p:nvPr/>
        </p:nvSpPr>
        <p:spPr>
          <a:xfrm>
            <a:off x="5785104" y="2383295"/>
            <a:ext cx="488902" cy="24140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/>
          <p:cNvGrpSpPr/>
          <p:nvPr/>
        </p:nvGrpSpPr>
        <p:grpSpPr>
          <a:xfrm>
            <a:off x="1596229" y="2939036"/>
            <a:ext cx="7081759" cy="1015663"/>
            <a:chOff x="471297" y="2717337"/>
            <a:chExt cx="7081759" cy="1015663"/>
          </a:xfrm>
        </p:grpSpPr>
        <p:sp>
          <p:nvSpPr>
            <p:cNvPr id="9" name="テキスト ボックス 8"/>
            <p:cNvSpPr txBox="1"/>
            <p:nvPr/>
          </p:nvSpPr>
          <p:spPr>
            <a:xfrm>
              <a:off x="471297" y="2717337"/>
              <a:ext cx="7081759" cy="101566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5273675" indent="-247650">
                <a:buFont typeface="Wingdings" pitchFamily="2" charset="2"/>
                <a:buChar char="ü"/>
              </a:pPr>
              <a:r>
                <a:rPr kumimoji="1" lang="en-US" altLang="ja-JP" sz="2000" b="1" dirty="0" smtClean="0"/>
                <a:t>K Value</a:t>
              </a:r>
            </a:p>
            <a:p>
              <a:pPr marL="5273675" indent="-247650">
                <a:buFont typeface="Wingdings" pitchFamily="2" charset="2"/>
                <a:buChar char="ü"/>
              </a:pPr>
              <a:r>
                <a:rPr lang="en-US" altLang="ja-JP" sz="2000" b="1" dirty="0" smtClean="0"/>
                <a:t>Deflection Parameter</a:t>
              </a:r>
            </a:p>
          </p:txBody>
        </p:sp>
        <p:pic>
          <p:nvPicPr>
            <p:cNvPr id="10" name="TexTeXPicture 8" descr="&lt;?xml version=&quot;1.0&quot; encoding=&quot;utf-16&quot;?&gt;&#10;&lt;TeXTeX&gt;&#10;  &lt;preamble&gt;\documentclass{jarticle}&#10;\usepackage{amsmath}&#10;\pagestyle{empty}&#10;\renewcommand{\vec}[1]{\mbox{\boldmath$#1$}}&lt;/preamble&gt;&#10;  &lt;body&gt;\begin{align*} &#10;K=\frac{eB_0\lambda_u}{2\pi mc}=93.37B_0(\mbox{T})\lambda_u(\mbox{m})&#10;\end{align*}&lt;/body&gt;&#10;  &lt;fcolor&gt;FF000000&lt;/fcolor&gt;&#10;  &lt;bcolor&gt;FFFFFFFF&lt;/bcolor&gt;&#10;  &lt;transparent&gt;True&lt;/transparent&gt;&#10;  &lt;resolution&gt;1800&lt;/resolution&gt;&#10;  &lt;imageh&gt;514&lt;/imageh&gt;&#10;  &lt;imagew&gt;3530&lt;/imagew&gt;&#10;  &lt;scale&gt;50&lt;/scale&gt;&#10;  &lt;cursor&gt;84&lt;/cursor&gt;&#10;&lt;/TeXTeX&gt;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317" y="2898705"/>
              <a:ext cx="4709470" cy="6857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838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/>
          <p:nvPr/>
        </p:nvGrpSpPr>
        <p:grpSpPr>
          <a:xfrm>
            <a:off x="599847" y="2852930"/>
            <a:ext cx="4323276" cy="1255987"/>
            <a:chOff x="599847" y="2852930"/>
            <a:chExt cx="4323276" cy="1255987"/>
          </a:xfrm>
        </p:grpSpPr>
        <p:sp>
          <p:nvSpPr>
            <p:cNvPr id="15" name="正方形/長方形 14"/>
            <p:cNvSpPr/>
            <p:nvPr/>
          </p:nvSpPr>
          <p:spPr>
            <a:xfrm>
              <a:off x="3482034" y="2852930"/>
              <a:ext cx="1441089" cy="96194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599847" y="3708807"/>
              <a:ext cx="18950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/>
                <a:t>Original value</a:t>
              </a:r>
              <a:endParaRPr kumimoji="1" lang="ja-JP" altLang="en-US" sz="2000" dirty="0"/>
            </a:p>
          </p:txBody>
        </p:sp>
        <p:cxnSp>
          <p:nvCxnSpPr>
            <p:cNvPr id="19" name="直線コネクタ 18"/>
            <p:cNvCxnSpPr>
              <a:stCxn id="15" idx="1"/>
              <a:endCxn id="17" idx="3"/>
            </p:cNvCxnSpPr>
            <p:nvPr/>
          </p:nvCxnSpPr>
          <p:spPr>
            <a:xfrm flipH="1">
              <a:off x="2494853" y="3333904"/>
              <a:ext cx="987181" cy="57495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Velocity Modulations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19</a:t>
            </a:fld>
            <a:endParaRPr lang="ja-JP" altLang="en-US" dirty="0"/>
          </a:p>
        </p:txBody>
      </p:sp>
      <p:pic>
        <p:nvPicPr>
          <p:cNvPr id="7" name="TexTeXPicture 1" descr="&lt;?xml version=&quot;1.0&quot; encoding=&quot;utf-16&quot;?&gt;&#10;&lt;TeXTeX&gt;&#10;  &lt;preamble&gt;\documentclass{jarticle}&#10;\usepackage{amsmath}&#10;\pagestyle{empty}&#10;\renewcommand{\vec}[1]{\mbox{\boldmath$#1$}}&lt;/preamble&gt;&#10;  &lt;body&gt;\begin{align*} &#10;\beta_x(z)=\frac{K}{\gamma}\cos\left(\frac{2\pi z}{\lambda_u}\right)&#10;\end{align*}&lt;/body&gt;&#10;  &lt;fcolor&gt;FF000000&lt;/fcolor&gt;&#10;  &lt;bcolor&gt;FFFFFFFF&lt;/bcolor&gt;&#10;  &lt;transparent&gt;True&lt;/transparent&gt;&#10;  &lt;resolution&gt;1800&lt;/resolution&gt;&#10;  &lt;imageh&gt;597&lt;/imageh&gt;&#10;  &lt;imagew&gt;2394&lt;/imagew&gt;&#10;  &lt;scale&gt;50&lt;/scale&gt;&#10;  &lt;cursor&gt;95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192" y="1189253"/>
            <a:ext cx="3181970" cy="793499"/>
          </a:xfrm>
          <a:prstGeom prst="rect">
            <a:avLst/>
          </a:prstGeom>
        </p:spPr>
      </p:pic>
      <p:pic>
        <p:nvPicPr>
          <p:cNvPr id="12" name="TexTeXPicture 2" descr="&lt;?xml version=&quot;1.0&quot; encoding=&quot;utf-16&quot;?&gt;&#10;&lt;TeXTeX&gt;&#10;  &lt;preamble&gt;\documentclass{jarticle}&#10;\usepackage{amsmath}&#10;\pagestyle{empty}&#10;\renewcommand{\vec}[1]{\mbox{\boldmath$#1$}}&lt;/preamble&gt;&#10;  &lt;body&gt;\begin{eqnarray*} &#10;\beta_z&amp;amp;=&amp;amp;\sqrt{\beta^2-\beta_x^2}\\&#10;&amp;amp;=&amp;amp;1-\frac{1}{2\gamma^2}-\frac{K^2}{4\gamma^2}-\frac{K^2}{4\gamma^2}\cos\left(\frac{4\pi z}{\lambda_u}\right)&#10;\end{eqnarray*}&lt;/body&gt;&#10;  &lt;fcolor&gt;FF000000&lt;/fcolor&gt;&#10;  &lt;bcolor&gt;FFFFFFFF&lt;/bcolor&gt;&#10;  &lt;transparent&gt;True&lt;/transparent&gt;&#10;  &lt;resolution&gt;1800&lt;/resolution&gt;&#10;  &lt;imageh&gt;1006&lt;/imageh&gt;&#10;  &lt;imagew&gt;4488&lt;/imagew&gt;&#10;  &lt;scale&gt;50&lt;/scale&gt;&#10;  &lt;cursor&gt;157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191" y="2315628"/>
            <a:ext cx="6491051" cy="1454990"/>
          </a:xfrm>
          <a:prstGeom prst="rect">
            <a:avLst/>
          </a:prstGeom>
        </p:spPr>
      </p:pic>
      <p:sp>
        <p:nvSpPr>
          <p:cNvPr id="13" name="Text Box 13 1"/>
          <p:cNvSpPr txBox="1">
            <a:spLocks noChangeArrowheads="1"/>
          </p:cNvSpPr>
          <p:nvPr/>
        </p:nvSpPr>
        <p:spPr bwMode="auto">
          <a:xfrm>
            <a:off x="264135" y="1170442"/>
            <a:ext cx="176949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en-US" altLang="ja-JP" dirty="0">
                <a:latin typeface="+mn-lt"/>
              </a:rPr>
              <a:t>transverse velocity</a:t>
            </a:r>
          </a:p>
        </p:txBody>
      </p:sp>
      <p:sp>
        <p:nvSpPr>
          <p:cNvPr id="14" name="Text Box 13 2"/>
          <p:cNvSpPr txBox="1">
            <a:spLocks noChangeArrowheads="1"/>
          </p:cNvSpPr>
          <p:nvPr/>
        </p:nvSpPr>
        <p:spPr bwMode="auto">
          <a:xfrm>
            <a:off x="164851" y="2259187"/>
            <a:ext cx="196805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en-US" altLang="ja-JP" dirty="0" smtClean="0">
                <a:latin typeface="+mn-lt"/>
              </a:rPr>
              <a:t>longitudinal velocity</a:t>
            </a:r>
            <a:endParaRPr lang="en-US" altLang="ja-JP" dirty="0">
              <a:latin typeface="+mn-lt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3173149" y="3699265"/>
            <a:ext cx="2951321" cy="824818"/>
            <a:chOff x="3173149" y="3699265"/>
            <a:chExt cx="2951321" cy="824818"/>
          </a:xfrm>
        </p:grpSpPr>
        <p:sp>
          <p:nvSpPr>
            <p:cNvPr id="16" name="左中かっこ 15"/>
            <p:cNvSpPr/>
            <p:nvPr/>
          </p:nvSpPr>
          <p:spPr>
            <a:xfrm rot="16200000">
              <a:off x="4443986" y="2656848"/>
              <a:ext cx="409651" cy="2494486"/>
            </a:xfrm>
            <a:prstGeom prst="leftBrace">
              <a:avLst>
                <a:gd name="adj1" fmla="val 40476"/>
                <a:gd name="adj2" fmla="val 50000"/>
              </a:avLst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テキスト ボックス 21"/>
                <p:cNvSpPr txBox="1"/>
                <p:nvPr/>
              </p:nvSpPr>
              <p:spPr>
                <a:xfrm>
                  <a:off x="3173149" y="4054146"/>
                  <a:ext cx="2951321" cy="4699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400" b="1" dirty="0" smtClean="0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Average Value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ja-JP" sz="2400" b="1" i="1" smtClean="0">
                              <a:solidFill>
                                <a:srgbClr val="0000FF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ja-JP" sz="2400" b="1" i="1">
                                  <a:solidFill>
                                    <a:srgbClr val="0000FF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sz="2400" b="1" i="1">
                                  <a:solidFill>
                                    <a:srgbClr val="0000FF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𝜷</m:t>
                              </m:r>
                            </m:e>
                            <m:sub>
                              <m:r>
                                <a:rPr lang="en-US" altLang="ja-JP" sz="2400" b="1" i="1">
                                  <a:solidFill>
                                    <a:srgbClr val="0000FF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𝒛</m:t>
                              </m:r>
                            </m:sub>
                          </m:sSub>
                        </m:e>
                      </m:acc>
                    </m:oMath>
                  </a14:m>
                  <a:endParaRPr kumimoji="1" lang="ja-JP" altLang="en-US" sz="24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22" name="テキスト ボックス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3149" y="4054146"/>
                  <a:ext cx="2951321" cy="469937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3512" t="-11688" b="-3376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グループ化 7"/>
          <p:cNvGrpSpPr/>
          <p:nvPr/>
        </p:nvGrpSpPr>
        <p:grpSpPr>
          <a:xfrm>
            <a:off x="5974406" y="2092073"/>
            <a:ext cx="2812758" cy="864038"/>
            <a:chOff x="5974406" y="2092073"/>
            <a:chExt cx="2812758" cy="864038"/>
          </a:xfrm>
        </p:grpSpPr>
        <p:sp>
          <p:nvSpPr>
            <p:cNvPr id="24" name="テキスト ボックス 23"/>
            <p:cNvSpPr txBox="1"/>
            <p:nvPr/>
          </p:nvSpPr>
          <p:spPr>
            <a:xfrm>
              <a:off x="5974406" y="2092073"/>
              <a:ext cx="28127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Oscillating Term</a:t>
              </a:r>
              <a:endParaRPr kumimoji="1" lang="ja-JP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左中かっこ 27"/>
            <p:cNvSpPr/>
            <p:nvPr/>
          </p:nvSpPr>
          <p:spPr>
            <a:xfrm rot="5400000">
              <a:off x="7175960" y="1408828"/>
              <a:ext cx="409651" cy="2684916"/>
            </a:xfrm>
            <a:prstGeom prst="leftBrace">
              <a:avLst>
                <a:gd name="adj1" fmla="val 40476"/>
                <a:gd name="adj2" fmla="val 5000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 Box 10"/>
              <p:cNvSpPr txBox="1">
                <a:spLocks noChangeArrowheads="1"/>
              </p:cNvSpPr>
              <p:nvPr/>
            </p:nvSpPr>
            <p:spPr bwMode="auto">
              <a:xfrm>
                <a:off x="1438670" y="4851807"/>
                <a:ext cx="6930359" cy="1815882"/>
              </a:xfrm>
              <a:prstGeom prst="rect">
                <a:avLst/>
              </a:prstGeom>
              <a:ln>
                <a:headEnd/>
                <a:tailEnd/>
              </a:ln>
              <a:ex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1pPr>
                <a:lvl2pPr marL="377825" indent="-187325" eaLnBrk="0" hangingPunct="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9pPr>
              </a:lstStyle>
              <a:p>
                <a:pPr eaLnBrk="1" hangingPunct="1"/>
                <a:r>
                  <a:rPr lang="en-US" altLang="ja-JP" sz="2800" dirty="0" smtClean="0">
                    <a:latin typeface="+mn-lt"/>
                  </a:rPr>
                  <a:t>Undulator magnetic field induces:</a:t>
                </a:r>
              </a:p>
              <a:p>
                <a:pPr marL="358775" lvl="1" indent="-358775" eaLnBrk="1" hangingPunct="1">
                  <a:buFont typeface="Wingdings" pitchFamily="2" charset="2"/>
                  <a:buChar char="ü"/>
                </a:pPr>
                <a:r>
                  <a:rPr lang="en-US" altLang="ja-JP" sz="2800" dirty="0" smtClean="0">
                    <a:latin typeface="+mn-lt"/>
                  </a:rPr>
                  <a:t>Horizontal (x</a:t>
                </a:r>
                <a:r>
                  <a:rPr lang="en-US" altLang="ja-JP" sz="2800" dirty="0">
                    <a:latin typeface="+mn-lt"/>
                  </a:rPr>
                  <a:t>) oscillation</a:t>
                </a:r>
              </a:p>
              <a:p>
                <a:pPr marL="358775" lvl="1" indent="-358775" eaLnBrk="1" hangingPunct="1">
                  <a:buFont typeface="Wingdings" pitchFamily="2" charset="2"/>
                  <a:buChar char="ü"/>
                </a:pPr>
                <a:r>
                  <a:rPr lang="en-US" altLang="ja-JP" sz="2800" dirty="0" smtClean="0">
                    <a:latin typeface="+mn-lt"/>
                  </a:rPr>
                  <a:t>Longitudinal </a:t>
                </a:r>
                <a:r>
                  <a:rPr lang="en-US" altLang="ja-JP" sz="2800" dirty="0">
                    <a:latin typeface="+mn-lt"/>
                  </a:rPr>
                  <a:t>(z) oscillation</a:t>
                </a:r>
              </a:p>
              <a:p>
                <a:pPr marL="358775" lvl="1" indent="-358775" eaLnBrk="1" hangingPunct="1">
                  <a:buFont typeface="Wingdings" pitchFamily="2" charset="2"/>
                  <a:buChar char="ü"/>
                </a:pPr>
                <a:r>
                  <a:rPr lang="en-US" altLang="ja-JP" sz="2800" dirty="0" smtClean="0">
                    <a:solidFill>
                      <a:srgbClr val="FF0000"/>
                    </a:solidFill>
                    <a:latin typeface="+mn-lt"/>
                  </a:rPr>
                  <a:t>Effective deceleration </a:t>
                </a:r>
                <a:r>
                  <a:rPr lang="en-US" altLang="ja-JP" sz="2800" dirty="0" smtClean="0">
                    <a:latin typeface="+mn-lt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ja-JP" sz="2800" i="1" smtClean="0">
                        <a:latin typeface="Cambria Math"/>
                        <a:ea typeface="Cambria Math"/>
                      </a:rPr>
                      <m:t>Δ</m:t>
                    </m:r>
                    <m:sSub>
                      <m:sSubPr>
                        <m:ctrlPr>
                          <a:rPr lang="el-GR" altLang="ja-JP" sz="2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ja-JP" altLang="el-GR" sz="2800" i="1" smtClean="0">
                            <a:latin typeface="Cambria Math"/>
                            <a:ea typeface="Cambria Math"/>
                          </a:rPr>
                          <m:t>𝛽</m:t>
                        </m:r>
                      </m:e>
                      <m:sub>
                        <m:r>
                          <a:rPr lang="en-US" altLang="ja-JP" sz="2800" b="0" i="1" smtClean="0">
                            <a:latin typeface="Cambria Math"/>
                            <a:ea typeface="Cambria Math"/>
                          </a:rPr>
                          <m:t>𝑧</m:t>
                        </m:r>
                      </m:sub>
                    </m:sSub>
                    <m:r>
                      <a:rPr lang="en-US" altLang="ja-JP" sz="2800" b="0" i="1" smtClean="0">
                        <a:latin typeface="Cambria Math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ja-JP" sz="2800" b="0" i="1" smtClean="0">
                            <a:latin typeface="Cambria Math"/>
                            <a:ea typeface="Cambria Math"/>
                          </a:rPr>
                          <m:t>𝐾</m:t>
                        </m:r>
                      </m:e>
                      <m:sup>
                        <m:r>
                          <a:rPr lang="en-US" altLang="ja-JP" sz="2800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en-US" altLang="ja-JP" sz="2800" b="0" i="1" smtClean="0">
                        <a:latin typeface="Cambria Math"/>
                        <a:ea typeface="Cambria Math"/>
                      </a:rPr>
                      <m:t>/4</m:t>
                    </m:r>
                    <m:sSup>
                      <m:sSup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ja-JP" altLang="en-US" sz="2800" b="0" i="1" smtClean="0">
                            <a:latin typeface="Cambria Math"/>
                            <a:ea typeface="Cambria Math"/>
                          </a:rPr>
                          <m:t>𝛾</m:t>
                        </m:r>
                      </m:e>
                      <m:sup>
                        <m:r>
                          <a:rPr lang="en-US" altLang="ja-JP" sz="2800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ja-JP" sz="2800" dirty="0" smtClean="0">
                    <a:latin typeface="+mn-lt"/>
                  </a:rPr>
                  <a:t>)</a:t>
                </a:r>
                <a:endParaRPr lang="en-US" altLang="ja-JP" sz="2800" dirty="0">
                  <a:latin typeface="+mn-lt"/>
                </a:endParaRPr>
              </a:p>
            </p:txBody>
          </p:sp>
        </mc:Choice>
        <mc:Fallback xmlns="">
          <p:sp>
            <p:nvSpPr>
              <p:cNvPr id="29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8670" y="4851807"/>
                <a:ext cx="6930359" cy="181588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headEnd/>
                <a:tailEnd/>
              </a:ln>
              <a:ex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353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4824413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Introduction</a:t>
            </a:r>
          </a:p>
          <a:p>
            <a:pPr eaLnBrk="1" hangingPunct="1"/>
            <a:r>
              <a:rPr lang="en-US" altLang="ja-JP" dirty="0" smtClean="0"/>
              <a:t>Coherent radiation &amp; FELs</a:t>
            </a:r>
          </a:p>
          <a:p>
            <a:r>
              <a:rPr lang="en-US" altLang="ja-JP" dirty="0"/>
              <a:t>Amplification mechanism in </a:t>
            </a:r>
            <a:r>
              <a:rPr lang="en-US" altLang="ja-JP" dirty="0" smtClean="0"/>
              <a:t>FELs</a:t>
            </a:r>
          </a:p>
          <a:p>
            <a:r>
              <a:rPr lang="en-US" altLang="ja-JP" dirty="0" smtClean="0"/>
              <a:t>FEL equation</a:t>
            </a:r>
            <a:endParaRPr lang="en-US" altLang="ja-JP" dirty="0"/>
          </a:p>
          <a:p>
            <a:r>
              <a:rPr lang="en-US" altLang="ja-JP" dirty="0"/>
              <a:t>Characteristics of FEL radiation</a:t>
            </a:r>
          </a:p>
          <a:p>
            <a:pPr eaLnBrk="1" hangingPunct="1"/>
            <a:r>
              <a:rPr lang="en-US" altLang="ja-JP" dirty="0" smtClean="0"/>
              <a:t>ERL: what’s it?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E675D5-6A16-489E-8151-F52117966913}" type="slidenum">
              <a:rPr lang="ja-JP" altLang="en-US" smtClean="0"/>
              <a:pPr>
                <a:defRPr/>
              </a:pPr>
              <a:t>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4311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Slippage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20</a:t>
            </a:fld>
            <a:endParaRPr lang="ja-JP" altLang="en-US" dirty="0"/>
          </a:p>
        </p:txBody>
      </p:sp>
      <p:pic>
        <p:nvPicPr>
          <p:cNvPr id="53" name="図 5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65" y="4289411"/>
            <a:ext cx="3699805" cy="639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667736" y="6036168"/>
                <a:ext cx="8086300" cy="776431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kumimoji="1" lang="en-US" altLang="ja-JP" sz="2000" dirty="0" smtClean="0"/>
                  <a:t>Because of the velocity difference (</a:t>
                </a:r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kumimoji="1" lang="en-US" altLang="ja-JP" sz="2000" dirty="0" smtClean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ja-JP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1" lang="en-US" altLang="ja-JP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ja-JP" altLang="en-US" sz="200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acc>
                  </m:oMath>
                </a14:m>
                <a:r>
                  <a:rPr kumimoji="1" lang="en-US" altLang="ja-JP" sz="2000" dirty="0" smtClean="0"/>
                  <a:t>), photons overtake electrons while they travel the undulator: </a:t>
                </a:r>
                <a:r>
                  <a:rPr kumimoji="1" lang="en-US" altLang="ja-JP" sz="2400" b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Slippage Effect</a:t>
                </a:r>
                <a:endParaRPr kumimoji="1" lang="en-US" altLang="ja-JP" sz="2000" b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736" y="6036168"/>
                <a:ext cx="8086300" cy="77643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Freeform 5"/>
          <p:cNvSpPr>
            <a:spLocks/>
          </p:cNvSpPr>
          <p:nvPr/>
        </p:nvSpPr>
        <p:spPr bwMode="auto">
          <a:xfrm>
            <a:off x="2194308" y="1673813"/>
            <a:ext cx="4733925" cy="1412875"/>
          </a:xfrm>
          <a:custGeom>
            <a:avLst/>
            <a:gdLst>
              <a:gd name="T0" fmla="*/ 0 w 1259"/>
              <a:gd name="T1" fmla="*/ 272 h 374"/>
              <a:gd name="T2" fmla="*/ 68 w 1259"/>
              <a:gd name="T3" fmla="*/ 187 h 374"/>
              <a:gd name="T4" fmla="*/ 349 w 1259"/>
              <a:gd name="T5" fmla="*/ 0 h 374"/>
              <a:gd name="T6" fmla="*/ 629 w 1259"/>
              <a:gd name="T7" fmla="*/ 187 h 374"/>
              <a:gd name="T8" fmla="*/ 910 w 1259"/>
              <a:gd name="T9" fmla="*/ 374 h 374"/>
              <a:gd name="T10" fmla="*/ 1191 w 1259"/>
              <a:gd name="T11" fmla="*/ 187 h 374"/>
              <a:gd name="T12" fmla="*/ 1259 w 1259"/>
              <a:gd name="T13" fmla="*/ 102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59" h="374">
                <a:moveTo>
                  <a:pt x="0" y="272"/>
                </a:moveTo>
                <a:cubicBezTo>
                  <a:pt x="68" y="187"/>
                  <a:pt x="68" y="187"/>
                  <a:pt x="68" y="187"/>
                </a:cubicBezTo>
                <a:cubicBezTo>
                  <a:pt x="68" y="187"/>
                  <a:pt x="208" y="0"/>
                  <a:pt x="349" y="0"/>
                </a:cubicBezTo>
                <a:cubicBezTo>
                  <a:pt x="489" y="0"/>
                  <a:pt x="629" y="187"/>
                  <a:pt x="629" y="187"/>
                </a:cubicBezTo>
                <a:cubicBezTo>
                  <a:pt x="629" y="187"/>
                  <a:pt x="770" y="374"/>
                  <a:pt x="910" y="374"/>
                </a:cubicBezTo>
                <a:cubicBezTo>
                  <a:pt x="1050" y="374"/>
                  <a:pt x="1191" y="187"/>
                  <a:pt x="1191" y="187"/>
                </a:cubicBezTo>
                <a:cubicBezTo>
                  <a:pt x="1259" y="102"/>
                  <a:pt x="1259" y="102"/>
                  <a:pt x="1259" y="102"/>
                </a:cubicBezTo>
              </a:path>
            </a:pathLst>
          </a:custGeom>
          <a:noFill/>
          <a:ln w="25400" cap="flat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cxnSp>
        <p:nvCxnSpPr>
          <p:cNvPr id="18" name="直線矢印コネクタ 17"/>
          <p:cNvCxnSpPr/>
          <p:nvPr/>
        </p:nvCxnSpPr>
        <p:spPr>
          <a:xfrm>
            <a:off x="2081287" y="2380250"/>
            <a:ext cx="5542982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flipV="1">
            <a:off x="2436374" y="1356856"/>
            <a:ext cx="0" cy="2427998"/>
          </a:xfrm>
          <a:prstGeom prst="straightConnector1">
            <a:avLst/>
          </a:prstGeom>
          <a:ln w="1905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7632129" y="214941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z</a:t>
            </a:r>
            <a:endParaRPr kumimoji="1" lang="ja-JP" altLang="en-US" sz="24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254756" y="94008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x</a:t>
            </a:r>
            <a:endParaRPr kumimoji="1" lang="ja-JP" altLang="en-US" sz="2400" dirty="0"/>
          </a:p>
        </p:txBody>
      </p:sp>
      <p:cxnSp>
        <p:nvCxnSpPr>
          <p:cNvPr id="36" name="直線矢印コネクタ 35"/>
          <p:cNvCxnSpPr/>
          <p:nvPr/>
        </p:nvCxnSpPr>
        <p:spPr>
          <a:xfrm>
            <a:off x="2440304" y="3711881"/>
            <a:ext cx="4244209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/>
          <p:cNvCxnSpPr/>
          <p:nvPr/>
        </p:nvCxnSpPr>
        <p:spPr>
          <a:xfrm>
            <a:off x="2432850" y="3401736"/>
            <a:ext cx="4786820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/>
        </p:nvCxnSpPr>
        <p:spPr>
          <a:xfrm>
            <a:off x="7219670" y="2233215"/>
            <a:ext cx="0" cy="161305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図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173" y="3081103"/>
            <a:ext cx="257650" cy="26991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367" y="3811037"/>
            <a:ext cx="331264" cy="290366"/>
          </a:xfrm>
          <a:prstGeom prst="rect">
            <a:avLst/>
          </a:prstGeom>
        </p:spPr>
      </p:pic>
      <p:pic>
        <p:nvPicPr>
          <p:cNvPr id="55" name="図 5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62" y="5124015"/>
            <a:ext cx="3437711" cy="621714"/>
          </a:xfrm>
          <a:prstGeom prst="rect">
            <a:avLst/>
          </a:prstGeom>
        </p:spPr>
      </p:pic>
      <p:cxnSp>
        <p:nvCxnSpPr>
          <p:cNvPr id="56" name="直線矢印コネクタ 55"/>
          <p:cNvCxnSpPr/>
          <p:nvPr/>
        </p:nvCxnSpPr>
        <p:spPr>
          <a:xfrm>
            <a:off x="6679680" y="3711881"/>
            <a:ext cx="535157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図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595" y="3835575"/>
            <a:ext cx="413057" cy="249470"/>
          </a:xfrm>
          <a:prstGeom prst="rect">
            <a:avLst/>
          </a:prstGeom>
        </p:spPr>
      </p:pic>
      <p:sp>
        <p:nvSpPr>
          <p:cNvPr id="60" name="テキスト ボックス 59"/>
          <p:cNvSpPr txBox="1"/>
          <p:nvPr/>
        </p:nvSpPr>
        <p:spPr>
          <a:xfrm>
            <a:off x="4540566" y="5069824"/>
            <a:ext cx="4078809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: slippage length over </a:t>
            </a:r>
            <a:r>
              <a:rPr kumimoji="1" lang="en-US" altLang="ja-JP" sz="2000" dirty="0" err="1" smtClean="0">
                <a:latin typeface="Symbol" panose="05050102010706020507" pitchFamily="18" charset="2"/>
              </a:rPr>
              <a:t>l</a:t>
            </a:r>
            <a:r>
              <a:rPr kumimoji="1" lang="en-US" altLang="ja-JP" sz="2000" baseline="-25000" dirty="0" err="1" smtClean="0"/>
              <a:t>u</a:t>
            </a:r>
            <a:endParaRPr kumimoji="1" lang="en-US" altLang="ja-JP" sz="2000" baseline="-25000" dirty="0" smtClean="0"/>
          </a:p>
          <a:p>
            <a:r>
              <a:rPr kumimoji="1" lang="en-US" altLang="ja-JP" sz="2000" dirty="0" smtClean="0"/>
              <a:t>  = fundamental wavelength </a:t>
            </a:r>
            <a:r>
              <a:rPr kumimoji="1" lang="en-US" altLang="ja-JP" sz="2000" dirty="0" smtClean="0">
                <a:latin typeface="Symbol" panose="05050102010706020507" pitchFamily="18" charset="2"/>
              </a:rPr>
              <a:t>l</a:t>
            </a:r>
            <a:r>
              <a:rPr kumimoji="1" lang="en-US" altLang="ja-JP" sz="2000" baseline="-25000" dirty="0" smtClean="0"/>
              <a:t>1</a:t>
            </a:r>
            <a:endParaRPr kumimoji="1" lang="ja-JP" altLang="en-US" sz="2000" baseline="-25000" dirty="0"/>
          </a:p>
        </p:txBody>
      </p:sp>
      <p:cxnSp>
        <p:nvCxnSpPr>
          <p:cNvPr id="61" name="直線コネクタ 60"/>
          <p:cNvCxnSpPr/>
          <p:nvPr/>
        </p:nvCxnSpPr>
        <p:spPr>
          <a:xfrm>
            <a:off x="6684513" y="2233215"/>
            <a:ext cx="0" cy="161305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円/楕円 26"/>
          <p:cNvSpPr/>
          <p:nvPr/>
        </p:nvSpPr>
        <p:spPr>
          <a:xfrm>
            <a:off x="2349629" y="2293890"/>
            <a:ext cx="176295" cy="176295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/>
        </p:nvSpPr>
        <p:spPr>
          <a:xfrm>
            <a:off x="2373106" y="2317367"/>
            <a:ext cx="129340" cy="1293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4" name="グループ化 33"/>
          <p:cNvGrpSpPr/>
          <p:nvPr/>
        </p:nvGrpSpPr>
        <p:grpSpPr>
          <a:xfrm>
            <a:off x="667736" y="1547432"/>
            <a:ext cx="1735535" cy="1865676"/>
            <a:chOff x="456192" y="2464232"/>
            <a:chExt cx="1735535" cy="1865676"/>
          </a:xfrm>
        </p:grpSpPr>
        <p:sp>
          <p:nvSpPr>
            <p:cNvPr id="26" name="テキスト ボックス 25"/>
            <p:cNvSpPr txBox="1"/>
            <p:nvPr/>
          </p:nvSpPr>
          <p:spPr>
            <a:xfrm>
              <a:off x="1309886" y="2464232"/>
              <a:ext cx="5517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b="1" dirty="0" smtClean="0">
                  <a:solidFill>
                    <a:srgbClr val="FF0000"/>
                  </a:solidFill>
                </a:rPr>
                <a:t>e</a:t>
              </a:r>
              <a:r>
                <a:rPr lang="en-US" altLang="ja-JP" sz="3600" b="1" baseline="30000" dirty="0" smtClean="0">
                  <a:solidFill>
                    <a:srgbClr val="FF0000"/>
                  </a:solidFill>
                </a:rPr>
                <a:t>-</a:t>
              </a:r>
              <a:endParaRPr kumimoji="1" lang="ja-JP" altLang="en-US" sz="2800" b="1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456192" y="3806688"/>
              <a:ext cx="15265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b="1" dirty="0" smtClean="0">
                  <a:solidFill>
                    <a:srgbClr val="0000FF"/>
                  </a:solidFill>
                </a:rPr>
                <a:t>photon</a:t>
              </a:r>
              <a:endParaRPr kumimoji="1" lang="ja-JP" altLang="en-US" sz="2800" b="1" baseline="30000" dirty="0">
                <a:solidFill>
                  <a:srgbClr val="0000FF"/>
                </a:solidFill>
              </a:endParaRPr>
            </a:p>
          </p:txBody>
        </p:sp>
        <p:cxnSp>
          <p:nvCxnSpPr>
            <p:cNvPr id="32" name="直線コネクタ 31"/>
            <p:cNvCxnSpPr/>
            <p:nvPr/>
          </p:nvCxnSpPr>
          <p:spPr>
            <a:xfrm flipH="1">
              <a:off x="1495348" y="3337850"/>
              <a:ext cx="639933" cy="5868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 flipH="1" flipV="1">
              <a:off x="1691327" y="2820619"/>
              <a:ext cx="500400" cy="43146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フッター プレースホルダー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717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22222E-6 L 0.52292 -0.0004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46" y="-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0.00023 L 0.029 -0.04213 L 0.06111 -0.07592 L 0.08802 -0.09491 L 0.1066 -0.10278 L 0.12535 -0.1037 L 0.14775 -0.09375 L 0.17379 -0.07801 L 0.18872 -0.05995 L 0.20139 -0.04305 L 0.23056 -0.00324 L 0.26632 0.04861 L 0.29549 0.08241 L 0.33664 0.1044 L 0.37604 0.09931 L 0.40903 0.07431 L 0.43368 0.04259 L 0.46354 -0.00023 " pathEditMode="relative" rAng="0" ptsTypes="AAAAAAAAAAAAAAAA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7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What’s Fundamental Wavelength?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21</a:t>
            </a:fld>
            <a:endParaRPr lang="ja-JP" altLang="en-US" dirty="0"/>
          </a:p>
        </p:txBody>
      </p:sp>
      <p:sp>
        <p:nvSpPr>
          <p:cNvPr id="6" name="Freeform 5 1"/>
          <p:cNvSpPr>
            <a:spLocks/>
          </p:cNvSpPr>
          <p:nvPr/>
        </p:nvSpPr>
        <p:spPr bwMode="auto">
          <a:xfrm>
            <a:off x="2194308" y="1670678"/>
            <a:ext cx="4733925" cy="1412875"/>
          </a:xfrm>
          <a:custGeom>
            <a:avLst/>
            <a:gdLst>
              <a:gd name="T0" fmla="*/ 0 w 1259"/>
              <a:gd name="T1" fmla="*/ 272 h 374"/>
              <a:gd name="T2" fmla="*/ 68 w 1259"/>
              <a:gd name="T3" fmla="*/ 187 h 374"/>
              <a:gd name="T4" fmla="*/ 349 w 1259"/>
              <a:gd name="T5" fmla="*/ 0 h 374"/>
              <a:gd name="T6" fmla="*/ 629 w 1259"/>
              <a:gd name="T7" fmla="*/ 187 h 374"/>
              <a:gd name="T8" fmla="*/ 910 w 1259"/>
              <a:gd name="T9" fmla="*/ 374 h 374"/>
              <a:gd name="T10" fmla="*/ 1191 w 1259"/>
              <a:gd name="T11" fmla="*/ 187 h 374"/>
              <a:gd name="T12" fmla="*/ 1259 w 1259"/>
              <a:gd name="T13" fmla="*/ 102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59" h="374">
                <a:moveTo>
                  <a:pt x="0" y="272"/>
                </a:moveTo>
                <a:cubicBezTo>
                  <a:pt x="68" y="187"/>
                  <a:pt x="68" y="187"/>
                  <a:pt x="68" y="187"/>
                </a:cubicBezTo>
                <a:cubicBezTo>
                  <a:pt x="68" y="187"/>
                  <a:pt x="208" y="0"/>
                  <a:pt x="349" y="0"/>
                </a:cubicBezTo>
                <a:cubicBezTo>
                  <a:pt x="489" y="0"/>
                  <a:pt x="629" y="187"/>
                  <a:pt x="629" y="187"/>
                </a:cubicBezTo>
                <a:cubicBezTo>
                  <a:pt x="629" y="187"/>
                  <a:pt x="770" y="374"/>
                  <a:pt x="910" y="374"/>
                </a:cubicBezTo>
                <a:cubicBezTo>
                  <a:pt x="1050" y="374"/>
                  <a:pt x="1191" y="187"/>
                  <a:pt x="1191" y="187"/>
                </a:cubicBezTo>
                <a:cubicBezTo>
                  <a:pt x="1259" y="102"/>
                  <a:pt x="1259" y="102"/>
                  <a:pt x="1259" y="102"/>
                </a:cubicBezTo>
              </a:path>
            </a:pathLst>
          </a:custGeom>
          <a:noFill/>
          <a:ln w="25400" cap="flat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2081287" y="2377115"/>
            <a:ext cx="5542982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 flipV="1">
            <a:off x="2436374" y="1353721"/>
            <a:ext cx="0" cy="2427998"/>
          </a:xfrm>
          <a:prstGeom prst="straightConnector1">
            <a:avLst/>
          </a:prstGeom>
          <a:ln w="1905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7632129" y="214628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z</a:t>
            </a:r>
            <a:endParaRPr kumimoji="1" lang="ja-JP" altLang="en-US" sz="2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254756" y="93694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x</a:t>
            </a:r>
            <a:endParaRPr kumimoji="1" lang="ja-JP" altLang="en-US" sz="2400" dirty="0"/>
          </a:p>
        </p:txBody>
      </p:sp>
      <p:cxnSp>
        <p:nvCxnSpPr>
          <p:cNvPr id="18" name="直線矢印コネクタ 17"/>
          <p:cNvCxnSpPr/>
          <p:nvPr/>
        </p:nvCxnSpPr>
        <p:spPr>
          <a:xfrm>
            <a:off x="2440304" y="3708746"/>
            <a:ext cx="4244209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>
            <a:off x="2432850" y="3398601"/>
            <a:ext cx="4786820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7219670" y="2230080"/>
            <a:ext cx="0" cy="161305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図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173" y="3077968"/>
            <a:ext cx="257650" cy="269918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367" y="3807902"/>
            <a:ext cx="331264" cy="290366"/>
          </a:xfrm>
          <a:prstGeom prst="rect">
            <a:avLst/>
          </a:prstGeom>
        </p:spPr>
      </p:pic>
      <p:cxnSp>
        <p:nvCxnSpPr>
          <p:cNvPr id="23" name="直線矢印コネクタ 22"/>
          <p:cNvCxnSpPr/>
          <p:nvPr/>
        </p:nvCxnSpPr>
        <p:spPr>
          <a:xfrm>
            <a:off x="6679680" y="3708746"/>
            <a:ext cx="535157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図 4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595" y="3832440"/>
            <a:ext cx="294456" cy="294456"/>
          </a:xfrm>
          <a:prstGeom prst="rect">
            <a:avLst/>
          </a:prstGeom>
        </p:spPr>
      </p:pic>
      <p:sp>
        <p:nvSpPr>
          <p:cNvPr id="28" name="Freeform 5 2"/>
          <p:cNvSpPr>
            <a:spLocks/>
          </p:cNvSpPr>
          <p:nvPr/>
        </p:nvSpPr>
        <p:spPr bwMode="auto">
          <a:xfrm>
            <a:off x="1755776" y="2000440"/>
            <a:ext cx="1101725" cy="742611"/>
          </a:xfrm>
          <a:custGeom>
            <a:avLst/>
            <a:gdLst>
              <a:gd name="T0" fmla="*/ 0 w 181"/>
              <a:gd name="T1" fmla="*/ 34 h 68"/>
              <a:gd name="T2" fmla="*/ 22 w 181"/>
              <a:gd name="T3" fmla="*/ 0 h 68"/>
              <a:gd name="T4" fmla="*/ 45 w 181"/>
              <a:gd name="T5" fmla="*/ 34 h 68"/>
              <a:gd name="T6" fmla="*/ 68 w 181"/>
              <a:gd name="T7" fmla="*/ 68 h 68"/>
              <a:gd name="T8" fmla="*/ 90 w 181"/>
              <a:gd name="T9" fmla="*/ 34 h 68"/>
              <a:gd name="T10" fmla="*/ 113 w 181"/>
              <a:gd name="T11" fmla="*/ 0 h 68"/>
              <a:gd name="T12" fmla="*/ 136 w 181"/>
              <a:gd name="T13" fmla="*/ 34 h 68"/>
              <a:gd name="T14" fmla="*/ 158 w 181"/>
              <a:gd name="T15" fmla="*/ 68 h 68"/>
              <a:gd name="T16" fmla="*/ 181 w 181"/>
              <a:gd name="T17" fmla="*/ 34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1" h="68">
                <a:moveTo>
                  <a:pt x="0" y="34"/>
                </a:moveTo>
                <a:cubicBezTo>
                  <a:pt x="0" y="34"/>
                  <a:pt x="11" y="0"/>
                  <a:pt x="22" y="0"/>
                </a:cubicBezTo>
                <a:cubicBezTo>
                  <a:pt x="34" y="0"/>
                  <a:pt x="45" y="34"/>
                  <a:pt x="45" y="34"/>
                </a:cubicBezTo>
                <a:cubicBezTo>
                  <a:pt x="45" y="34"/>
                  <a:pt x="56" y="68"/>
                  <a:pt x="68" y="68"/>
                </a:cubicBezTo>
                <a:cubicBezTo>
                  <a:pt x="79" y="68"/>
                  <a:pt x="90" y="34"/>
                  <a:pt x="90" y="34"/>
                </a:cubicBezTo>
                <a:cubicBezTo>
                  <a:pt x="90" y="34"/>
                  <a:pt x="102" y="0"/>
                  <a:pt x="113" y="0"/>
                </a:cubicBezTo>
                <a:cubicBezTo>
                  <a:pt x="124" y="0"/>
                  <a:pt x="136" y="34"/>
                  <a:pt x="136" y="34"/>
                </a:cubicBezTo>
                <a:cubicBezTo>
                  <a:pt x="136" y="34"/>
                  <a:pt x="147" y="68"/>
                  <a:pt x="158" y="68"/>
                </a:cubicBezTo>
                <a:cubicBezTo>
                  <a:pt x="170" y="68"/>
                  <a:pt x="181" y="34"/>
                  <a:pt x="181" y="34"/>
                </a:cubicBezTo>
              </a:path>
            </a:pathLst>
          </a:custGeom>
          <a:solidFill>
            <a:srgbClr val="0000FF"/>
          </a:solidFill>
          <a:ln w="36513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cxnSp>
        <p:nvCxnSpPr>
          <p:cNvPr id="32" name="直線コネクタ 31"/>
          <p:cNvCxnSpPr/>
          <p:nvPr/>
        </p:nvCxnSpPr>
        <p:spPr>
          <a:xfrm>
            <a:off x="6684513" y="2230080"/>
            <a:ext cx="0" cy="161305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円/楕円 35"/>
          <p:cNvSpPr/>
          <p:nvPr/>
        </p:nvSpPr>
        <p:spPr>
          <a:xfrm>
            <a:off x="2373106" y="2310113"/>
            <a:ext cx="129340" cy="1293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0" name="グループ化 39"/>
          <p:cNvGrpSpPr/>
          <p:nvPr/>
        </p:nvGrpSpPr>
        <p:grpSpPr>
          <a:xfrm>
            <a:off x="1755776" y="2005809"/>
            <a:ext cx="1101725" cy="742611"/>
            <a:chOff x="1908176" y="3093246"/>
            <a:chExt cx="1101725" cy="742611"/>
          </a:xfrm>
        </p:grpSpPr>
        <p:sp>
          <p:nvSpPr>
            <p:cNvPr id="38" name="Freeform 5 3"/>
            <p:cNvSpPr>
              <a:spLocks/>
            </p:cNvSpPr>
            <p:nvPr/>
          </p:nvSpPr>
          <p:spPr bwMode="auto">
            <a:xfrm>
              <a:off x="1908176" y="3093246"/>
              <a:ext cx="1101725" cy="742611"/>
            </a:xfrm>
            <a:custGeom>
              <a:avLst/>
              <a:gdLst>
                <a:gd name="T0" fmla="*/ 0 w 181"/>
                <a:gd name="T1" fmla="*/ 34 h 68"/>
                <a:gd name="T2" fmla="*/ 22 w 181"/>
                <a:gd name="T3" fmla="*/ 0 h 68"/>
                <a:gd name="T4" fmla="*/ 45 w 181"/>
                <a:gd name="T5" fmla="*/ 34 h 68"/>
                <a:gd name="T6" fmla="*/ 68 w 181"/>
                <a:gd name="T7" fmla="*/ 68 h 68"/>
                <a:gd name="T8" fmla="*/ 90 w 181"/>
                <a:gd name="T9" fmla="*/ 34 h 68"/>
                <a:gd name="T10" fmla="*/ 113 w 181"/>
                <a:gd name="T11" fmla="*/ 0 h 68"/>
                <a:gd name="T12" fmla="*/ 136 w 181"/>
                <a:gd name="T13" fmla="*/ 34 h 68"/>
                <a:gd name="T14" fmla="*/ 158 w 181"/>
                <a:gd name="T15" fmla="*/ 68 h 68"/>
                <a:gd name="T16" fmla="*/ 181 w 181"/>
                <a:gd name="T17" fmla="*/ 3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1" h="68">
                  <a:moveTo>
                    <a:pt x="0" y="34"/>
                  </a:moveTo>
                  <a:cubicBezTo>
                    <a:pt x="0" y="34"/>
                    <a:pt x="11" y="0"/>
                    <a:pt x="22" y="0"/>
                  </a:cubicBezTo>
                  <a:cubicBezTo>
                    <a:pt x="34" y="0"/>
                    <a:pt x="45" y="34"/>
                    <a:pt x="45" y="34"/>
                  </a:cubicBezTo>
                  <a:cubicBezTo>
                    <a:pt x="45" y="34"/>
                    <a:pt x="56" y="68"/>
                    <a:pt x="68" y="68"/>
                  </a:cubicBezTo>
                  <a:cubicBezTo>
                    <a:pt x="79" y="68"/>
                    <a:pt x="90" y="34"/>
                    <a:pt x="90" y="34"/>
                  </a:cubicBezTo>
                  <a:cubicBezTo>
                    <a:pt x="90" y="34"/>
                    <a:pt x="102" y="0"/>
                    <a:pt x="113" y="0"/>
                  </a:cubicBezTo>
                  <a:cubicBezTo>
                    <a:pt x="124" y="0"/>
                    <a:pt x="136" y="34"/>
                    <a:pt x="136" y="34"/>
                  </a:cubicBezTo>
                  <a:cubicBezTo>
                    <a:pt x="136" y="34"/>
                    <a:pt x="147" y="68"/>
                    <a:pt x="158" y="68"/>
                  </a:cubicBezTo>
                  <a:cubicBezTo>
                    <a:pt x="170" y="68"/>
                    <a:pt x="181" y="34"/>
                    <a:pt x="181" y="34"/>
                  </a:cubicBezTo>
                </a:path>
              </a:pathLst>
            </a:custGeom>
            <a:solidFill>
              <a:srgbClr val="0000FF"/>
            </a:solidFill>
            <a:ln w="3651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9" name="円/楕円 38"/>
            <p:cNvSpPr/>
            <p:nvPr/>
          </p:nvSpPr>
          <p:spPr>
            <a:xfrm>
              <a:off x="2525506" y="3402919"/>
              <a:ext cx="129340" cy="1293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1897693" y="1533567"/>
            <a:ext cx="1102650" cy="344535"/>
            <a:chOff x="1897693" y="1533567"/>
            <a:chExt cx="1102650" cy="344535"/>
          </a:xfrm>
        </p:grpSpPr>
        <p:cxnSp>
          <p:nvCxnSpPr>
            <p:cNvPr id="34" name="直線矢印コネクタ 33"/>
            <p:cNvCxnSpPr/>
            <p:nvPr/>
          </p:nvCxnSpPr>
          <p:spPr>
            <a:xfrm>
              <a:off x="1897693" y="1878102"/>
              <a:ext cx="53515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 useBgFill="1">
          <p:nvSpPr>
            <p:cNvPr id="44" name="正方形/長方形 43"/>
            <p:cNvSpPr/>
            <p:nvPr/>
          </p:nvSpPr>
          <p:spPr>
            <a:xfrm>
              <a:off x="2398475" y="1599594"/>
              <a:ext cx="69596" cy="17935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1" name="図 10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629" y="1533567"/>
              <a:ext cx="944714" cy="286277"/>
            </a:xfrm>
            <a:prstGeom prst="rect">
              <a:avLst/>
            </a:prstGeom>
          </p:spPr>
        </p:pic>
      </p:grpSp>
      <p:sp>
        <p:nvSpPr>
          <p:cNvPr id="50" name="コンテンツ プレースホルダー 3"/>
          <p:cNvSpPr>
            <a:spLocks noGrp="1"/>
          </p:cNvSpPr>
          <p:nvPr>
            <p:ph idx="1"/>
          </p:nvPr>
        </p:nvSpPr>
        <p:spPr>
          <a:xfrm>
            <a:off x="457200" y="4420087"/>
            <a:ext cx="8229600" cy="2123986"/>
          </a:xfrm>
        </p:spPr>
        <p:txBody>
          <a:bodyPr/>
          <a:lstStyle/>
          <a:p>
            <a:r>
              <a:rPr kumimoji="1" lang="en-US" altLang="ja-JP" dirty="0" smtClean="0"/>
              <a:t>Radiation with </a:t>
            </a:r>
            <a:r>
              <a:rPr kumimoji="1" lang="en-US" altLang="ja-JP" dirty="0" smtClean="0">
                <a:latin typeface="Symbol" panose="05050102010706020507" pitchFamily="18" charset="2"/>
              </a:rPr>
              <a:t>l</a:t>
            </a:r>
            <a:r>
              <a:rPr kumimoji="1" lang="en-US" altLang="ja-JP" baseline="-25000" dirty="0" smtClean="0"/>
              <a:t>1</a:t>
            </a:r>
            <a:r>
              <a:rPr kumimoji="1" lang="en-US" altLang="ja-JP" dirty="0" smtClean="0"/>
              <a:t> is in phase with e</a:t>
            </a:r>
            <a:r>
              <a:rPr kumimoji="1" lang="en-US" altLang="ja-JP" baseline="30000" dirty="0" smtClean="0"/>
              <a:t>-</a:t>
            </a:r>
          </a:p>
          <a:p>
            <a:pPr lvl="1"/>
            <a:r>
              <a:rPr kumimoji="1" lang="en-US" altLang="ja-JP" dirty="0" smtClean="0"/>
              <a:t>Intense </a:t>
            </a:r>
            <a:r>
              <a:rPr kumimoji="1" lang="en-US" altLang="ja-JP" dirty="0" err="1" smtClean="0"/>
              <a:t>spon</a:t>
            </a:r>
            <a:r>
              <a:rPr lang="en-US" altLang="ja-JP" dirty="0" err="1" smtClean="0"/>
              <a:t>t</a:t>
            </a:r>
            <a:r>
              <a:rPr lang="en-US" altLang="ja-JP" dirty="0" smtClean="0"/>
              <a:t>. radiation </a:t>
            </a:r>
            <a:r>
              <a:rPr lang="en-US" altLang="ja-JP" dirty="0"/>
              <a:t>at </a:t>
            </a:r>
            <a:r>
              <a:rPr lang="en-US" altLang="ja-JP" dirty="0">
                <a:latin typeface="Symbol" panose="05050102010706020507" pitchFamily="18" charset="2"/>
              </a:rPr>
              <a:t>l</a:t>
            </a:r>
            <a:r>
              <a:rPr lang="en-US" altLang="ja-JP" baseline="-25000" dirty="0"/>
              <a:t>1</a:t>
            </a:r>
            <a:endParaRPr lang="ja-JP" altLang="en-US" dirty="0"/>
          </a:p>
          <a:p>
            <a:pPr lvl="1"/>
            <a:r>
              <a:rPr kumimoji="1" lang="en-US" altLang="ja-JP" dirty="0" smtClean="0"/>
              <a:t>Continuous interaction between radiation and e</a:t>
            </a:r>
            <a:r>
              <a:rPr kumimoji="1" lang="en-US" altLang="ja-JP" baseline="30000" dirty="0" smtClean="0"/>
              <a:t>-</a:t>
            </a:r>
            <a:r>
              <a:rPr kumimoji="1" lang="en-US" altLang="ja-JP" dirty="0" smtClean="0"/>
              <a:t> (next slide)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5213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L 0.52309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4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0.00024 L 0.029 -0.04213 L 0.06111 -0.07593 L 0.08802 -0.09491 L 0.1066 -0.10278 L 0.12535 -0.10371 L 0.14775 -0.09375 L 0.17379 -0.07801 L 0.18872 -0.05996 L 0.20139 -0.04306 L 0.23056 -0.00324 L 0.26632 0.04861 L 0.29549 0.0824 L 0.33664 0.10439 L 0.37604 0.0993 L 0.40903 0.0743 L 0.43368 0.04259 L 0.46354 -0.00024 " pathEditMode="relative" rAng="0" ptsTypes="AAAAAAAAAAAAAAAAAA">
                                      <p:cBhvr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7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Interaction with Radiation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22</a:t>
            </a:fld>
            <a:endParaRPr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19" y="1077359"/>
            <a:ext cx="2071682" cy="259638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416" y="1077360"/>
            <a:ext cx="2062635" cy="2596387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571517"/>
            <a:ext cx="8712200" cy="2827137"/>
          </a:xfrm>
          <a:prstGeom prst="rect">
            <a:avLst/>
          </a:prstGeom>
        </p:spPr>
      </p:pic>
      <p:grpSp>
        <p:nvGrpSpPr>
          <p:cNvPr id="16" name="グループ化 15"/>
          <p:cNvGrpSpPr/>
          <p:nvPr/>
        </p:nvGrpSpPr>
        <p:grpSpPr>
          <a:xfrm>
            <a:off x="582619" y="5274211"/>
            <a:ext cx="5448300" cy="1323439"/>
            <a:chOff x="582619" y="5398654"/>
            <a:chExt cx="5448300" cy="1323439"/>
          </a:xfrm>
        </p:grpSpPr>
        <p:sp>
          <p:nvSpPr>
            <p:cNvPr id="13" name="テキスト ボックス 12"/>
            <p:cNvSpPr txBox="1"/>
            <p:nvPr/>
          </p:nvSpPr>
          <p:spPr>
            <a:xfrm>
              <a:off x="582619" y="5398654"/>
              <a:ext cx="5448300" cy="1323439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2000" dirty="0" smtClean="0"/>
                <a:t>Continuous interaction with radiation</a:t>
              </a:r>
            </a:p>
            <a:p>
              <a:pPr marL="177800" indent="-177800">
                <a:buFont typeface="Arial" panose="020B0604020202020204" pitchFamily="34" charset="0"/>
                <a:buChar char="•"/>
              </a:pPr>
              <a:r>
                <a:rPr kumimoji="1" lang="en-US" altLang="ja-JP" sz="2000" dirty="0" smtClean="0">
                  <a:latin typeface="Symbol" panose="05050102010706020507" pitchFamily="18" charset="2"/>
                </a:rPr>
                <a:t>Dg</a:t>
              </a:r>
              <a:r>
                <a:rPr kumimoji="1" lang="en-US" altLang="ja-JP" sz="2000" dirty="0" smtClean="0"/>
                <a:t> &gt; 0 in (ii), (iv,…)</a:t>
              </a:r>
            </a:p>
            <a:p>
              <a:pPr marL="177800" indent="-177800">
                <a:buFont typeface="Arial" panose="020B0604020202020204" pitchFamily="34" charset="0"/>
                <a:buChar char="•"/>
              </a:pPr>
              <a:r>
                <a:rPr lang="en-US" altLang="ja-JP" sz="2000" dirty="0">
                  <a:latin typeface="Symbol" panose="05050102010706020507" pitchFamily="18" charset="2"/>
                </a:rPr>
                <a:t>Dg</a:t>
              </a:r>
              <a:r>
                <a:rPr lang="en-US" altLang="ja-JP" sz="2000" dirty="0" smtClean="0"/>
                <a:t> &lt; 0 in (</a:t>
              </a:r>
              <a:r>
                <a:rPr lang="en-US" altLang="ja-JP" sz="2000" dirty="0" err="1" smtClean="0"/>
                <a:t>i</a:t>
              </a:r>
              <a:r>
                <a:rPr lang="en-US" altLang="ja-JP" sz="2000" dirty="0" smtClean="0"/>
                <a:t>), (iii), (v,…)</a:t>
              </a:r>
            </a:p>
            <a:p>
              <a:r>
                <a:rPr kumimoji="1" lang="en-US" altLang="ja-JP" sz="2000" dirty="0" smtClean="0"/>
                <a:t>	Periodic energy modulation with </a:t>
              </a:r>
              <a:r>
                <a:rPr kumimoji="1" lang="en-US" altLang="ja-JP" sz="2000" dirty="0" smtClean="0">
                  <a:latin typeface="Symbol" panose="05050102010706020507" pitchFamily="18" charset="2"/>
                </a:rPr>
                <a:t>l</a:t>
              </a:r>
              <a:r>
                <a:rPr kumimoji="1" lang="en-US" altLang="ja-JP" sz="2000" baseline="-25000" dirty="0" smtClean="0"/>
                <a:t>1</a:t>
              </a:r>
              <a:endParaRPr kumimoji="1" lang="ja-JP" altLang="en-US" sz="2000" baseline="-25000" dirty="0"/>
            </a:p>
          </p:txBody>
        </p:sp>
        <p:sp>
          <p:nvSpPr>
            <p:cNvPr id="15" name="右矢印 14"/>
            <p:cNvSpPr/>
            <p:nvPr/>
          </p:nvSpPr>
          <p:spPr>
            <a:xfrm>
              <a:off x="1085850" y="6419850"/>
              <a:ext cx="412750" cy="228600"/>
            </a:xfrm>
            <a:prstGeom prst="rightArrow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720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円/楕円 22"/>
          <p:cNvSpPr/>
          <p:nvPr/>
        </p:nvSpPr>
        <p:spPr>
          <a:xfrm>
            <a:off x="2346577" y="2297329"/>
            <a:ext cx="179594" cy="179594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Longitudinal Dispersion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23</a:t>
            </a:fld>
            <a:endParaRPr lang="ja-JP" altLang="en-US" dirty="0"/>
          </a:p>
        </p:txBody>
      </p:sp>
      <p:sp>
        <p:nvSpPr>
          <p:cNvPr id="6" name="Freeform 5 1"/>
          <p:cNvSpPr>
            <a:spLocks/>
          </p:cNvSpPr>
          <p:nvPr/>
        </p:nvSpPr>
        <p:spPr bwMode="auto">
          <a:xfrm>
            <a:off x="2194308" y="1673813"/>
            <a:ext cx="4733925" cy="1412875"/>
          </a:xfrm>
          <a:custGeom>
            <a:avLst/>
            <a:gdLst>
              <a:gd name="T0" fmla="*/ 0 w 1259"/>
              <a:gd name="T1" fmla="*/ 272 h 374"/>
              <a:gd name="T2" fmla="*/ 68 w 1259"/>
              <a:gd name="T3" fmla="*/ 187 h 374"/>
              <a:gd name="T4" fmla="*/ 349 w 1259"/>
              <a:gd name="T5" fmla="*/ 0 h 374"/>
              <a:gd name="T6" fmla="*/ 629 w 1259"/>
              <a:gd name="T7" fmla="*/ 187 h 374"/>
              <a:gd name="T8" fmla="*/ 910 w 1259"/>
              <a:gd name="T9" fmla="*/ 374 h 374"/>
              <a:gd name="T10" fmla="*/ 1191 w 1259"/>
              <a:gd name="T11" fmla="*/ 187 h 374"/>
              <a:gd name="T12" fmla="*/ 1259 w 1259"/>
              <a:gd name="T13" fmla="*/ 102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59" h="374">
                <a:moveTo>
                  <a:pt x="0" y="272"/>
                </a:moveTo>
                <a:cubicBezTo>
                  <a:pt x="68" y="187"/>
                  <a:pt x="68" y="187"/>
                  <a:pt x="68" y="187"/>
                </a:cubicBezTo>
                <a:cubicBezTo>
                  <a:pt x="68" y="187"/>
                  <a:pt x="208" y="0"/>
                  <a:pt x="349" y="0"/>
                </a:cubicBezTo>
                <a:cubicBezTo>
                  <a:pt x="489" y="0"/>
                  <a:pt x="629" y="187"/>
                  <a:pt x="629" y="187"/>
                </a:cubicBezTo>
                <a:cubicBezTo>
                  <a:pt x="629" y="187"/>
                  <a:pt x="770" y="374"/>
                  <a:pt x="910" y="374"/>
                </a:cubicBezTo>
                <a:cubicBezTo>
                  <a:pt x="1050" y="374"/>
                  <a:pt x="1191" y="187"/>
                  <a:pt x="1191" y="187"/>
                </a:cubicBezTo>
                <a:cubicBezTo>
                  <a:pt x="1259" y="102"/>
                  <a:pt x="1259" y="102"/>
                  <a:pt x="1259" y="102"/>
                </a:cubicBezTo>
              </a:path>
            </a:pathLst>
          </a:custGeom>
          <a:noFill/>
          <a:ln w="25400" cap="flat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2081287" y="2380250"/>
            <a:ext cx="5542982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 flipV="1">
            <a:off x="2436374" y="1356856"/>
            <a:ext cx="0" cy="2427998"/>
          </a:xfrm>
          <a:prstGeom prst="straightConnector1">
            <a:avLst/>
          </a:prstGeom>
          <a:ln w="1905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7632129" y="214941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z</a:t>
            </a:r>
            <a:endParaRPr kumimoji="1" lang="ja-JP" altLang="en-US" sz="2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254756" y="94008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x</a:t>
            </a:r>
            <a:endParaRPr kumimoji="1" lang="ja-JP" altLang="en-US" sz="2400" dirty="0"/>
          </a:p>
        </p:txBody>
      </p:sp>
      <p:sp>
        <p:nvSpPr>
          <p:cNvPr id="21" name="Freeform 5 2"/>
          <p:cNvSpPr>
            <a:spLocks/>
          </p:cNvSpPr>
          <p:nvPr/>
        </p:nvSpPr>
        <p:spPr bwMode="auto">
          <a:xfrm>
            <a:off x="2186448" y="1422226"/>
            <a:ext cx="4733925" cy="1949624"/>
          </a:xfrm>
          <a:custGeom>
            <a:avLst/>
            <a:gdLst>
              <a:gd name="T0" fmla="*/ 0 w 1259"/>
              <a:gd name="T1" fmla="*/ 272 h 374"/>
              <a:gd name="T2" fmla="*/ 68 w 1259"/>
              <a:gd name="T3" fmla="*/ 187 h 374"/>
              <a:gd name="T4" fmla="*/ 349 w 1259"/>
              <a:gd name="T5" fmla="*/ 0 h 374"/>
              <a:gd name="T6" fmla="*/ 629 w 1259"/>
              <a:gd name="T7" fmla="*/ 187 h 374"/>
              <a:gd name="T8" fmla="*/ 910 w 1259"/>
              <a:gd name="T9" fmla="*/ 374 h 374"/>
              <a:gd name="T10" fmla="*/ 1191 w 1259"/>
              <a:gd name="T11" fmla="*/ 187 h 374"/>
              <a:gd name="T12" fmla="*/ 1259 w 1259"/>
              <a:gd name="T13" fmla="*/ 102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59" h="374">
                <a:moveTo>
                  <a:pt x="0" y="272"/>
                </a:moveTo>
                <a:cubicBezTo>
                  <a:pt x="68" y="187"/>
                  <a:pt x="68" y="187"/>
                  <a:pt x="68" y="187"/>
                </a:cubicBezTo>
                <a:cubicBezTo>
                  <a:pt x="68" y="187"/>
                  <a:pt x="208" y="0"/>
                  <a:pt x="349" y="0"/>
                </a:cubicBezTo>
                <a:cubicBezTo>
                  <a:pt x="489" y="0"/>
                  <a:pt x="629" y="187"/>
                  <a:pt x="629" y="187"/>
                </a:cubicBezTo>
                <a:cubicBezTo>
                  <a:pt x="629" y="187"/>
                  <a:pt x="770" y="374"/>
                  <a:pt x="910" y="374"/>
                </a:cubicBezTo>
                <a:cubicBezTo>
                  <a:pt x="1050" y="374"/>
                  <a:pt x="1191" y="187"/>
                  <a:pt x="1191" y="187"/>
                </a:cubicBezTo>
                <a:cubicBezTo>
                  <a:pt x="1259" y="102"/>
                  <a:pt x="1259" y="102"/>
                  <a:pt x="1259" y="102"/>
                </a:cubicBezTo>
              </a:path>
            </a:pathLst>
          </a:custGeom>
          <a:noFill/>
          <a:ln w="25400" cap="flat">
            <a:solidFill>
              <a:srgbClr val="00FF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2" name="円/楕円 21"/>
          <p:cNvSpPr/>
          <p:nvPr/>
        </p:nvSpPr>
        <p:spPr>
          <a:xfrm>
            <a:off x="2373106" y="2317367"/>
            <a:ext cx="129340" cy="1293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矢印コネクタ 23"/>
          <p:cNvCxnSpPr/>
          <p:nvPr/>
        </p:nvCxnSpPr>
        <p:spPr>
          <a:xfrm>
            <a:off x="2440304" y="3708746"/>
            <a:ext cx="4244209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>
            <a:off x="2432850" y="3398601"/>
            <a:ext cx="3943402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図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470" y="3767462"/>
            <a:ext cx="331264" cy="290366"/>
          </a:xfrm>
          <a:prstGeom prst="rect">
            <a:avLst/>
          </a:prstGeom>
        </p:spPr>
      </p:pic>
      <p:cxnSp>
        <p:nvCxnSpPr>
          <p:cNvPr id="28" name="直線矢印コネクタ 27"/>
          <p:cNvCxnSpPr/>
          <p:nvPr/>
        </p:nvCxnSpPr>
        <p:spPr>
          <a:xfrm>
            <a:off x="6374249" y="3398601"/>
            <a:ext cx="304127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グループ化 36"/>
          <p:cNvGrpSpPr/>
          <p:nvPr/>
        </p:nvGrpSpPr>
        <p:grpSpPr>
          <a:xfrm>
            <a:off x="395720" y="1828276"/>
            <a:ext cx="1996327" cy="1044416"/>
            <a:chOff x="395720" y="1828276"/>
            <a:chExt cx="1996327" cy="1044416"/>
          </a:xfrm>
        </p:grpSpPr>
        <p:sp>
          <p:nvSpPr>
            <p:cNvPr id="31" name="テキスト ボックス 30"/>
            <p:cNvSpPr txBox="1"/>
            <p:nvPr/>
          </p:nvSpPr>
          <p:spPr>
            <a:xfrm>
              <a:off x="924711" y="1828276"/>
              <a:ext cx="9813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  <a:r>
                <a:rPr lang="en-US" altLang="ja-JP" sz="2800" b="1" baseline="30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</a:t>
              </a:r>
              <a:r>
                <a:rPr lang="en-US" altLang="ja-JP" sz="28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en-US" altLang="ja-JP" sz="28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g</a:t>
              </a:r>
              <a:r>
                <a:rPr lang="en-US" altLang="ja-JP" sz="28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  <a:endParaRPr kumimoji="1" lang="ja-JP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395720" y="2349472"/>
              <a:ext cx="15103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b="1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  <a:r>
                <a:rPr lang="en-US" altLang="ja-JP" sz="2800" b="1" baseline="30000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</a:t>
              </a:r>
              <a:r>
                <a:rPr lang="en-US" altLang="ja-JP" sz="2800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en-US" altLang="ja-JP" sz="2800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g</a:t>
              </a:r>
              <a:r>
                <a:rPr lang="en-US" altLang="ja-JP" sz="2800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’&lt;</a:t>
              </a:r>
              <a:r>
                <a:rPr lang="en-US" altLang="ja-JP" sz="2800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g</a:t>
              </a:r>
              <a:r>
                <a:rPr lang="en-US" altLang="ja-JP" sz="2800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  <a:endParaRPr kumimoji="1" lang="ja-JP" altLang="en-US" sz="28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4" name="直線コネクタ 33"/>
            <p:cNvCxnSpPr>
              <a:stCxn id="31" idx="3"/>
              <a:endCxn id="22" idx="1"/>
            </p:cNvCxnSpPr>
            <p:nvPr/>
          </p:nvCxnSpPr>
          <p:spPr>
            <a:xfrm>
              <a:off x="1906070" y="2089886"/>
              <a:ext cx="485977" cy="2464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>
              <a:stCxn id="32" idx="3"/>
            </p:cNvCxnSpPr>
            <p:nvPr/>
          </p:nvCxnSpPr>
          <p:spPr>
            <a:xfrm flipV="1">
              <a:off x="1906070" y="2443134"/>
              <a:ext cx="432647" cy="1679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図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07" y="2872692"/>
            <a:ext cx="1230991" cy="38034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250" y="3033331"/>
            <a:ext cx="503030" cy="27809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61" y="4395170"/>
            <a:ext cx="8678279" cy="858831"/>
          </a:xfrm>
          <a:prstGeom prst="rect">
            <a:avLst/>
          </a:prstGeom>
        </p:spPr>
      </p:pic>
      <p:sp>
        <p:nvSpPr>
          <p:cNvPr id="55" name="テキスト ボックス 54"/>
          <p:cNvSpPr txBox="1"/>
          <p:nvPr/>
        </p:nvSpPr>
        <p:spPr>
          <a:xfrm>
            <a:off x="1697772" y="5455188"/>
            <a:ext cx="5748454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800" dirty="0" smtClean="0"/>
              <a:t>Lower-energy electrons are left behind the higher-energy ones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90005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0.00023 L 0.029 -0.04213 L 0.06111 -0.07592 L 0.08802 -0.09491 L 0.1066 -0.10278 L 0.12535 -0.1037 L 0.14775 -0.09375 L 0.17379 -0.07801 L 0.18872 -0.05995 L 0.20139 -0.04305 L 0.23056 -0.00324 L 0.26632 0.04861 L 0.29549 0.08241 L 0.33664 0.1044 L 0.37604 0.09931 L 0.40903 0.07431 L 0.43368 0.04259 L 0.46354 -0.00023 " pathEditMode="relative" rAng="0" ptsTypes="AAAAAAAAAAAAAAAA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77" y="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823 -0.03889 L 0.0408 -0.07824 L 0.05243 -0.0963 L 0.06528 -0.11204 L 0.08038 -0.12639 L 0.09913 -0.13727 L 0.11424 -0.1419 L 0.13455 -0.13681 L 0.1533 -0.12385 L 0.16597 -0.1088 L 0.18004 -0.09074 L 0.19288 -0.07153 L 0.20538 -0.04977 L 0.2158 -0.0301 L 0.24705 0.03796 L 0.26563 0.07106 L 0.28281 0.09652 L 0.30573 0.12407 L 0.32865 0.1412 L 0.3474 0.1449 L 0.36806 0.13958 L 0.38698 0.12407 L 0.40347 0.10393 L 0.41788 0.08611 L 0.43073 0.06296 " pathEditMode="relative" ptsTypes="AAAAAAAAAAAAAAAAAAAAAAAA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Mechanism </a:t>
            </a:r>
            <a:r>
              <a:rPr lang="en-US" altLang="ja-JP" dirty="0" smtClean="0"/>
              <a:t>of Microbunch Formation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24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598543" y="1210010"/>
            <a:ext cx="3946914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Sinusoidal Magnetic Field</a:t>
            </a:r>
            <a:endParaRPr kumimoji="1" lang="ja-JP" altLang="en-US" sz="2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951425" y="2080962"/>
            <a:ext cx="2071703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Effective Deceleration</a:t>
            </a:r>
            <a:endParaRPr kumimoji="1" lang="ja-JP" altLang="en-US" sz="2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473511" y="3337497"/>
            <a:ext cx="1456658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Slippage</a:t>
            </a:r>
            <a:endParaRPr kumimoji="1"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058099" y="2076955"/>
            <a:ext cx="2071703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Horizontal Oscillation</a:t>
            </a:r>
            <a:endParaRPr kumimoji="1" lang="ja-JP" altLang="en-US" sz="2400" dirty="0"/>
          </a:p>
        </p:txBody>
      </p:sp>
      <p:sp>
        <p:nvSpPr>
          <p:cNvPr id="15" name="下矢印 14"/>
          <p:cNvSpPr/>
          <p:nvPr/>
        </p:nvSpPr>
        <p:spPr>
          <a:xfrm>
            <a:off x="2944505" y="1676131"/>
            <a:ext cx="293427" cy="400466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下矢印 15"/>
          <p:cNvSpPr/>
          <p:nvPr/>
        </p:nvSpPr>
        <p:spPr>
          <a:xfrm>
            <a:off x="5840562" y="1676131"/>
            <a:ext cx="293427" cy="400466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055366" y="4160639"/>
            <a:ext cx="2071703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Continuous Interaction</a:t>
            </a:r>
            <a:endParaRPr kumimoji="1" lang="ja-JP" altLang="en-US" sz="24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575910" y="4102474"/>
            <a:ext cx="2006658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Longitudinal Dispersion</a:t>
            </a:r>
            <a:endParaRPr kumimoji="1" lang="ja-JP" altLang="en-US" sz="24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059580" y="5398639"/>
            <a:ext cx="2071703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Energy Modulation</a:t>
            </a:r>
            <a:endParaRPr kumimoji="1" lang="ja-JP" altLang="en-US" sz="24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434300" y="5392478"/>
            <a:ext cx="3145446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Density Modulation</a:t>
            </a:r>
          </a:p>
          <a:p>
            <a:pPr algn="ctr"/>
            <a:r>
              <a:rPr kumimoji="1" lang="en-US" altLang="ja-JP" sz="2400" dirty="0" smtClean="0"/>
              <a:t>(Microbunch)</a:t>
            </a:r>
            <a:endParaRPr kumimoji="1" lang="ja-JP" altLang="en-US" sz="2400" dirty="0"/>
          </a:p>
        </p:txBody>
      </p:sp>
      <p:sp>
        <p:nvSpPr>
          <p:cNvPr id="23" name="下矢印 22"/>
          <p:cNvSpPr/>
          <p:nvPr/>
        </p:nvSpPr>
        <p:spPr>
          <a:xfrm>
            <a:off x="2944503" y="2907951"/>
            <a:ext cx="293427" cy="1252687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下矢印 23"/>
          <p:cNvSpPr/>
          <p:nvPr/>
        </p:nvSpPr>
        <p:spPr>
          <a:xfrm rot="5400000">
            <a:off x="3673182" y="2927061"/>
            <a:ext cx="293427" cy="1307230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下矢印 24"/>
          <p:cNvSpPr/>
          <p:nvPr/>
        </p:nvSpPr>
        <p:spPr>
          <a:xfrm>
            <a:off x="2941092" y="4998173"/>
            <a:ext cx="293427" cy="400466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下矢印 25"/>
          <p:cNvSpPr/>
          <p:nvPr/>
        </p:nvSpPr>
        <p:spPr>
          <a:xfrm>
            <a:off x="5324221" y="2912903"/>
            <a:ext cx="293427" cy="424593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下矢印 26"/>
          <p:cNvSpPr/>
          <p:nvPr/>
        </p:nvSpPr>
        <p:spPr>
          <a:xfrm>
            <a:off x="6432526" y="2916324"/>
            <a:ext cx="293427" cy="1186150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下矢印 27"/>
          <p:cNvSpPr/>
          <p:nvPr/>
        </p:nvSpPr>
        <p:spPr>
          <a:xfrm rot="16200000">
            <a:off x="4633971" y="5167058"/>
            <a:ext cx="293427" cy="1307230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屈折矢印 28"/>
          <p:cNvSpPr/>
          <p:nvPr/>
        </p:nvSpPr>
        <p:spPr>
          <a:xfrm rot="10800000">
            <a:off x="4619767" y="4390266"/>
            <a:ext cx="952732" cy="1355464"/>
          </a:xfrm>
          <a:prstGeom prst="bentUpArrow">
            <a:avLst>
              <a:gd name="adj1" fmla="val 17121"/>
              <a:gd name="adj2" fmla="val 21061"/>
              <a:gd name="adj3" fmla="val 25716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016275" y="3159534"/>
            <a:ext cx="1578315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Radiation with </a:t>
            </a:r>
            <a:r>
              <a:rPr kumimoji="1" lang="en-US" altLang="ja-JP" sz="2400" dirty="0" smtClean="0">
                <a:latin typeface="Symbol" panose="05050102010706020507" pitchFamily="18" charset="2"/>
              </a:rPr>
              <a:t>l</a:t>
            </a:r>
            <a:r>
              <a:rPr kumimoji="1" lang="en-US" altLang="ja-JP" sz="2400" baseline="-25000" dirty="0" smtClean="0"/>
              <a:t>1</a:t>
            </a:r>
            <a:endParaRPr kumimoji="1" lang="ja-JP" altLang="en-US" sz="2400" baseline="-25000" dirty="0"/>
          </a:p>
        </p:txBody>
      </p:sp>
      <p:sp>
        <p:nvSpPr>
          <p:cNvPr id="31" name="下矢印 30"/>
          <p:cNvSpPr/>
          <p:nvPr/>
        </p:nvSpPr>
        <p:spPr>
          <a:xfrm rot="16200000">
            <a:off x="2652063" y="3372952"/>
            <a:ext cx="293427" cy="400466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624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r>
              <a:rPr lang="en-US" altLang="ja-JP" dirty="0" smtClean="0"/>
              <a:t>Microbunch Formation in Phase Space</a:t>
            </a:r>
            <a:endParaRPr lang="ja-JP" altLang="en-US" dirty="0" smtClean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25AA728-8F54-44DC-8342-294AB07DCF3A}" type="slidenum">
              <a:rPr lang="ja-JP" altLang="en-US" smtClean="0"/>
              <a:pPr>
                <a:defRPr/>
              </a:pPr>
              <a:t>25</a:t>
            </a:fld>
            <a:endParaRPr lang="ja-JP" altLang="en-US" dirty="0"/>
          </a:p>
        </p:txBody>
      </p:sp>
      <p:graphicFrame>
        <p:nvGraphicFramePr>
          <p:cNvPr id="3" name="オブジェクト 2"/>
          <p:cNvGraphicFramePr>
            <a:graphicFrameLocks noChangeAspect="1"/>
          </p:cNvGraphicFramePr>
          <p:nvPr>
            <p:extLst/>
          </p:nvPr>
        </p:nvGraphicFramePr>
        <p:xfrm>
          <a:off x="-65088" y="1211263"/>
          <a:ext cx="3219451" cy="522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ｸﾞﾗﾌ" r:id="rId3" imgW="3220200" imgH="5225760" progId="Origin50.Graph">
                  <p:embed/>
                </p:oleObj>
              </mc:Choice>
              <mc:Fallback>
                <p:oleObj name="ｸﾞﾗﾌ" r:id="rId3" imgW="3220200" imgH="5225760" progId="Origin50.Graph">
                  <p:embed/>
                  <p:pic>
                    <p:nvPicPr>
                      <p:cNvPr id="3" name="オブジェクト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65088" y="1211263"/>
                        <a:ext cx="3219451" cy="5226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グループ化 11"/>
          <p:cNvGrpSpPr/>
          <p:nvPr/>
        </p:nvGrpSpPr>
        <p:grpSpPr>
          <a:xfrm>
            <a:off x="2008412" y="1180924"/>
            <a:ext cx="3915597" cy="4989512"/>
            <a:chOff x="2008412" y="1180924"/>
            <a:chExt cx="3915597" cy="4989512"/>
          </a:xfrm>
        </p:grpSpPr>
        <p:graphicFrame>
          <p:nvGraphicFramePr>
            <p:cNvPr id="6" name="オブジェクト 5"/>
            <p:cNvGraphicFramePr>
              <a:graphicFrameLocks noChangeAspect="1"/>
            </p:cNvGraphicFramePr>
            <p:nvPr>
              <p:extLst/>
            </p:nvPr>
          </p:nvGraphicFramePr>
          <p:xfrm>
            <a:off x="2736309" y="1180924"/>
            <a:ext cx="3187700" cy="4989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0" name="ｸﾞﾗﾌ" r:id="rId5" imgW="3188160" imgH="4989600" progId="Origin50.Graph">
                    <p:embed/>
                  </p:oleObj>
                </mc:Choice>
                <mc:Fallback>
                  <p:oleObj name="ｸﾞﾗﾌ" r:id="rId5" imgW="3188160" imgH="4989600" progId="Origin50.Graph">
                    <p:embed/>
                    <p:pic>
                      <p:nvPicPr>
                        <p:cNvPr id="6" name="オブジェクト 5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736309" y="1180924"/>
                          <a:ext cx="3187700" cy="49895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右矢印 10"/>
            <p:cNvSpPr/>
            <p:nvPr/>
          </p:nvSpPr>
          <p:spPr>
            <a:xfrm>
              <a:off x="2008412" y="3068127"/>
              <a:ext cx="2157892" cy="148662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/>
                <a:t>Interaction with Radiation</a:t>
              </a:r>
              <a:endParaRPr kumimoji="1" lang="ja-JP" altLang="en-US" dirty="0"/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5405886" y="1504353"/>
            <a:ext cx="3421234" cy="4664075"/>
            <a:chOff x="5405886" y="1504353"/>
            <a:chExt cx="3421234" cy="4664075"/>
          </a:xfrm>
        </p:grpSpPr>
        <p:graphicFrame>
          <p:nvGraphicFramePr>
            <p:cNvPr id="7" name="オブジェクト 6"/>
            <p:cNvGraphicFramePr>
              <a:graphicFrameLocks noChangeAspect="1"/>
            </p:cNvGraphicFramePr>
            <p:nvPr>
              <p:extLst/>
            </p:nvPr>
          </p:nvGraphicFramePr>
          <p:xfrm>
            <a:off x="6269657" y="1504353"/>
            <a:ext cx="2557463" cy="4664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1" name="ｸﾞﾗﾌ" r:id="rId7" imgW="2557080" imgH="4663440" progId="Origin50.Graph">
                    <p:embed/>
                  </p:oleObj>
                </mc:Choice>
                <mc:Fallback>
                  <p:oleObj name="ｸﾞﾗﾌ" r:id="rId7" imgW="2557080" imgH="4663440" progId="Origin50.Graph">
                    <p:embed/>
                    <p:pic>
                      <p:nvPicPr>
                        <p:cNvPr id="7" name="オブジェクト 6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269657" y="1504353"/>
                          <a:ext cx="2557463" cy="46640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右矢印 12"/>
            <p:cNvSpPr/>
            <p:nvPr/>
          </p:nvSpPr>
          <p:spPr>
            <a:xfrm>
              <a:off x="5405886" y="3068127"/>
              <a:ext cx="1970729" cy="148662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dirty="0" smtClean="0"/>
                <a:t>Longitudinal Dispersion</a:t>
              </a:r>
              <a:endParaRPr kumimoji="1" lang="ja-JP" altLang="en-US" dirty="0"/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4485735" y="1647645"/>
            <a:ext cx="437072" cy="1851803"/>
            <a:chOff x="4485735" y="1647645"/>
            <a:chExt cx="437072" cy="1851803"/>
          </a:xfrm>
        </p:grpSpPr>
        <p:sp>
          <p:nvSpPr>
            <p:cNvPr id="8" name="右矢印 7"/>
            <p:cNvSpPr/>
            <p:nvPr/>
          </p:nvSpPr>
          <p:spPr>
            <a:xfrm>
              <a:off x="4485735" y="1647645"/>
              <a:ext cx="353683" cy="250166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右矢印 9"/>
            <p:cNvSpPr/>
            <p:nvPr/>
          </p:nvSpPr>
          <p:spPr>
            <a:xfrm rot="10800000">
              <a:off x="4569124" y="3249282"/>
              <a:ext cx="353683" cy="250166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4387755" y="1996998"/>
            <a:ext cx="1018131" cy="461665"/>
            <a:chOff x="4387755" y="1996998"/>
            <a:chExt cx="1018131" cy="461665"/>
          </a:xfrm>
        </p:grpSpPr>
        <p:cxnSp>
          <p:nvCxnSpPr>
            <p:cNvPr id="15" name="直線矢印コネクタ 14"/>
            <p:cNvCxnSpPr/>
            <p:nvPr/>
          </p:nvCxnSpPr>
          <p:spPr>
            <a:xfrm>
              <a:off x="4387755" y="2040340"/>
              <a:ext cx="1018131" cy="0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triangle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テキスト ボックス 15"/>
            <p:cNvSpPr txBox="1"/>
            <p:nvPr/>
          </p:nvSpPr>
          <p:spPr>
            <a:xfrm>
              <a:off x="4650598" y="1996998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l</a:t>
              </a:r>
              <a:r>
                <a:rPr kumimoji="1" lang="en-US" altLang="ja-JP" sz="2400" b="1" baseline="-25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kumimoji="1" lang="ja-JP" altLang="en-US" sz="24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409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FEL Amplification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26</a:t>
            </a:fld>
            <a:endParaRPr lang="ja-JP" altLang="en-US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2" y="980728"/>
            <a:ext cx="3635679" cy="1361625"/>
          </a:xfrm>
          <a:prstGeom prst="rect">
            <a:avLst/>
          </a:prstGeom>
        </p:spPr>
      </p:pic>
      <p:grpSp>
        <p:nvGrpSpPr>
          <p:cNvPr id="24" name="グループ化 23"/>
          <p:cNvGrpSpPr/>
          <p:nvPr/>
        </p:nvGrpSpPr>
        <p:grpSpPr>
          <a:xfrm>
            <a:off x="147680" y="2495721"/>
            <a:ext cx="3635679" cy="2345907"/>
            <a:chOff x="147680" y="2495721"/>
            <a:chExt cx="3635679" cy="2345907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680" y="2834284"/>
              <a:ext cx="3635679" cy="2007344"/>
            </a:xfrm>
            <a:prstGeom prst="rect">
              <a:avLst/>
            </a:prstGeom>
          </p:spPr>
        </p:pic>
        <p:sp>
          <p:nvSpPr>
            <p:cNvPr id="13" name="下矢印 12"/>
            <p:cNvSpPr/>
            <p:nvPr/>
          </p:nvSpPr>
          <p:spPr>
            <a:xfrm>
              <a:off x="1678673" y="2495721"/>
              <a:ext cx="498144" cy="573206"/>
            </a:xfrm>
            <a:prstGeom prst="downArrow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842854" y="2510641"/>
              <a:ext cx="19855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Microbunching</a:t>
              </a:r>
              <a:endParaRPr kumimoji="1" lang="ja-JP" alt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5" name="グループ化 24"/>
          <p:cNvGrpSpPr/>
          <p:nvPr/>
        </p:nvGrpSpPr>
        <p:grpSpPr>
          <a:xfrm>
            <a:off x="147682" y="4630123"/>
            <a:ext cx="3482093" cy="2272005"/>
            <a:chOff x="147682" y="4630123"/>
            <a:chExt cx="3635679" cy="2372217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682" y="4994996"/>
              <a:ext cx="3635679" cy="2007344"/>
            </a:xfrm>
            <a:prstGeom prst="rect">
              <a:avLst/>
            </a:prstGeom>
          </p:spPr>
        </p:pic>
        <p:sp>
          <p:nvSpPr>
            <p:cNvPr id="17" name="下矢印 16"/>
            <p:cNvSpPr/>
            <p:nvPr/>
          </p:nvSpPr>
          <p:spPr>
            <a:xfrm>
              <a:off x="1677414" y="4630123"/>
              <a:ext cx="498144" cy="573206"/>
            </a:xfrm>
            <a:prstGeom prst="downArrow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604276" y="4680758"/>
              <a:ext cx="28316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Coherent Radiation</a:t>
              </a:r>
              <a:endParaRPr kumimoji="1" lang="ja-JP" altLang="en-US" sz="20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7" name="グループ化 26"/>
          <p:cNvGrpSpPr/>
          <p:nvPr/>
        </p:nvGrpSpPr>
        <p:grpSpPr>
          <a:xfrm>
            <a:off x="5432808" y="4633840"/>
            <a:ext cx="3635679" cy="2368500"/>
            <a:chOff x="5432808" y="4633840"/>
            <a:chExt cx="3635679" cy="2368500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808" y="4994996"/>
              <a:ext cx="3635679" cy="2007344"/>
            </a:xfrm>
            <a:prstGeom prst="rect">
              <a:avLst/>
            </a:prstGeom>
          </p:spPr>
        </p:pic>
        <p:sp>
          <p:nvSpPr>
            <p:cNvPr id="22" name="下矢印 21"/>
            <p:cNvSpPr/>
            <p:nvPr/>
          </p:nvSpPr>
          <p:spPr>
            <a:xfrm>
              <a:off x="6936162" y="4633840"/>
              <a:ext cx="498144" cy="573206"/>
            </a:xfrm>
            <a:prstGeom prst="downArrow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5863024" y="4684475"/>
              <a:ext cx="28316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Coherent Radiation</a:t>
              </a:r>
              <a:endParaRPr kumimoji="1" lang="ja-JP" altLang="en-US" sz="20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8" name="角丸四角形 27"/>
          <p:cNvSpPr/>
          <p:nvPr/>
        </p:nvSpPr>
        <p:spPr>
          <a:xfrm>
            <a:off x="4524232" y="621444"/>
            <a:ext cx="4619768" cy="25495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sz="2400" dirty="0" smtClean="0"/>
              <a:t>FEL Amplification = </a:t>
            </a:r>
          </a:p>
          <a:p>
            <a:r>
              <a:rPr kumimoji="1" lang="en-US" altLang="ja-JP" sz="2400" dirty="0" smtClean="0"/>
              <a:t>Positive Feedback Loop of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400" dirty="0" err="1" smtClean="0"/>
              <a:t>Microbunching</a:t>
            </a:r>
            <a:r>
              <a:rPr lang="en-US" altLang="ja-JP" sz="2400" dirty="0" smtClean="0"/>
              <a:t> through interaction with radiation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400" dirty="0" smtClean="0"/>
              <a:t>Intensify radiation by coherent radiation</a:t>
            </a:r>
            <a:endParaRPr kumimoji="1" lang="en-US" altLang="ja-JP" sz="2400" dirty="0" smtClean="0"/>
          </a:p>
        </p:txBody>
      </p:sp>
      <p:grpSp>
        <p:nvGrpSpPr>
          <p:cNvPr id="30" name="グループ化 29"/>
          <p:cNvGrpSpPr/>
          <p:nvPr/>
        </p:nvGrpSpPr>
        <p:grpSpPr>
          <a:xfrm>
            <a:off x="3595520" y="3039864"/>
            <a:ext cx="5319383" cy="2001819"/>
            <a:chOff x="3595520" y="3039864"/>
            <a:chExt cx="5319383" cy="2001819"/>
          </a:xfrm>
        </p:grpSpPr>
        <p:sp>
          <p:nvSpPr>
            <p:cNvPr id="19" name="下矢印 18"/>
            <p:cNvSpPr/>
            <p:nvPr/>
          </p:nvSpPr>
          <p:spPr>
            <a:xfrm rot="13753675">
              <a:off x="4348187" y="3716057"/>
              <a:ext cx="498144" cy="1926052"/>
            </a:xfrm>
            <a:prstGeom prst="downArrow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 rot="19157228">
              <a:off x="3595520" y="4641573"/>
              <a:ext cx="19855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Microbunching</a:t>
              </a:r>
              <a:endParaRPr kumimoji="1" lang="ja-JP" alt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808" y="3039864"/>
              <a:ext cx="3482095" cy="19225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478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4824413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Introduction</a:t>
            </a:r>
          </a:p>
          <a:p>
            <a:pPr eaLnBrk="1" hangingPunct="1"/>
            <a:r>
              <a:rPr lang="en-US" altLang="ja-JP" dirty="0" smtClean="0"/>
              <a:t>Coherent radiation &amp; FELs</a:t>
            </a:r>
          </a:p>
          <a:p>
            <a:pPr eaLnBrk="1" hangingPunct="1"/>
            <a:r>
              <a:rPr lang="en-US" altLang="ja-JP" dirty="0" smtClean="0"/>
              <a:t>Amplification mechanism in FELs</a:t>
            </a:r>
          </a:p>
          <a:p>
            <a:r>
              <a:rPr lang="en-US" altLang="ja-JP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 equation</a:t>
            </a:r>
          </a:p>
          <a:p>
            <a:r>
              <a:rPr lang="en-US" altLang="ja-JP" dirty="0" smtClean="0"/>
              <a:t>Characteristics </a:t>
            </a:r>
            <a:r>
              <a:rPr lang="en-US" altLang="ja-JP" dirty="0"/>
              <a:t>of FEL radiation</a:t>
            </a:r>
            <a:endParaRPr lang="en-US" altLang="ja-JP" dirty="0" smtClean="0"/>
          </a:p>
          <a:p>
            <a:pPr eaLnBrk="1" hangingPunct="1"/>
            <a:r>
              <a:rPr lang="en-US" altLang="ja-JP" dirty="0" smtClean="0"/>
              <a:t>ERL: what’s it?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E675D5-6A16-489E-8151-F52117966913}" type="slidenum">
              <a:rPr lang="ja-JP" altLang="en-US" smtClean="0"/>
              <a:pPr>
                <a:defRPr/>
              </a:pPr>
              <a:t>27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4527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874929" y="2151142"/>
            <a:ext cx="7459926" cy="205246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r"/>
            <a:r>
              <a:rPr lang="en-US" altLang="ja-JP" sz="2800" b="1" u="sng" dirty="0"/>
              <a:t>FEL </a:t>
            </a:r>
            <a:r>
              <a:rPr lang="en-US" altLang="ja-JP" sz="2800" b="1" u="sng" dirty="0" smtClean="0"/>
              <a:t>Equation</a:t>
            </a:r>
            <a:endParaRPr lang="ja-JP" altLang="en-US" sz="2800" b="1" u="sng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FEL Equation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457200" y="1052736"/>
            <a:ext cx="8531157" cy="5544914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To describe the FEL amplification, we need to consider:</a:t>
            </a:r>
          </a:p>
          <a:p>
            <a:pPr lvl="1"/>
            <a:r>
              <a:rPr lang="en-US" altLang="ja-JP" dirty="0" smtClean="0"/>
              <a:t>Electron dynamics in 6D phase space</a:t>
            </a:r>
          </a:p>
          <a:p>
            <a:pPr lvl="1"/>
            <a:r>
              <a:rPr lang="en-US" altLang="ja-JP" dirty="0" smtClean="0"/>
              <a:t>Interaction between e</a:t>
            </a:r>
            <a:r>
              <a:rPr lang="en-US" altLang="ja-JP" baseline="30000" dirty="0" smtClean="0"/>
              <a:t>-</a:t>
            </a:r>
            <a:r>
              <a:rPr lang="en-US" altLang="ja-JP" dirty="0" smtClean="0"/>
              <a:t> and radiation</a:t>
            </a:r>
          </a:p>
          <a:p>
            <a:pPr lvl="1"/>
            <a:r>
              <a:rPr lang="en-US" altLang="ja-JP" dirty="0" smtClean="0"/>
              <a:t>Amplification by coherent radiation</a:t>
            </a:r>
          </a:p>
          <a:p>
            <a:pPr lvl="1"/>
            <a:r>
              <a:rPr lang="en-US" altLang="ja-JP" dirty="0" smtClean="0"/>
              <a:t>Diffraction of radiation</a:t>
            </a:r>
          </a:p>
          <a:p>
            <a:endParaRPr lang="en-US" altLang="ja-JP" sz="1400" dirty="0" smtClean="0"/>
          </a:p>
          <a:p>
            <a:r>
              <a:rPr lang="en-US" altLang="ja-JP" dirty="0" smtClean="0"/>
              <a:t>Rigorous solution needed For quantitative estimation</a:t>
            </a:r>
          </a:p>
          <a:p>
            <a:r>
              <a:rPr lang="en-US" altLang="ja-JP" dirty="0" smtClean="0"/>
              <a:t>For qualitative understanding, simplified form with some approx. is enough!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28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8428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1-D &amp; SS Approximation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29</a:t>
            </a:fld>
            <a:endParaRPr lang="ja-JP" altLang="en-US" dirty="0"/>
          </a:p>
        </p:txBody>
      </p:sp>
      <p:sp>
        <p:nvSpPr>
          <p:cNvPr id="24" name="角丸四角形 23"/>
          <p:cNvSpPr/>
          <p:nvPr/>
        </p:nvSpPr>
        <p:spPr>
          <a:xfrm>
            <a:off x="855496" y="1061381"/>
            <a:ext cx="7697657" cy="198745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sz="2400" dirty="0" smtClean="0"/>
              <a:t>1-Dimensional and Steady State Approximation: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kumimoji="1" lang="en-US" altLang="ja-JP" sz="2400" dirty="0" smtClean="0"/>
              <a:t>Initial distribution functions (at z=0) do not depend on </a:t>
            </a:r>
            <a:r>
              <a:rPr kumimoji="1" lang="en-US" altLang="ja-JP" sz="2400" dirty="0" err="1" smtClean="0"/>
              <a:t>x,y,t</a:t>
            </a:r>
            <a:endParaRPr kumimoji="1" lang="en-US" altLang="ja-JP" sz="24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kumimoji="1" lang="en-US" altLang="ja-JP" sz="2400" dirty="0" smtClean="0"/>
              <a:t>Radiation amplitude and microbunch grows as z, but does not depend on </a:t>
            </a:r>
            <a:r>
              <a:rPr kumimoji="1" lang="en-US" altLang="ja-JP" sz="2400" dirty="0" err="1" smtClean="0"/>
              <a:t>x,y,t</a:t>
            </a:r>
            <a:endParaRPr kumimoji="1" lang="en-US" altLang="ja-JP" sz="2400" dirty="0" smtClean="0"/>
          </a:p>
        </p:txBody>
      </p:sp>
      <p:pic>
        <p:nvPicPr>
          <p:cNvPr id="4" name="図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464" y="3487494"/>
            <a:ext cx="5401454" cy="40603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464" y="4935949"/>
            <a:ext cx="6205314" cy="438844"/>
          </a:xfrm>
          <a:prstGeom prst="rect">
            <a:avLst/>
          </a:prstGeom>
        </p:spPr>
      </p:pic>
      <p:sp>
        <p:nvSpPr>
          <p:cNvPr id="51" name="円/楕円 50"/>
          <p:cNvSpPr/>
          <p:nvPr/>
        </p:nvSpPr>
        <p:spPr>
          <a:xfrm>
            <a:off x="3731592" y="3378955"/>
            <a:ext cx="811643" cy="706915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51"/>
          <p:cNvSpPr/>
          <p:nvPr/>
        </p:nvSpPr>
        <p:spPr>
          <a:xfrm>
            <a:off x="4359960" y="4849701"/>
            <a:ext cx="811643" cy="7069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4584021" y="3844109"/>
            <a:ext cx="18875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amplitude </a:t>
            </a:r>
          </a:p>
          <a:p>
            <a:r>
              <a:rPr kumimoji="1" lang="en-US" altLang="ja-JP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radiation</a:t>
            </a:r>
            <a:endParaRPr kumimoji="1" lang="ja-JP" altLang="en-US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4963704" y="5500506"/>
            <a:ext cx="2395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microbunching</a:t>
            </a:r>
            <a:endParaRPr kumimoji="1" lang="ja-JP" alt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円/楕円 54"/>
          <p:cNvSpPr/>
          <p:nvPr/>
        </p:nvSpPr>
        <p:spPr>
          <a:xfrm>
            <a:off x="3590758" y="4849701"/>
            <a:ext cx="672554" cy="706915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FF00"/>
              </a:solidFill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2292977" y="5379717"/>
            <a:ext cx="15744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constant </a:t>
            </a:r>
          </a:p>
          <a:p>
            <a:r>
              <a:rPr kumimoji="1" lang="en-US" altLang="ja-JP" sz="24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</a:t>
            </a:r>
            <a:endParaRPr kumimoji="1" lang="ja-JP" altLang="en-US" sz="2400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37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4824413"/>
          </a:xfrm>
        </p:spPr>
        <p:txBody>
          <a:bodyPr/>
          <a:lstStyle/>
          <a:p>
            <a:pPr eaLnBrk="1" hangingPunct="1"/>
            <a:r>
              <a:rPr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  <a:p>
            <a:pPr eaLnBrk="1" hangingPunct="1"/>
            <a:r>
              <a:rPr lang="en-US" altLang="ja-JP" dirty="0" smtClean="0"/>
              <a:t>Coherent radiation &amp; FELs</a:t>
            </a:r>
          </a:p>
          <a:p>
            <a:r>
              <a:rPr lang="en-US" altLang="ja-JP" dirty="0"/>
              <a:t>Amplification mechanism in </a:t>
            </a:r>
            <a:r>
              <a:rPr lang="en-US" altLang="ja-JP" dirty="0" smtClean="0"/>
              <a:t>FELs</a:t>
            </a:r>
          </a:p>
          <a:p>
            <a:r>
              <a:rPr lang="en-US" altLang="ja-JP" dirty="0"/>
              <a:t>FEL </a:t>
            </a:r>
            <a:r>
              <a:rPr lang="en-US" altLang="ja-JP" dirty="0" smtClean="0"/>
              <a:t>equation</a:t>
            </a:r>
          </a:p>
          <a:p>
            <a:r>
              <a:rPr lang="en-US" altLang="ja-JP" dirty="0"/>
              <a:t>Characteristics of FEL radiation</a:t>
            </a:r>
            <a:endParaRPr lang="en-US" altLang="ja-JP" dirty="0" smtClean="0"/>
          </a:p>
          <a:p>
            <a:pPr eaLnBrk="1" hangingPunct="1"/>
            <a:r>
              <a:rPr lang="en-US" altLang="ja-JP" dirty="0" smtClean="0"/>
              <a:t>ERL: what’s it?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E675D5-6A16-489E-8151-F52117966913}" type="slidenum">
              <a:rPr lang="ja-JP" altLang="en-US" smtClean="0"/>
              <a:pPr>
                <a:defRPr/>
              </a:pPr>
              <a:t>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8975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ボックス 12"/>
          <p:cNvSpPr txBox="1"/>
          <p:nvPr/>
        </p:nvSpPr>
        <p:spPr>
          <a:xfrm>
            <a:off x="508032" y="1046212"/>
            <a:ext cx="8139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Under 1D &amp; SS approximations, the FEL amplification is described by normalized variables as a function of normalized coordinate          as follows:</a:t>
            </a:r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FEL Equation under 1D &amp; SS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30</a:t>
            </a:fld>
            <a:endParaRPr lang="ja-JP" altLang="en-US" dirty="0"/>
          </a:p>
        </p:txBody>
      </p:sp>
      <p:pic>
        <p:nvPicPr>
          <p:cNvPr id="38" name="図 3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26" y="3306525"/>
            <a:ext cx="2890181" cy="337253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26" y="2830738"/>
            <a:ext cx="2552933" cy="337253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25" y="2318729"/>
            <a:ext cx="1745093" cy="392156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9" y="1902936"/>
            <a:ext cx="745094" cy="243136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4424426" y="2355108"/>
            <a:ext cx="372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Complex amplitude of radiation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424426" y="2960392"/>
            <a:ext cx="4295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Energy and position of </a:t>
            </a:r>
            <a:r>
              <a:rPr lang="en-US" altLang="ja-JP" b="1" u="sng" dirty="0" smtClean="0"/>
              <a:t>j-</a:t>
            </a:r>
            <a:r>
              <a:rPr lang="en-US" altLang="ja-JP" b="1" u="sng" dirty="0" err="1" smtClean="0"/>
              <a:t>th</a:t>
            </a:r>
            <a:r>
              <a:rPr lang="en-US" altLang="ja-JP" b="1" u="sng" dirty="0" smtClean="0"/>
              <a:t> electron</a:t>
            </a:r>
            <a:r>
              <a:rPr lang="en-US" altLang="ja-JP" dirty="0" smtClean="0"/>
              <a:t>, relative to a reference electron</a:t>
            </a:r>
            <a:endParaRPr kumimoji="1" lang="ja-JP" altLang="en-US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796402" y="4091570"/>
            <a:ext cx="3371925" cy="2364437"/>
            <a:chOff x="796402" y="4091570"/>
            <a:chExt cx="3371925" cy="2364437"/>
          </a:xfrm>
        </p:grpSpPr>
        <p:sp>
          <p:nvSpPr>
            <p:cNvPr id="27" name="テキスト ボックス 26"/>
            <p:cNvSpPr txBox="1"/>
            <p:nvPr/>
          </p:nvSpPr>
          <p:spPr>
            <a:xfrm>
              <a:off x="796402" y="4091570"/>
              <a:ext cx="30604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 smtClean="0"/>
                <a:t>Longitudinal dispersion</a:t>
              </a:r>
              <a:endParaRPr kumimoji="1" lang="ja-JP" altLang="en-US" sz="2000" dirty="0"/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796402" y="4841580"/>
              <a:ext cx="33719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 smtClean="0"/>
                <a:t>Energy variation by interaction with radiation</a:t>
              </a:r>
              <a:endParaRPr kumimoji="1" lang="ja-JP" altLang="en-US" sz="2000" dirty="0"/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796402" y="5748121"/>
              <a:ext cx="31631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 smtClean="0"/>
                <a:t>Growth of radiation by coherent radiation</a:t>
              </a:r>
              <a:endParaRPr kumimoji="1" lang="ja-JP" altLang="en-US" sz="2000" dirty="0"/>
            </a:p>
          </p:txBody>
        </p:sp>
      </p:grpSp>
      <p:sp>
        <p:nvSpPr>
          <p:cNvPr id="9" name="右中かっこ 8"/>
          <p:cNvSpPr/>
          <p:nvPr/>
        </p:nvSpPr>
        <p:spPr>
          <a:xfrm>
            <a:off x="4141390" y="2875350"/>
            <a:ext cx="175599" cy="816417"/>
          </a:xfrm>
          <a:prstGeom prst="rightBrace">
            <a:avLst>
              <a:gd name="adj1" fmla="val 60270"/>
              <a:gd name="adj2" fmla="val 5000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9" name="グループ化 18"/>
          <p:cNvGrpSpPr/>
          <p:nvPr/>
        </p:nvGrpSpPr>
        <p:grpSpPr>
          <a:xfrm>
            <a:off x="4217265" y="3950311"/>
            <a:ext cx="1995804" cy="674508"/>
            <a:chOff x="4217265" y="3950311"/>
            <a:chExt cx="1995804" cy="674508"/>
          </a:xfrm>
        </p:grpSpPr>
        <p:pic>
          <p:nvPicPr>
            <p:cNvPr id="18" name="図 17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7781" y="3950311"/>
              <a:ext cx="1235288" cy="674508"/>
            </a:xfrm>
            <a:prstGeom prst="rect">
              <a:avLst/>
            </a:prstGeom>
          </p:spPr>
        </p:pic>
        <p:sp>
          <p:nvSpPr>
            <p:cNvPr id="10" name="右矢印 9"/>
            <p:cNvSpPr/>
            <p:nvPr/>
          </p:nvSpPr>
          <p:spPr>
            <a:xfrm>
              <a:off x="4217265" y="4122527"/>
              <a:ext cx="475671" cy="338196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2" name="グループ化 31"/>
          <p:cNvGrpSpPr/>
          <p:nvPr/>
        </p:nvGrpSpPr>
        <p:grpSpPr>
          <a:xfrm>
            <a:off x="4217265" y="4846502"/>
            <a:ext cx="3587955" cy="674508"/>
            <a:chOff x="4217265" y="4846502"/>
            <a:chExt cx="3587955" cy="674508"/>
          </a:xfrm>
        </p:grpSpPr>
        <p:pic>
          <p:nvPicPr>
            <p:cNvPr id="30" name="図 29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7780" y="4846502"/>
              <a:ext cx="2827440" cy="674508"/>
            </a:xfrm>
            <a:prstGeom prst="rect">
              <a:avLst/>
            </a:prstGeom>
          </p:spPr>
        </p:pic>
        <p:sp>
          <p:nvSpPr>
            <p:cNvPr id="21" name="右矢印 20"/>
            <p:cNvSpPr/>
            <p:nvPr/>
          </p:nvSpPr>
          <p:spPr>
            <a:xfrm>
              <a:off x="4217265" y="5026425"/>
              <a:ext cx="475671" cy="338196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5" name="グループ化 34"/>
          <p:cNvGrpSpPr/>
          <p:nvPr/>
        </p:nvGrpSpPr>
        <p:grpSpPr>
          <a:xfrm>
            <a:off x="4217265" y="5663465"/>
            <a:ext cx="3297761" cy="999997"/>
            <a:chOff x="4217265" y="5663465"/>
            <a:chExt cx="3297761" cy="999997"/>
          </a:xfrm>
        </p:grpSpPr>
        <p:pic>
          <p:nvPicPr>
            <p:cNvPr id="34" name="図 3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7782" y="5663465"/>
              <a:ext cx="2537244" cy="999997"/>
            </a:xfrm>
            <a:prstGeom prst="rect">
              <a:avLst/>
            </a:prstGeom>
          </p:spPr>
        </p:pic>
        <p:sp>
          <p:nvSpPr>
            <p:cNvPr id="26" name="右矢印 25"/>
            <p:cNvSpPr/>
            <p:nvPr/>
          </p:nvSpPr>
          <p:spPr>
            <a:xfrm>
              <a:off x="4217265" y="5932966"/>
              <a:ext cx="475671" cy="338196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1372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角丸四角形 28"/>
          <p:cNvSpPr/>
          <p:nvPr/>
        </p:nvSpPr>
        <p:spPr>
          <a:xfrm>
            <a:off x="1486026" y="6037887"/>
            <a:ext cx="7181724" cy="63465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角丸四角形 17"/>
          <p:cNvSpPr/>
          <p:nvPr/>
        </p:nvSpPr>
        <p:spPr>
          <a:xfrm>
            <a:off x="1155729" y="1103811"/>
            <a:ext cx="7061200" cy="16129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Solving the 1D FEL Eq. (Analytical)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31</a:t>
            </a:fld>
            <a:endParaRPr lang="ja-JP" altLang="en-US" dirty="0"/>
          </a:p>
        </p:txBody>
      </p:sp>
      <p:pic>
        <p:nvPicPr>
          <p:cNvPr id="46" name="図 4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610" y="1227537"/>
            <a:ext cx="3456253" cy="1336093"/>
          </a:xfrm>
          <a:prstGeom prst="rect">
            <a:avLst/>
          </a:prstGeom>
        </p:spPr>
      </p:pic>
      <p:pic>
        <p:nvPicPr>
          <p:cNvPr id="44" name="図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226" y="3043998"/>
            <a:ext cx="4172530" cy="392156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80" y="1572641"/>
            <a:ext cx="2400863" cy="652913"/>
          </a:xfrm>
          <a:prstGeom prst="rect">
            <a:avLst/>
          </a:prstGeom>
        </p:spPr>
      </p:pic>
      <p:pic>
        <p:nvPicPr>
          <p:cNvPr id="45" name="図 4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026" y="3660695"/>
            <a:ext cx="5556838" cy="1858820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226" y="6145494"/>
            <a:ext cx="1518402" cy="370343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4137376" y="2812164"/>
            <a:ext cx="52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(2)</a:t>
            </a:r>
            <a:endParaRPr kumimoji="1" lang="ja-JP" altLang="en-US" dirty="0"/>
          </a:p>
        </p:txBody>
      </p:sp>
      <p:sp>
        <p:nvSpPr>
          <p:cNvPr id="25" name="下矢印 24"/>
          <p:cNvSpPr/>
          <p:nvPr/>
        </p:nvSpPr>
        <p:spPr>
          <a:xfrm rot="18555995">
            <a:off x="3906028" y="4029870"/>
            <a:ext cx="171450" cy="630636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下矢印 31"/>
          <p:cNvSpPr/>
          <p:nvPr/>
        </p:nvSpPr>
        <p:spPr>
          <a:xfrm rot="17178494">
            <a:off x="5109973" y="3683331"/>
            <a:ext cx="171450" cy="1387735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3373179" y="4241800"/>
            <a:ext cx="52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(3)</a:t>
            </a:r>
            <a:endParaRPr kumimoji="1" lang="ja-JP" altLang="en-US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403803" y="4053132"/>
            <a:ext cx="52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(2)</a:t>
            </a:r>
            <a:endParaRPr kumimoji="1" lang="ja-JP" altLang="en-US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1078298" y="301673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(1)’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284297" y="5535202"/>
            <a:ext cx="2474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uniform distribution</a:t>
            </a:r>
            <a:endParaRPr kumimoji="1" lang="ja-JP" altLang="en-US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5933116" y="5508745"/>
            <a:ext cx="2836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small energy deviation</a:t>
            </a:r>
            <a:endParaRPr kumimoji="1" lang="ja-JP" altLang="en-US" dirty="0"/>
          </a:p>
        </p:txBody>
      </p:sp>
      <p:sp>
        <p:nvSpPr>
          <p:cNvPr id="41" name="下矢印 40"/>
          <p:cNvSpPr/>
          <p:nvPr/>
        </p:nvSpPr>
        <p:spPr>
          <a:xfrm rot="18900000">
            <a:off x="4746654" y="5552631"/>
            <a:ext cx="171450" cy="346141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127582" y="5697094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</a:t>
            </a:r>
            <a:endParaRPr kumimoji="1" lang="ja-JP" altLang="en-US" dirty="0"/>
          </a:p>
        </p:txBody>
      </p:sp>
      <p:sp>
        <p:nvSpPr>
          <p:cNvPr id="43" name="下矢印 42"/>
          <p:cNvSpPr/>
          <p:nvPr/>
        </p:nvSpPr>
        <p:spPr>
          <a:xfrm rot="2700000" flipH="1">
            <a:off x="5664394" y="5552631"/>
            <a:ext cx="171450" cy="346141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621981" y="6187412"/>
            <a:ext cx="4910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Radiation growth equation under 1D &amp; SS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9930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正方形/長方形 54"/>
          <p:cNvSpPr/>
          <p:nvPr/>
        </p:nvSpPr>
        <p:spPr>
          <a:xfrm>
            <a:off x="3371850" y="4702030"/>
            <a:ext cx="838200" cy="50039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正方形/長方形 53"/>
          <p:cNvSpPr/>
          <p:nvPr/>
        </p:nvSpPr>
        <p:spPr>
          <a:xfrm>
            <a:off x="3371850" y="3267999"/>
            <a:ext cx="838200" cy="5003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Solving the 1D FEL Eq. (cont.)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32</a:t>
            </a:fld>
            <a:endParaRPr lang="ja-JP" altLang="en-US" dirty="0"/>
          </a:p>
        </p:txBody>
      </p:sp>
      <p:pic>
        <p:nvPicPr>
          <p:cNvPr id="60" name="図 5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18" y="1331244"/>
            <a:ext cx="1405739" cy="342864"/>
          </a:xfrm>
          <a:prstGeom prst="rect">
            <a:avLst/>
          </a:prstGeom>
        </p:spPr>
      </p:pic>
      <p:pic>
        <p:nvPicPr>
          <p:cNvPr id="61" name="図 6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693" y="1298431"/>
            <a:ext cx="2867193" cy="441438"/>
          </a:xfrm>
          <a:prstGeom prst="rect">
            <a:avLst/>
          </a:prstGeom>
        </p:spPr>
      </p:pic>
      <p:pic>
        <p:nvPicPr>
          <p:cNvPr id="57" name="図 5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33" y="2075132"/>
            <a:ext cx="2824335" cy="831447"/>
          </a:xfrm>
          <a:prstGeom prst="rect">
            <a:avLst/>
          </a:prstGeom>
        </p:spPr>
      </p:pic>
      <p:pic>
        <p:nvPicPr>
          <p:cNvPr id="58" name="図 5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32" y="3267999"/>
            <a:ext cx="4118644" cy="1071452"/>
          </a:xfrm>
          <a:prstGeom prst="rect">
            <a:avLst/>
          </a:prstGeom>
        </p:spPr>
      </p:pic>
      <p:pic>
        <p:nvPicPr>
          <p:cNvPr id="59" name="図 5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63" y="4692300"/>
            <a:ext cx="4118643" cy="1071452"/>
          </a:xfrm>
          <a:prstGeom prst="rect">
            <a:avLst/>
          </a:prstGeom>
        </p:spPr>
      </p:pic>
      <p:sp>
        <p:nvSpPr>
          <p:cNvPr id="36" name="テキスト ボックス 35"/>
          <p:cNvSpPr txBox="1"/>
          <p:nvPr/>
        </p:nvSpPr>
        <p:spPr>
          <a:xfrm>
            <a:off x="5439520" y="2261208"/>
            <a:ext cx="3098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Simple propagation</a:t>
            </a:r>
            <a:endParaRPr kumimoji="1" lang="ja-JP" altLang="en-US" sz="2400" dirty="0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5439520" y="3537558"/>
            <a:ext cx="2290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Decaying field</a:t>
            </a:r>
            <a:endParaRPr kumimoji="1" lang="ja-JP" altLang="en-US" sz="2400" dirty="0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5439520" y="5111707"/>
            <a:ext cx="2165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Growing field</a:t>
            </a:r>
            <a:endParaRPr kumimoji="1" lang="ja-JP" altLang="en-US" sz="2400" dirty="0"/>
          </a:p>
        </p:txBody>
      </p:sp>
      <p:sp>
        <p:nvSpPr>
          <p:cNvPr id="51" name="右矢印 50"/>
          <p:cNvSpPr/>
          <p:nvPr/>
        </p:nvSpPr>
        <p:spPr>
          <a:xfrm>
            <a:off x="3632200" y="1359536"/>
            <a:ext cx="450850" cy="286920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テキスト ボックス 51"/>
              <p:cNvSpPr txBox="1"/>
              <p:nvPr/>
            </p:nvSpPr>
            <p:spPr>
              <a:xfrm>
                <a:off x="1108573" y="6024223"/>
                <a:ext cx="7073539" cy="573427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 smtClean="0"/>
                  <a:t>For large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1" lang="en-US" altLang="ja-JP" sz="3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3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kumimoji="1" lang="en-US" altLang="ja-JP" sz="2400" dirty="0" smtClean="0"/>
                  <a:t>, only the growing field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e>
                      <m: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kumimoji="1" lang="en-US" altLang="ja-JP" sz="2400" dirty="0" smtClean="0"/>
                  <a:t> survives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52" name="テキスト ボックス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573" y="6024223"/>
                <a:ext cx="7073539" cy="573427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465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Solving the 1D FEL Eq. (Numerical)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The analytical results are valid only in the “exponential amplification” regime.</a:t>
            </a:r>
          </a:p>
          <a:p>
            <a:r>
              <a:rPr lang="en-US" altLang="ja-JP" dirty="0" smtClean="0"/>
              <a:t>In practice, the radiation power “saturates” because of </a:t>
            </a:r>
          </a:p>
          <a:p>
            <a:pPr lvl="1"/>
            <a:r>
              <a:rPr kumimoji="1" lang="en-US" altLang="ja-JP" dirty="0" smtClean="0"/>
              <a:t>Growth of the energy spread</a:t>
            </a:r>
          </a:p>
          <a:p>
            <a:pPr lvl="1"/>
            <a:r>
              <a:rPr lang="en-US" altLang="ja-JP" dirty="0" smtClean="0"/>
              <a:t>Decrease of the central energy</a:t>
            </a:r>
          </a:p>
          <a:p>
            <a:r>
              <a:rPr kumimoji="1" lang="en-US" altLang="ja-JP" dirty="0" smtClean="0"/>
              <a:t>The FEL </a:t>
            </a:r>
            <a:r>
              <a:rPr kumimoji="1" lang="en-US" altLang="ja-JP" dirty="0" err="1" smtClean="0"/>
              <a:t>eqs</a:t>
            </a:r>
            <a:r>
              <a:rPr kumimoji="1" lang="en-US" altLang="ja-JP" dirty="0" smtClean="0"/>
              <a:t>. should be numerically solved to describe the amplification near saturation.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33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6211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Results of Simulation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34</a:t>
            </a:fld>
            <a:endParaRPr lang="ja-JP" altLang="en-US" dirty="0"/>
          </a:p>
        </p:txBody>
      </p:sp>
      <p:pic>
        <p:nvPicPr>
          <p:cNvPr id="6" name="fel1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80728"/>
            <a:ext cx="9144000" cy="580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8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Example of the Python Code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35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50" y="1412081"/>
            <a:ext cx="5353050" cy="5314950"/>
          </a:xfrm>
          <a:prstGeom prst="rect">
            <a:avLst/>
          </a:prstGeom>
        </p:spPr>
      </p:pic>
      <p:sp>
        <p:nvSpPr>
          <p:cNvPr id="7" name="右中かっこ 6"/>
          <p:cNvSpPr/>
          <p:nvPr/>
        </p:nvSpPr>
        <p:spPr>
          <a:xfrm>
            <a:off x="5416550" y="3600450"/>
            <a:ext cx="336550" cy="2165350"/>
          </a:xfrm>
          <a:prstGeom prst="rightBrace">
            <a:avLst>
              <a:gd name="adj1" fmla="val 53616"/>
              <a:gd name="adj2" fmla="val 50000"/>
            </a:avLst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842000" y="4329182"/>
            <a:ext cx="2800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Main part to solve the 2N+1 equations.</a:t>
            </a:r>
            <a:endParaRPr kumimoji="1" lang="ja-JP" altLang="en-US" sz="2000" dirty="0"/>
          </a:p>
        </p:txBody>
      </p:sp>
      <p:grpSp>
        <p:nvGrpSpPr>
          <p:cNvPr id="11" name="グループ化 10"/>
          <p:cNvGrpSpPr/>
          <p:nvPr/>
        </p:nvGrpSpPr>
        <p:grpSpPr>
          <a:xfrm>
            <a:off x="4572000" y="1089456"/>
            <a:ext cx="3829050" cy="1623755"/>
            <a:chOff x="4572000" y="1089456"/>
            <a:chExt cx="3829050" cy="1623755"/>
          </a:xfrm>
        </p:grpSpPr>
        <p:sp>
          <p:nvSpPr>
            <p:cNvPr id="10" name="角丸四角形 9"/>
            <p:cNvSpPr/>
            <p:nvPr/>
          </p:nvSpPr>
          <p:spPr>
            <a:xfrm>
              <a:off x="4572000" y="1089456"/>
              <a:ext cx="3829050" cy="162375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9" name="図 8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6640" y="1229770"/>
              <a:ext cx="3459769" cy="1343125"/>
            </a:xfrm>
            <a:prstGeom prst="rect">
              <a:avLst/>
            </a:prstGeom>
          </p:spPr>
        </p:pic>
      </p:grpSp>
      <p:sp>
        <p:nvSpPr>
          <p:cNvPr id="12" name="テキスト ボックス 11"/>
          <p:cNvSpPr txBox="1"/>
          <p:nvPr/>
        </p:nvSpPr>
        <p:spPr>
          <a:xfrm>
            <a:off x="4102101" y="5997059"/>
            <a:ext cx="5007654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000" dirty="0" smtClean="0"/>
              <a:t>Can be solved easily under 1D and SS condition. Why not try on your own?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165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4824413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Introduction</a:t>
            </a:r>
          </a:p>
          <a:p>
            <a:pPr eaLnBrk="1" hangingPunct="1"/>
            <a:r>
              <a:rPr lang="en-US" altLang="ja-JP" dirty="0" smtClean="0"/>
              <a:t>Coherent radiation &amp; FELs</a:t>
            </a:r>
          </a:p>
          <a:p>
            <a:r>
              <a:rPr lang="en-US" altLang="ja-JP" dirty="0" smtClean="0"/>
              <a:t>Amplification mechanism in FELs</a:t>
            </a:r>
          </a:p>
          <a:p>
            <a:r>
              <a:rPr lang="en-US" altLang="ja-JP" dirty="0"/>
              <a:t>FEL </a:t>
            </a:r>
            <a:r>
              <a:rPr lang="en-US" altLang="ja-JP" dirty="0" smtClean="0"/>
              <a:t>equation</a:t>
            </a:r>
          </a:p>
          <a:p>
            <a:pPr eaLnBrk="1" hangingPunct="1"/>
            <a:r>
              <a:rPr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Characteristics of FEL radiation</a:t>
            </a:r>
          </a:p>
          <a:p>
            <a:pPr eaLnBrk="1" hangingPunct="1"/>
            <a:r>
              <a:rPr lang="en-US" altLang="ja-JP" dirty="0" smtClean="0"/>
              <a:t>ERL: what’s it?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E675D5-6A16-489E-8151-F52117966913}" type="slidenum">
              <a:rPr lang="ja-JP" altLang="en-US" smtClean="0"/>
              <a:pPr>
                <a:defRPr/>
              </a:pPr>
              <a:t>36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0378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Classification of FELs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3705081"/>
          </a:xfrm>
        </p:spPr>
        <p:txBody>
          <a:bodyPr>
            <a:normAutofit lnSpcReduction="10000"/>
          </a:bodyPr>
          <a:lstStyle/>
          <a:p>
            <a:r>
              <a:rPr kumimoji="1" lang="en-US" altLang="ja-JP" dirty="0" smtClean="0"/>
              <a:t>The e- beam moving in the undulator works to “amplify” light</a:t>
            </a:r>
            <a:endParaRPr lang="en-US" altLang="ja-JP" dirty="0"/>
          </a:p>
          <a:p>
            <a:r>
              <a:rPr lang="en-US" altLang="ja-JP" dirty="0" smtClean="0"/>
              <a:t>To achieve lasing in FEL, we need</a:t>
            </a:r>
          </a:p>
          <a:p>
            <a:pPr lvl="1"/>
            <a:r>
              <a:rPr lang="en-US" altLang="ja-JP" dirty="0" smtClean="0"/>
              <a:t>High gain in total</a:t>
            </a:r>
          </a:p>
          <a:p>
            <a:pPr lvl="1"/>
            <a:r>
              <a:rPr lang="en-US" altLang="ja-JP" dirty="0" smtClean="0"/>
              <a:t>Seed light to be amplified</a:t>
            </a:r>
          </a:p>
          <a:p>
            <a:r>
              <a:rPr kumimoji="1" lang="en-US" altLang="ja-JP" dirty="0" smtClean="0"/>
              <a:t>The FELs can be classified according to how to arrange the above condition</a:t>
            </a: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37</a:t>
            </a:fld>
            <a:endParaRPr lang="ja-JP" altLang="en-US" dirty="0"/>
          </a:p>
        </p:txBody>
      </p:sp>
      <p:grpSp>
        <p:nvGrpSpPr>
          <p:cNvPr id="57" name="グループ化 56"/>
          <p:cNvGrpSpPr/>
          <p:nvPr/>
        </p:nvGrpSpPr>
        <p:grpSpPr>
          <a:xfrm>
            <a:off x="1340294" y="4792355"/>
            <a:ext cx="6522539" cy="1997881"/>
            <a:chOff x="-2341" y="1457863"/>
            <a:chExt cx="9308827" cy="2851333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8360" y="2406846"/>
              <a:ext cx="3872116" cy="1045713"/>
            </a:xfrm>
            <a:prstGeom prst="rect">
              <a:avLst/>
            </a:prstGeom>
          </p:spPr>
        </p:pic>
        <p:sp>
          <p:nvSpPr>
            <p:cNvPr id="7" name="右矢印 6"/>
            <p:cNvSpPr/>
            <p:nvPr/>
          </p:nvSpPr>
          <p:spPr>
            <a:xfrm>
              <a:off x="2412716" y="2823933"/>
              <a:ext cx="275644" cy="211540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-2341" y="1713067"/>
              <a:ext cx="2601654" cy="527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Electron Beam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9" name="直線コネクタ 8"/>
            <p:cNvCxnSpPr>
              <a:endCxn id="8" idx="2"/>
            </p:cNvCxnSpPr>
            <p:nvPr/>
          </p:nvCxnSpPr>
          <p:spPr>
            <a:xfrm flipH="1" flipV="1">
              <a:off x="1298486" y="2240169"/>
              <a:ext cx="209133" cy="436241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" name="グループ化 9"/>
            <p:cNvGrpSpPr/>
            <p:nvPr/>
          </p:nvGrpSpPr>
          <p:grpSpPr>
            <a:xfrm>
              <a:off x="6540351" y="1457863"/>
              <a:ext cx="2545792" cy="1073287"/>
              <a:chOff x="6540351" y="1457863"/>
              <a:chExt cx="2545792" cy="1073287"/>
            </a:xfrm>
          </p:grpSpPr>
          <p:sp>
            <p:nvSpPr>
              <p:cNvPr id="11" name="テキスト ボックス 10"/>
              <p:cNvSpPr txBox="1"/>
              <p:nvPr/>
            </p:nvSpPr>
            <p:spPr>
              <a:xfrm>
                <a:off x="6540351" y="1457863"/>
                <a:ext cx="2545792" cy="527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 smtClean="0">
                    <a:solidFill>
                      <a:srgbClr val="FF0000"/>
                    </a:solidFill>
                  </a:rPr>
                  <a:t>Microbunches</a:t>
                </a:r>
                <a:endParaRPr kumimoji="1" lang="ja-JP" altLang="en-US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2" name="直線コネクタ 11"/>
              <p:cNvCxnSpPr>
                <a:endCxn id="11" idx="2"/>
              </p:cNvCxnSpPr>
              <p:nvPr/>
            </p:nvCxnSpPr>
            <p:spPr>
              <a:xfrm flipH="1" flipV="1">
                <a:off x="7813247" y="1984966"/>
                <a:ext cx="353952" cy="54618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グループ化 12"/>
            <p:cNvGrpSpPr/>
            <p:nvPr/>
          </p:nvGrpSpPr>
          <p:grpSpPr>
            <a:xfrm>
              <a:off x="6633821" y="2251575"/>
              <a:ext cx="2672665" cy="2057621"/>
              <a:chOff x="6633821" y="2251575"/>
              <a:chExt cx="2672665" cy="2057621"/>
            </a:xfrm>
          </p:grpSpPr>
          <p:grpSp>
            <p:nvGrpSpPr>
              <p:cNvPr id="14" name="グループ化 13"/>
              <p:cNvGrpSpPr/>
              <p:nvPr/>
            </p:nvGrpSpPr>
            <p:grpSpPr>
              <a:xfrm>
                <a:off x="6970118" y="2251575"/>
                <a:ext cx="2116026" cy="1306781"/>
                <a:chOff x="647700" y="5114925"/>
                <a:chExt cx="3357563" cy="92075"/>
              </a:xfrm>
            </p:grpSpPr>
            <p:sp>
              <p:nvSpPr>
                <p:cNvPr id="17" name="Freeform 23"/>
                <p:cNvSpPr>
                  <a:spLocks/>
                </p:cNvSpPr>
                <p:nvPr/>
              </p:nvSpPr>
              <p:spPr bwMode="auto">
                <a:xfrm>
                  <a:off x="647700" y="5114925"/>
                  <a:ext cx="257175" cy="92075"/>
                </a:xfrm>
                <a:custGeom>
                  <a:avLst/>
                  <a:gdLst>
                    <a:gd name="T0" fmla="*/ 0 w 68"/>
                    <a:gd name="T1" fmla="*/ 11 h 22"/>
                    <a:gd name="T2" fmla="*/ 17 w 68"/>
                    <a:gd name="T3" fmla="*/ 0 h 22"/>
                    <a:gd name="T4" fmla="*/ 34 w 68"/>
                    <a:gd name="T5" fmla="*/ 11 h 22"/>
                    <a:gd name="T6" fmla="*/ 51 w 68"/>
                    <a:gd name="T7" fmla="*/ 22 h 22"/>
                    <a:gd name="T8" fmla="*/ 68 w 68"/>
                    <a:gd name="T9" fmla="*/ 11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22">
                      <a:moveTo>
                        <a:pt x="0" y="11"/>
                      </a:moveTo>
                      <a:cubicBezTo>
                        <a:pt x="0" y="11"/>
                        <a:pt x="8" y="0"/>
                        <a:pt x="17" y="0"/>
                      </a:cubicBezTo>
                      <a:cubicBezTo>
                        <a:pt x="26" y="0"/>
                        <a:pt x="34" y="11"/>
                        <a:pt x="34" y="11"/>
                      </a:cubicBezTo>
                      <a:cubicBezTo>
                        <a:pt x="34" y="11"/>
                        <a:pt x="43" y="22"/>
                        <a:pt x="51" y="22"/>
                      </a:cubicBezTo>
                      <a:cubicBezTo>
                        <a:pt x="60" y="22"/>
                        <a:pt x="68" y="11"/>
                        <a:pt x="68" y="11"/>
                      </a:cubicBezTo>
                    </a:path>
                  </a:pathLst>
                </a:custGeom>
                <a:noFill/>
                <a:ln w="11113" cap="flat">
                  <a:solidFill>
                    <a:srgbClr val="0000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400"/>
                </a:p>
              </p:txBody>
            </p:sp>
            <p:sp>
              <p:nvSpPr>
                <p:cNvPr id="18" name="Freeform 24"/>
                <p:cNvSpPr>
                  <a:spLocks/>
                </p:cNvSpPr>
                <p:nvPr/>
              </p:nvSpPr>
              <p:spPr bwMode="auto">
                <a:xfrm>
                  <a:off x="904875" y="5114925"/>
                  <a:ext cx="258763" cy="92075"/>
                </a:xfrm>
                <a:custGeom>
                  <a:avLst/>
                  <a:gdLst>
                    <a:gd name="T0" fmla="*/ 0 w 69"/>
                    <a:gd name="T1" fmla="*/ 11 h 22"/>
                    <a:gd name="T2" fmla="*/ 18 w 69"/>
                    <a:gd name="T3" fmla="*/ 0 h 22"/>
                    <a:gd name="T4" fmla="*/ 35 w 69"/>
                    <a:gd name="T5" fmla="*/ 11 h 22"/>
                    <a:gd name="T6" fmla="*/ 52 w 69"/>
                    <a:gd name="T7" fmla="*/ 22 h 22"/>
                    <a:gd name="T8" fmla="*/ 69 w 69"/>
                    <a:gd name="T9" fmla="*/ 11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22">
                      <a:moveTo>
                        <a:pt x="0" y="11"/>
                      </a:moveTo>
                      <a:cubicBezTo>
                        <a:pt x="0" y="11"/>
                        <a:pt x="9" y="0"/>
                        <a:pt x="18" y="0"/>
                      </a:cubicBezTo>
                      <a:cubicBezTo>
                        <a:pt x="26" y="0"/>
                        <a:pt x="35" y="11"/>
                        <a:pt x="35" y="11"/>
                      </a:cubicBezTo>
                      <a:cubicBezTo>
                        <a:pt x="35" y="11"/>
                        <a:pt x="43" y="22"/>
                        <a:pt x="52" y="22"/>
                      </a:cubicBezTo>
                      <a:cubicBezTo>
                        <a:pt x="61" y="22"/>
                        <a:pt x="69" y="11"/>
                        <a:pt x="69" y="11"/>
                      </a:cubicBezTo>
                    </a:path>
                  </a:pathLst>
                </a:custGeom>
                <a:noFill/>
                <a:ln w="11113" cap="flat">
                  <a:solidFill>
                    <a:srgbClr val="0000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400"/>
                </a:p>
              </p:txBody>
            </p:sp>
            <p:sp>
              <p:nvSpPr>
                <p:cNvPr id="19" name="Freeform 25"/>
                <p:cNvSpPr>
                  <a:spLocks/>
                </p:cNvSpPr>
                <p:nvPr/>
              </p:nvSpPr>
              <p:spPr bwMode="auto">
                <a:xfrm>
                  <a:off x="1163638" y="5114925"/>
                  <a:ext cx="260350" cy="92075"/>
                </a:xfrm>
                <a:custGeom>
                  <a:avLst/>
                  <a:gdLst>
                    <a:gd name="T0" fmla="*/ 0 w 69"/>
                    <a:gd name="T1" fmla="*/ 11 h 22"/>
                    <a:gd name="T2" fmla="*/ 17 w 69"/>
                    <a:gd name="T3" fmla="*/ 0 h 22"/>
                    <a:gd name="T4" fmla="*/ 34 w 69"/>
                    <a:gd name="T5" fmla="*/ 11 h 22"/>
                    <a:gd name="T6" fmla="*/ 52 w 69"/>
                    <a:gd name="T7" fmla="*/ 22 h 22"/>
                    <a:gd name="T8" fmla="*/ 69 w 69"/>
                    <a:gd name="T9" fmla="*/ 11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22">
                      <a:moveTo>
                        <a:pt x="0" y="11"/>
                      </a:moveTo>
                      <a:cubicBezTo>
                        <a:pt x="0" y="11"/>
                        <a:pt x="9" y="0"/>
                        <a:pt x="17" y="0"/>
                      </a:cubicBezTo>
                      <a:cubicBezTo>
                        <a:pt x="26" y="0"/>
                        <a:pt x="34" y="11"/>
                        <a:pt x="34" y="11"/>
                      </a:cubicBezTo>
                      <a:cubicBezTo>
                        <a:pt x="34" y="11"/>
                        <a:pt x="43" y="22"/>
                        <a:pt x="52" y="22"/>
                      </a:cubicBezTo>
                      <a:cubicBezTo>
                        <a:pt x="60" y="22"/>
                        <a:pt x="69" y="11"/>
                        <a:pt x="69" y="11"/>
                      </a:cubicBezTo>
                    </a:path>
                  </a:pathLst>
                </a:custGeom>
                <a:noFill/>
                <a:ln w="11113" cap="flat">
                  <a:solidFill>
                    <a:srgbClr val="0000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400"/>
                </a:p>
              </p:txBody>
            </p:sp>
            <p:sp>
              <p:nvSpPr>
                <p:cNvPr id="20" name="Freeform 26"/>
                <p:cNvSpPr>
                  <a:spLocks/>
                </p:cNvSpPr>
                <p:nvPr/>
              </p:nvSpPr>
              <p:spPr bwMode="auto">
                <a:xfrm>
                  <a:off x="1423988" y="5114925"/>
                  <a:ext cx="255588" cy="92075"/>
                </a:xfrm>
                <a:custGeom>
                  <a:avLst/>
                  <a:gdLst>
                    <a:gd name="T0" fmla="*/ 0 w 68"/>
                    <a:gd name="T1" fmla="*/ 11 h 22"/>
                    <a:gd name="T2" fmla="*/ 17 w 68"/>
                    <a:gd name="T3" fmla="*/ 0 h 22"/>
                    <a:gd name="T4" fmla="*/ 34 w 68"/>
                    <a:gd name="T5" fmla="*/ 11 h 22"/>
                    <a:gd name="T6" fmla="*/ 51 w 68"/>
                    <a:gd name="T7" fmla="*/ 22 h 22"/>
                    <a:gd name="T8" fmla="*/ 68 w 68"/>
                    <a:gd name="T9" fmla="*/ 11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22">
                      <a:moveTo>
                        <a:pt x="0" y="11"/>
                      </a:moveTo>
                      <a:cubicBezTo>
                        <a:pt x="0" y="11"/>
                        <a:pt x="8" y="0"/>
                        <a:pt x="17" y="0"/>
                      </a:cubicBezTo>
                      <a:cubicBezTo>
                        <a:pt x="26" y="0"/>
                        <a:pt x="34" y="11"/>
                        <a:pt x="34" y="11"/>
                      </a:cubicBezTo>
                      <a:cubicBezTo>
                        <a:pt x="34" y="11"/>
                        <a:pt x="43" y="22"/>
                        <a:pt x="51" y="22"/>
                      </a:cubicBezTo>
                      <a:cubicBezTo>
                        <a:pt x="60" y="22"/>
                        <a:pt x="68" y="11"/>
                        <a:pt x="68" y="11"/>
                      </a:cubicBezTo>
                    </a:path>
                  </a:pathLst>
                </a:custGeom>
                <a:noFill/>
                <a:ln w="11113" cap="flat">
                  <a:solidFill>
                    <a:srgbClr val="0000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400"/>
                </a:p>
              </p:txBody>
            </p:sp>
            <p:sp>
              <p:nvSpPr>
                <p:cNvPr id="21" name="Freeform 27"/>
                <p:cNvSpPr>
                  <a:spLocks/>
                </p:cNvSpPr>
                <p:nvPr/>
              </p:nvSpPr>
              <p:spPr bwMode="auto">
                <a:xfrm>
                  <a:off x="1679575" y="5114925"/>
                  <a:ext cx="258763" cy="92075"/>
                </a:xfrm>
                <a:custGeom>
                  <a:avLst/>
                  <a:gdLst>
                    <a:gd name="T0" fmla="*/ 0 w 69"/>
                    <a:gd name="T1" fmla="*/ 11 h 22"/>
                    <a:gd name="T2" fmla="*/ 18 w 69"/>
                    <a:gd name="T3" fmla="*/ 0 h 22"/>
                    <a:gd name="T4" fmla="*/ 35 w 69"/>
                    <a:gd name="T5" fmla="*/ 11 h 22"/>
                    <a:gd name="T6" fmla="*/ 52 w 69"/>
                    <a:gd name="T7" fmla="*/ 22 h 22"/>
                    <a:gd name="T8" fmla="*/ 69 w 69"/>
                    <a:gd name="T9" fmla="*/ 11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22">
                      <a:moveTo>
                        <a:pt x="0" y="11"/>
                      </a:moveTo>
                      <a:cubicBezTo>
                        <a:pt x="0" y="11"/>
                        <a:pt x="9" y="0"/>
                        <a:pt x="18" y="0"/>
                      </a:cubicBezTo>
                      <a:cubicBezTo>
                        <a:pt x="26" y="0"/>
                        <a:pt x="35" y="11"/>
                        <a:pt x="35" y="11"/>
                      </a:cubicBezTo>
                      <a:cubicBezTo>
                        <a:pt x="35" y="11"/>
                        <a:pt x="43" y="22"/>
                        <a:pt x="52" y="22"/>
                      </a:cubicBezTo>
                      <a:cubicBezTo>
                        <a:pt x="60" y="22"/>
                        <a:pt x="69" y="11"/>
                        <a:pt x="69" y="11"/>
                      </a:cubicBezTo>
                    </a:path>
                  </a:pathLst>
                </a:custGeom>
                <a:noFill/>
                <a:ln w="11113" cap="flat">
                  <a:solidFill>
                    <a:srgbClr val="0000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400"/>
                </a:p>
              </p:txBody>
            </p:sp>
            <p:sp>
              <p:nvSpPr>
                <p:cNvPr id="22" name="Freeform 28"/>
                <p:cNvSpPr>
                  <a:spLocks/>
                </p:cNvSpPr>
                <p:nvPr/>
              </p:nvSpPr>
              <p:spPr bwMode="auto">
                <a:xfrm>
                  <a:off x="1938338" y="5114925"/>
                  <a:ext cx="260350" cy="92075"/>
                </a:xfrm>
                <a:custGeom>
                  <a:avLst/>
                  <a:gdLst>
                    <a:gd name="T0" fmla="*/ 0 w 69"/>
                    <a:gd name="T1" fmla="*/ 11 h 22"/>
                    <a:gd name="T2" fmla="*/ 17 w 69"/>
                    <a:gd name="T3" fmla="*/ 0 h 22"/>
                    <a:gd name="T4" fmla="*/ 34 w 69"/>
                    <a:gd name="T5" fmla="*/ 11 h 22"/>
                    <a:gd name="T6" fmla="*/ 52 w 69"/>
                    <a:gd name="T7" fmla="*/ 22 h 22"/>
                    <a:gd name="T8" fmla="*/ 69 w 69"/>
                    <a:gd name="T9" fmla="*/ 11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22">
                      <a:moveTo>
                        <a:pt x="0" y="11"/>
                      </a:moveTo>
                      <a:cubicBezTo>
                        <a:pt x="0" y="11"/>
                        <a:pt x="9" y="0"/>
                        <a:pt x="17" y="0"/>
                      </a:cubicBezTo>
                      <a:cubicBezTo>
                        <a:pt x="26" y="0"/>
                        <a:pt x="34" y="11"/>
                        <a:pt x="34" y="11"/>
                      </a:cubicBezTo>
                      <a:cubicBezTo>
                        <a:pt x="34" y="11"/>
                        <a:pt x="43" y="22"/>
                        <a:pt x="52" y="22"/>
                      </a:cubicBezTo>
                      <a:cubicBezTo>
                        <a:pt x="60" y="22"/>
                        <a:pt x="69" y="11"/>
                        <a:pt x="69" y="11"/>
                      </a:cubicBezTo>
                    </a:path>
                  </a:pathLst>
                </a:custGeom>
                <a:noFill/>
                <a:ln w="11113" cap="flat">
                  <a:solidFill>
                    <a:srgbClr val="0000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400"/>
                </a:p>
              </p:txBody>
            </p:sp>
            <p:sp>
              <p:nvSpPr>
                <p:cNvPr id="23" name="Freeform 29"/>
                <p:cNvSpPr>
                  <a:spLocks/>
                </p:cNvSpPr>
                <p:nvPr/>
              </p:nvSpPr>
              <p:spPr bwMode="auto">
                <a:xfrm>
                  <a:off x="2198688" y="5114925"/>
                  <a:ext cx="255588" cy="92075"/>
                </a:xfrm>
                <a:custGeom>
                  <a:avLst/>
                  <a:gdLst>
                    <a:gd name="T0" fmla="*/ 0 w 68"/>
                    <a:gd name="T1" fmla="*/ 11 h 22"/>
                    <a:gd name="T2" fmla="*/ 17 w 68"/>
                    <a:gd name="T3" fmla="*/ 0 h 22"/>
                    <a:gd name="T4" fmla="*/ 34 w 68"/>
                    <a:gd name="T5" fmla="*/ 11 h 22"/>
                    <a:gd name="T6" fmla="*/ 51 w 68"/>
                    <a:gd name="T7" fmla="*/ 22 h 22"/>
                    <a:gd name="T8" fmla="*/ 68 w 68"/>
                    <a:gd name="T9" fmla="*/ 11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22">
                      <a:moveTo>
                        <a:pt x="0" y="11"/>
                      </a:moveTo>
                      <a:cubicBezTo>
                        <a:pt x="0" y="11"/>
                        <a:pt x="8" y="0"/>
                        <a:pt x="17" y="0"/>
                      </a:cubicBezTo>
                      <a:cubicBezTo>
                        <a:pt x="25" y="0"/>
                        <a:pt x="34" y="11"/>
                        <a:pt x="34" y="11"/>
                      </a:cubicBezTo>
                      <a:cubicBezTo>
                        <a:pt x="34" y="11"/>
                        <a:pt x="43" y="22"/>
                        <a:pt x="51" y="22"/>
                      </a:cubicBezTo>
                      <a:cubicBezTo>
                        <a:pt x="60" y="22"/>
                        <a:pt x="68" y="11"/>
                        <a:pt x="68" y="11"/>
                      </a:cubicBezTo>
                    </a:path>
                  </a:pathLst>
                </a:custGeom>
                <a:noFill/>
                <a:ln w="11113" cap="flat">
                  <a:solidFill>
                    <a:srgbClr val="0000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400"/>
                </a:p>
              </p:txBody>
            </p:sp>
            <p:sp>
              <p:nvSpPr>
                <p:cNvPr id="24" name="Freeform 30"/>
                <p:cNvSpPr>
                  <a:spLocks/>
                </p:cNvSpPr>
                <p:nvPr/>
              </p:nvSpPr>
              <p:spPr bwMode="auto">
                <a:xfrm>
                  <a:off x="2454275" y="5114925"/>
                  <a:ext cx="260350" cy="92075"/>
                </a:xfrm>
                <a:custGeom>
                  <a:avLst/>
                  <a:gdLst>
                    <a:gd name="T0" fmla="*/ 0 w 69"/>
                    <a:gd name="T1" fmla="*/ 11 h 22"/>
                    <a:gd name="T2" fmla="*/ 18 w 69"/>
                    <a:gd name="T3" fmla="*/ 0 h 22"/>
                    <a:gd name="T4" fmla="*/ 35 w 69"/>
                    <a:gd name="T5" fmla="*/ 11 h 22"/>
                    <a:gd name="T6" fmla="*/ 52 w 69"/>
                    <a:gd name="T7" fmla="*/ 22 h 22"/>
                    <a:gd name="T8" fmla="*/ 69 w 69"/>
                    <a:gd name="T9" fmla="*/ 11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22">
                      <a:moveTo>
                        <a:pt x="0" y="11"/>
                      </a:moveTo>
                      <a:cubicBezTo>
                        <a:pt x="0" y="11"/>
                        <a:pt x="9" y="0"/>
                        <a:pt x="18" y="0"/>
                      </a:cubicBezTo>
                      <a:cubicBezTo>
                        <a:pt x="26" y="0"/>
                        <a:pt x="35" y="11"/>
                        <a:pt x="35" y="11"/>
                      </a:cubicBezTo>
                      <a:cubicBezTo>
                        <a:pt x="35" y="11"/>
                        <a:pt x="43" y="22"/>
                        <a:pt x="52" y="22"/>
                      </a:cubicBezTo>
                      <a:cubicBezTo>
                        <a:pt x="60" y="22"/>
                        <a:pt x="69" y="11"/>
                        <a:pt x="69" y="11"/>
                      </a:cubicBezTo>
                    </a:path>
                  </a:pathLst>
                </a:custGeom>
                <a:noFill/>
                <a:ln w="11113" cap="flat">
                  <a:solidFill>
                    <a:srgbClr val="0000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400"/>
                </a:p>
              </p:txBody>
            </p:sp>
            <p:sp>
              <p:nvSpPr>
                <p:cNvPr id="25" name="Freeform 31"/>
                <p:cNvSpPr>
                  <a:spLocks/>
                </p:cNvSpPr>
                <p:nvPr/>
              </p:nvSpPr>
              <p:spPr bwMode="auto">
                <a:xfrm>
                  <a:off x="2714625" y="5114925"/>
                  <a:ext cx="258763" cy="92075"/>
                </a:xfrm>
                <a:custGeom>
                  <a:avLst/>
                  <a:gdLst>
                    <a:gd name="T0" fmla="*/ 0 w 69"/>
                    <a:gd name="T1" fmla="*/ 11 h 22"/>
                    <a:gd name="T2" fmla="*/ 17 w 69"/>
                    <a:gd name="T3" fmla="*/ 0 h 22"/>
                    <a:gd name="T4" fmla="*/ 34 w 69"/>
                    <a:gd name="T5" fmla="*/ 11 h 22"/>
                    <a:gd name="T6" fmla="*/ 52 w 69"/>
                    <a:gd name="T7" fmla="*/ 22 h 22"/>
                    <a:gd name="T8" fmla="*/ 69 w 69"/>
                    <a:gd name="T9" fmla="*/ 11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22">
                      <a:moveTo>
                        <a:pt x="0" y="11"/>
                      </a:moveTo>
                      <a:cubicBezTo>
                        <a:pt x="0" y="11"/>
                        <a:pt x="9" y="0"/>
                        <a:pt x="17" y="0"/>
                      </a:cubicBezTo>
                      <a:cubicBezTo>
                        <a:pt x="26" y="0"/>
                        <a:pt x="34" y="11"/>
                        <a:pt x="34" y="11"/>
                      </a:cubicBezTo>
                      <a:cubicBezTo>
                        <a:pt x="34" y="11"/>
                        <a:pt x="43" y="22"/>
                        <a:pt x="52" y="22"/>
                      </a:cubicBezTo>
                      <a:cubicBezTo>
                        <a:pt x="60" y="22"/>
                        <a:pt x="69" y="11"/>
                        <a:pt x="69" y="11"/>
                      </a:cubicBezTo>
                    </a:path>
                  </a:pathLst>
                </a:custGeom>
                <a:noFill/>
                <a:ln w="11113" cap="flat">
                  <a:solidFill>
                    <a:srgbClr val="0000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400"/>
                </a:p>
              </p:txBody>
            </p:sp>
            <p:sp>
              <p:nvSpPr>
                <p:cNvPr id="26" name="Freeform 32"/>
                <p:cNvSpPr>
                  <a:spLocks/>
                </p:cNvSpPr>
                <p:nvPr/>
              </p:nvSpPr>
              <p:spPr bwMode="auto">
                <a:xfrm>
                  <a:off x="2973388" y="5114925"/>
                  <a:ext cx="255588" cy="92075"/>
                </a:xfrm>
                <a:custGeom>
                  <a:avLst/>
                  <a:gdLst>
                    <a:gd name="T0" fmla="*/ 0 w 68"/>
                    <a:gd name="T1" fmla="*/ 11 h 22"/>
                    <a:gd name="T2" fmla="*/ 17 w 68"/>
                    <a:gd name="T3" fmla="*/ 0 h 22"/>
                    <a:gd name="T4" fmla="*/ 34 w 68"/>
                    <a:gd name="T5" fmla="*/ 11 h 22"/>
                    <a:gd name="T6" fmla="*/ 51 w 68"/>
                    <a:gd name="T7" fmla="*/ 22 h 22"/>
                    <a:gd name="T8" fmla="*/ 68 w 68"/>
                    <a:gd name="T9" fmla="*/ 11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22">
                      <a:moveTo>
                        <a:pt x="0" y="11"/>
                      </a:moveTo>
                      <a:cubicBezTo>
                        <a:pt x="0" y="11"/>
                        <a:pt x="8" y="0"/>
                        <a:pt x="17" y="0"/>
                      </a:cubicBezTo>
                      <a:cubicBezTo>
                        <a:pt x="25" y="0"/>
                        <a:pt x="34" y="11"/>
                        <a:pt x="34" y="11"/>
                      </a:cubicBezTo>
                      <a:cubicBezTo>
                        <a:pt x="34" y="11"/>
                        <a:pt x="43" y="22"/>
                        <a:pt x="51" y="22"/>
                      </a:cubicBezTo>
                      <a:cubicBezTo>
                        <a:pt x="60" y="22"/>
                        <a:pt x="68" y="11"/>
                        <a:pt x="68" y="11"/>
                      </a:cubicBezTo>
                    </a:path>
                  </a:pathLst>
                </a:custGeom>
                <a:noFill/>
                <a:ln w="11113" cap="flat">
                  <a:solidFill>
                    <a:srgbClr val="0000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400"/>
                </a:p>
              </p:txBody>
            </p:sp>
            <p:sp>
              <p:nvSpPr>
                <p:cNvPr id="27" name="Freeform 33"/>
                <p:cNvSpPr>
                  <a:spLocks/>
                </p:cNvSpPr>
                <p:nvPr/>
              </p:nvSpPr>
              <p:spPr bwMode="auto">
                <a:xfrm>
                  <a:off x="3228975" y="5114925"/>
                  <a:ext cx="260350" cy="92075"/>
                </a:xfrm>
                <a:custGeom>
                  <a:avLst/>
                  <a:gdLst>
                    <a:gd name="T0" fmla="*/ 0 w 69"/>
                    <a:gd name="T1" fmla="*/ 11 h 22"/>
                    <a:gd name="T2" fmla="*/ 18 w 69"/>
                    <a:gd name="T3" fmla="*/ 0 h 22"/>
                    <a:gd name="T4" fmla="*/ 35 w 69"/>
                    <a:gd name="T5" fmla="*/ 11 h 22"/>
                    <a:gd name="T6" fmla="*/ 52 w 69"/>
                    <a:gd name="T7" fmla="*/ 22 h 22"/>
                    <a:gd name="T8" fmla="*/ 69 w 69"/>
                    <a:gd name="T9" fmla="*/ 11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22">
                      <a:moveTo>
                        <a:pt x="0" y="11"/>
                      </a:moveTo>
                      <a:cubicBezTo>
                        <a:pt x="0" y="11"/>
                        <a:pt x="9" y="0"/>
                        <a:pt x="18" y="0"/>
                      </a:cubicBezTo>
                      <a:cubicBezTo>
                        <a:pt x="26" y="0"/>
                        <a:pt x="35" y="11"/>
                        <a:pt x="35" y="11"/>
                      </a:cubicBezTo>
                      <a:cubicBezTo>
                        <a:pt x="35" y="11"/>
                        <a:pt x="43" y="22"/>
                        <a:pt x="52" y="22"/>
                      </a:cubicBezTo>
                      <a:cubicBezTo>
                        <a:pt x="60" y="22"/>
                        <a:pt x="69" y="11"/>
                        <a:pt x="69" y="11"/>
                      </a:cubicBezTo>
                    </a:path>
                  </a:pathLst>
                </a:custGeom>
                <a:noFill/>
                <a:ln w="11113" cap="flat">
                  <a:solidFill>
                    <a:srgbClr val="0000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400"/>
                </a:p>
              </p:txBody>
            </p:sp>
            <p:sp>
              <p:nvSpPr>
                <p:cNvPr id="28" name="Freeform 34"/>
                <p:cNvSpPr>
                  <a:spLocks/>
                </p:cNvSpPr>
                <p:nvPr/>
              </p:nvSpPr>
              <p:spPr bwMode="auto">
                <a:xfrm>
                  <a:off x="3489325" y="5114925"/>
                  <a:ext cx="260350" cy="92075"/>
                </a:xfrm>
                <a:custGeom>
                  <a:avLst/>
                  <a:gdLst>
                    <a:gd name="T0" fmla="*/ 0 w 69"/>
                    <a:gd name="T1" fmla="*/ 11 h 22"/>
                    <a:gd name="T2" fmla="*/ 17 w 69"/>
                    <a:gd name="T3" fmla="*/ 0 h 22"/>
                    <a:gd name="T4" fmla="*/ 34 w 69"/>
                    <a:gd name="T5" fmla="*/ 11 h 22"/>
                    <a:gd name="T6" fmla="*/ 51 w 69"/>
                    <a:gd name="T7" fmla="*/ 22 h 22"/>
                    <a:gd name="T8" fmla="*/ 69 w 69"/>
                    <a:gd name="T9" fmla="*/ 11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22">
                      <a:moveTo>
                        <a:pt x="0" y="11"/>
                      </a:moveTo>
                      <a:cubicBezTo>
                        <a:pt x="0" y="11"/>
                        <a:pt x="9" y="0"/>
                        <a:pt x="17" y="0"/>
                      </a:cubicBezTo>
                      <a:cubicBezTo>
                        <a:pt x="26" y="0"/>
                        <a:pt x="34" y="11"/>
                        <a:pt x="34" y="11"/>
                      </a:cubicBezTo>
                      <a:cubicBezTo>
                        <a:pt x="34" y="11"/>
                        <a:pt x="43" y="22"/>
                        <a:pt x="51" y="22"/>
                      </a:cubicBezTo>
                      <a:cubicBezTo>
                        <a:pt x="60" y="22"/>
                        <a:pt x="69" y="11"/>
                        <a:pt x="69" y="11"/>
                      </a:cubicBezTo>
                    </a:path>
                  </a:pathLst>
                </a:custGeom>
                <a:noFill/>
                <a:ln w="11113" cap="flat">
                  <a:solidFill>
                    <a:srgbClr val="0000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400"/>
                </a:p>
              </p:txBody>
            </p:sp>
            <p:sp>
              <p:nvSpPr>
                <p:cNvPr id="29" name="Freeform 35"/>
                <p:cNvSpPr>
                  <a:spLocks/>
                </p:cNvSpPr>
                <p:nvPr/>
              </p:nvSpPr>
              <p:spPr bwMode="auto">
                <a:xfrm>
                  <a:off x="3749675" y="5114925"/>
                  <a:ext cx="255588" cy="92075"/>
                </a:xfrm>
                <a:custGeom>
                  <a:avLst/>
                  <a:gdLst>
                    <a:gd name="T0" fmla="*/ 0 w 68"/>
                    <a:gd name="T1" fmla="*/ 11 h 22"/>
                    <a:gd name="T2" fmla="*/ 17 w 68"/>
                    <a:gd name="T3" fmla="*/ 0 h 22"/>
                    <a:gd name="T4" fmla="*/ 34 w 68"/>
                    <a:gd name="T5" fmla="*/ 11 h 22"/>
                    <a:gd name="T6" fmla="*/ 51 w 68"/>
                    <a:gd name="T7" fmla="*/ 22 h 22"/>
                    <a:gd name="T8" fmla="*/ 68 w 68"/>
                    <a:gd name="T9" fmla="*/ 11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22">
                      <a:moveTo>
                        <a:pt x="0" y="11"/>
                      </a:moveTo>
                      <a:cubicBezTo>
                        <a:pt x="0" y="11"/>
                        <a:pt x="8" y="0"/>
                        <a:pt x="17" y="0"/>
                      </a:cubicBezTo>
                      <a:cubicBezTo>
                        <a:pt x="25" y="0"/>
                        <a:pt x="34" y="11"/>
                        <a:pt x="34" y="11"/>
                      </a:cubicBezTo>
                      <a:cubicBezTo>
                        <a:pt x="34" y="11"/>
                        <a:pt x="43" y="22"/>
                        <a:pt x="51" y="22"/>
                      </a:cubicBezTo>
                      <a:cubicBezTo>
                        <a:pt x="60" y="22"/>
                        <a:pt x="68" y="11"/>
                        <a:pt x="68" y="11"/>
                      </a:cubicBezTo>
                    </a:path>
                  </a:pathLst>
                </a:custGeom>
                <a:noFill/>
                <a:ln w="11113" cap="flat">
                  <a:solidFill>
                    <a:srgbClr val="0000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400"/>
                </a:p>
              </p:txBody>
            </p:sp>
          </p:grpSp>
          <p:sp>
            <p:nvSpPr>
              <p:cNvPr id="15" name="テキスト ボックス 14"/>
              <p:cNvSpPr txBox="1"/>
              <p:nvPr/>
            </p:nvSpPr>
            <p:spPr>
              <a:xfrm>
                <a:off x="6633821" y="3782093"/>
                <a:ext cx="2672665" cy="5271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solidFill>
                      <a:srgbClr val="0000FF"/>
                    </a:solidFill>
                  </a:rPr>
                  <a:t>Amplified Light</a:t>
                </a:r>
                <a:endParaRPr kumimoji="1" lang="ja-JP" altLang="en-US" dirty="0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16" name="直線コネクタ 15"/>
              <p:cNvCxnSpPr>
                <a:stCxn id="15" idx="0"/>
              </p:cNvCxnSpPr>
              <p:nvPr/>
            </p:nvCxnSpPr>
            <p:spPr>
              <a:xfrm flipV="1">
                <a:off x="7970154" y="3558357"/>
                <a:ext cx="244740" cy="223736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0" name="テキスト ボックス 29"/>
            <p:cNvSpPr txBox="1"/>
            <p:nvPr/>
          </p:nvSpPr>
          <p:spPr>
            <a:xfrm>
              <a:off x="3793902" y="1946112"/>
              <a:ext cx="1846689" cy="527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Undulator</a:t>
              </a:r>
              <a:endParaRPr kumimoji="1" lang="ja-JP" altLang="en-US" dirty="0"/>
            </a:p>
          </p:txBody>
        </p:sp>
        <p:grpSp>
          <p:nvGrpSpPr>
            <p:cNvPr id="31" name="グループ化 30"/>
            <p:cNvGrpSpPr/>
            <p:nvPr/>
          </p:nvGrpSpPr>
          <p:grpSpPr>
            <a:xfrm>
              <a:off x="6540351" y="2253162"/>
              <a:ext cx="2603649" cy="1353080"/>
              <a:chOff x="6540351" y="2253162"/>
              <a:chExt cx="2603649" cy="1353080"/>
            </a:xfrm>
          </p:grpSpPr>
          <p:sp>
            <p:nvSpPr>
              <p:cNvPr id="32" name="右矢印 31"/>
              <p:cNvSpPr/>
              <p:nvPr/>
            </p:nvSpPr>
            <p:spPr>
              <a:xfrm>
                <a:off x="6540351" y="2823932"/>
                <a:ext cx="275644" cy="211540"/>
              </a:xfrm>
              <a:prstGeom prst="rightArrow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pic>
            <p:nvPicPr>
              <p:cNvPr id="33" name="図 3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4710" y="2253162"/>
                <a:ext cx="2299290" cy="1353080"/>
              </a:xfrm>
              <a:prstGeom prst="rect">
                <a:avLst/>
              </a:prstGeom>
            </p:spPr>
          </p:pic>
        </p:grpSp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05" y="2473745"/>
              <a:ext cx="2299289" cy="917823"/>
            </a:xfrm>
            <a:prstGeom prst="rect">
              <a:avLst/>
            </a:prstGeom>
          </p:spPr>
        </p:pic>
        <p:grpSp>
          <p:nvGrpSpPr>
            <p:cNvPr id="35" name="グループ化 34"/>
            <p:cNvGrpSpPr/>
            <p:nvPr/>
          </p:nvGrpSpPr>
          <p:grpSpPr>
            <a:xfrm>
              <a:off x="276436" y="2898196"/>
              <a:ext cx="2116026" cy="1089386"/>
              <a:chOff x="276436" y="2898196"/>
              <a:chExt cx="2116026" cy="1089386"/>
            </a:xfrm>
          </p:grpSpPr>
          <p:sp>
            <p:nvSpPr>
              <p:cNvPr id="36" name="テキスト ボックス 35"/>
              <p:cNvSpPr txBox="1"/>
              <p:nvPr/>
            </p:nvSpPr>
            <p:spPr>
              <a:xfrm>
                <a:off x="345285" y="3460480"/>
                <a:ext cx="1961077" cy="5271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solidFill>
                      <a:srgbClr val="0000FF"/>
                    </a:solidFill>
                  </a:rPr>
                  <a:t>Seed Light</a:t>
                </a:r>
                <a:endParaRPr kumimoji="1" lang="ja-JP" altLang="en-US" dirty="0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37" name="直線コネクタ 36"/>
              <p:cNvCxnSpPr>
                <a:stCxn id="36" idx="0"/>
                <a:endCxn id="46" idx="3"/>
              </p:cNvCxnSpPr>
              <p:nvPr/>
            </p:nvCxnSpPr>
            <p:spPr>
              <a:xfrm flipV="1">
                <a:off x="1325823" y="2967115"/>
                <a:ext cx="212819" cy="49336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8" name="グループ化 37"/>
              <p:cNvGrpSpPr/>
              <p:nvPr/>
            </p:nvGrpSpPr>
            <p:grpSpPr>
              <a:xfrm>
                <a:off x="276436" y="2898196"/>
                <a:ext cx="2116026" cy="68920"/>
                <a:chOff x="647700" y="5114925"/>
                <a:chExt cx="3357563" cy="92075"/>
              </a:xfrm>
            </p:grpSpPr>
            <p:sp>
              <p:nvSpPr>
                <p:cNvPr id="39" name="Freeform 23"/>
                <p:cNvSpPr>
                  <a:spLocks/>
                </p:cNvSpPr>
                <p:nvPr/>
              </p:nvSpPr>
              <p:spPr bwMode="auto">
                <a:xfrm>
                  <a:off x="647700" y="5114925"/>
                  <a:ext cx="257175" cy="92075"/>
                </a:xfrm>
                <a:custGeom>
                  <a:avLst/>
                  <a:gdLst>
                    <a:gd name="T0" fmla="*/ 0 w 68"/>
                    <a:gd name="T1" fmla="*/ 11 h 22"/>
                    <a:gd name="T2" fmla="*/ 17 w 68"/>
                    <a:gd name="T3" fmla="*/ 0 h 22"/>
                    <a:gd name="T4" fmla="*/ 34 w 68"/>
                    <a:gd name="T5" fmla="*/ 11 h 22"/>
                    <a:gd name="T6" fmla="*/ 51 w 68"/>
                    <a:gd name="T7" fmla="*/ 22 h 22"/>
                    <a:gd name="T8" fmla="*/ 68 w 68"/>
                    <a:gd name="T9" fmla="*/ 11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22">
                      <a:moveTo>
                        <a:pt x="0" y="11"/>
                      </a:moveTo>
                      <a:cubicBezTo>
                        <a:pt x="0" y="11"/>
                        <a:pt x="8" y="0"/>
                        <a:pt x="17" y="0"/>
                      </a:cubicBezTo>
                      <a:cubicBezTo>
                        <a:pt x="26" y="0"/>
                        <a:pt x="34" y="11"/>
                        <a:pt x="34" y="11"/>
                      </a:cubicBezTo>
                      <a:cubicBezTo>
                        <a:pt x="34" y="11"/>
                        <a:pt x="43" y="22"/>
                        <a:pt x="51" y="22"/>
                      </a:cubicBezTo>
                      <a:cubicBezTo>
                        <a:pt x="60" y="22"/>
                        <a:pt x="68" y="11"/>
                        <a:pt x="68" y="11"/>
                      </a:cubicBezTo>
                    </a:path>
                  </a:pathLst>
                </a:custGeom>
                <a:noFill/>
                <a:ln w="11113" cap="flat">
                  <a:solidFill>
                    <a:srgbClr val="0000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400"/>
                </a:p>
              </p:txBody>
            </p:sp>
            <p:sp>
              <p:nvSpPr>
                <p:cNvPr id="40" name="Freeform 24"/>
                <p:cNvSpPr>
                  <a:spLocks/>
                </p:cNvSpPr>
                <p:nvPr/>
              </p:nvSpPr>
              <p:spPr bwMode="auto">
                <a:xfrm>
                  <a:off x="904875" y="5114925"/>
                  <a:ext cx="258763" cy="92075"/>
                </a:xfrm>
                <a:custGeom>
                  <a:avLst/>
                  <a:gdLst>
                    <a:gd name="T0" fmla="*/ 0 w 69"/>
                    <a:gd name="T1" fmla="*/ 11 h 22"/>
                    <a:gd name="T2" fmla="*/ 18 w 69"/>
                    <a:gd name="T3" fmla="*/ 0 h 22"/>
                    <a:gd name="T4" fmla="*/ 35 w 69"/>
                    <a:gd name="T5" fmla="*/ 11 h 22"/>
                    <a:gd name="T6" fmla="*/ 52 w 69"/>
                    <a:gd name="T7" fmla="*/ 22 h 22"/>
                    <a:gd name="T8" fmla="*/ 69 w 69"/>
                    <a:gd name="T9" fmla="*/ 11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22">
                      <a:moveTo>
                        <a:pt x="0" y="11"/>
                      </a:moveTo>
                      <a:cubicBezTo>
                        <a:pt x="0" y="11"/>
                        <a:pt x="9" y="0"/>
                        <a:pt x="18" y="0"/>
                      </a:cubicBezTo>
                      <a:cubicBezTo>
                        <a:pt x="26" y="0"/>
                        <a:pt x="35" y="11"/>
                        <a:pt x="35" y="11"/>
                      </a:cubicBezTo>
                      <a:cubicBezTo>
                        <a:pt x="35" y="11"/>
                        <a:pt x="43" y="22"/>
                        <a:pt x="52" y="22"/>
                      </a:cubicBezTo>
                      <a:cubicBezTo>
                        <a:pt x="61" y="22"/>
                        <a:pt x="69" y="11"/>
                        <a:pt x="69" y="11"/>
                      </a:cubicBezTo>
                    </a:path>
                  </a:pathLst>
                </a:custGeom>
                <a:noFill/>
                <a:ln w="11113" cap="flat">
                  <a:solidFill>
                    <a:srgbClr val="0000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400"/>
                </a:p>
              </p:txBody>
            </p:sp>
            <p:sp>
              <p:nvSpPr>
                <p:cNvPr id="41" name="Freeform 25"/>
                <p:cNvSpPr>
                  <a:spLocks/>
                </p:cNvSpPr>
                <p:nvPr/>
              </p:nvSpPr>
              <p:spPr bwMode="auto">
                <a:xfrm>
                  <a:off x="1163638" y="5114925"/>
                  <a:ext cx="260350" cy="92075"/>
                </a:xfrm>
                <a:custGeom>
                  <a:avLst/>
                  <a:gdLst>
                    <a:gd name="T0" fmla="*/ 0 w 69"/>
                    <a:gd name="T1" fmla="*/ 11 h 22"/>
                    <a:gd name="T2" fmla="*/ 17 w 69"/>
                    <a:gd name="T3" fmla="*/ 0 h 22"/>
                    <a:gd name="T4" fmla="*/ 34 w 69"/>
                    <a:gd name="T5" fmla="*/ 11 h 22"/>
                    <a:gd name="T6" fmla="*/ 52 w 69"/>
                    <a:gd name="T7" fmla="*/ 22 h 22"/>
                    <a:gd name="T8" fmla="*/ 69 w 69"/>
                    <a:gd name="T9" fmla="*/ 11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22">
                      <a:moveTo>
                        <a:pt x="0" y="11"/>
                      </a:moveTo>
                      <a:cubicBezTo>
                        <a:pt x="0" y="11"/>
                        <a:pt x="9" y="0"/>
                        <a:pt x="17" y="0"/>
                      </a:cubicBezTo>
                      <a:cubicBezTo>
                        <a:pt x="26" y="0"/>
                        <a:pt x="34" y="11"/>
                        <a:pt x="34" y="11"/>
                      </a:cubicBezTo>
                      <a:cubicBezTo>
                        <a:pt x="34" y="11"/>
                        <a:pt x="43" y="22"/>
                        <a:pt x="52" y="22"/>
                      </a:cubicBezTo>
                      <a:cubicBezTo>
                        <a:pt x="60" y="22"/>
                        <a:pt x="69" y="11"/>
                        <a:pt x="69" y="11"/>
                      </a:cubicBezTo>
                    </a:path>
                  </a:pathLst>
                </a:custGeom>
                <a:noFill/>
                <a:ln w="11113" cap="flat">
                  <a:solidFill>
                    <a:srgbClr val="0000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400"/>
                </a:p>
              </p:txBody>
            </p:sp>
            <p:sp>
              <p:nvSpPr>
                <p:cNvPr id="42" name="Freeform 26"/>
                <p:cNvSpPr>
                  <a:spLocks/>
                </p:cNvSpPr>
                <p:nvPr/>
              </p:nvSpPr>
              <p:spPr bwMode="auto">
                <a:xfrm>
                  <a:off x="1423988" y="5114925"/>
                  <a:ext cx="255588" cy="92075"/>
                </a:xfrm>
                <a:custGeom>
                  <a:avLst/>
                  <a:gdLst>
                    <a:gd name="T0" fmla="*/ 0 w 68"/>
                    <a:gd name="T1" fmla="*/ 11 h 22"/>
                    <a:gd name="T2" fmla="*/ 17 w 68"/>
                    <a:gd name="T3" fmla="*/ 0 h 22"/>
                    <a:gd name="T4" fmla="*/ 34 w 68"/>
                    <a:gd name="T5" fmla="*/ 11 h 22"/>
                    <a:gd name="T6" fmla="*/ 51 w 68"/>
                    <a:gd name="T7" fmla="*/ 22 h 22"/>
                    <a:gd name="T8" fmla="*/ 68 w 68"/>
                    <a:gd name="T9" fmla="*/ 11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22">
                      <a:moveTo>
                        <a:pt x="0" y="11"/>
                      </a:moveTo>
                      <a:cubicBezTo>
                        <a:pt x="0" y="11"/>
                        <a:pt x="8" y="0"/>
                        <a:pt x="17" y="0"/>
                      </a:cubicBezTo>
                      <a:cubicBezTo>
                        <a:pt x="26" y="0"/>
                        <a:pt x="34" y="11"/>
                        <a:pt x="34" y="11"/>
                      </a:cubicBezTo>
                      <a:cubicBezTo>
                        <a:pt x="34" y="11"/>
                        <a:pt x="43" y="22"/>
                        <a:pt x="51" y="22"/>
                      </a:cubicBezTo>
                      <a:cubicBezTo>
                        <a:pt x="60" y="22"/>
                        <a:pt x="68" y="11"/>
                        <a:pt x="68" y="11"/>
                      </a:cubicBezTo>
                    </a:path>
                  </a:pathLst>
                </a:custGeom>
                <a:noFill/>
                <a:ln w="11113" cap="flat">
                  <a:solidFill>
                    <a:srgbClr val="0000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400"/>
                </a:p>
              </p:txBody>
            </p:sp>
            <p:sp>
              <p:nvSpPr>
                <p:cNvPr id="43" name="Freeform 27"/>
                <p:cNvSpPr>
                  <a:spLocks/>
                </p:cNvSpPr>
                <p:nvPr/>
              </p:nvSpPr>
              <p:spPr bwMode="auto">
                <a:xfrm>
                  <a:off x="1679575" y="5114925"/>
                  <a:ext cx="258763" cy="92075"/>
                </a:xfrm>
                <a:custGeom>
                  <a:avLst/>
                  <a:gdLst>
                    <a:gd name="T0" fmla="*/ 0 w 69"/>
                    <a:gd name="T1" fmla="*/ 11 h 22"/>
                    <a:gd name="T2" fmla="*/ 18 w 69"/>
                    <a:gd name="T3" fmla="*/ 0 h 22"/>
                    <a:gd name="T4" fmla="*/ 35 w 69"/>
                    <a:gd name="T5" fmla="*/ 11 h 22"/>
                    <a:gd name="T6" fmla="*/ 52 w 69"/>
                    <a:gd name="T7" fmla="*/ 22 h 22"/>
                    <a:gd name="T8" fmla="*/ 69 w 69"/>
                    <a:gd name="T9" fmla="*/ 11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22">
                      <a:moveTo>
                        <a:pt x="0" y="11"/>
                      </a:moveTo>
                      <a:cubicBezTo>
                        <a:pt x="0" y="11"/>
                        <a:pt x="9" y="0"/>
                        <a:pt x="18" y="0"/>
                      </a:cubicBezTo>
                      <a:cubicBezTo>
                        <a:pt x="26" y="0"/>
                        <a:pt x="35" y="11"/>
                        <a:pt x="35" y="11"/>
                      </a:cubicBezTo>
                      <a:cubicBezTo>
                        <a:pt x="35" y="11"/>
                        <a:pt x="43" y="22"/>
                        <a:pt x="52" y="22"/>
                      </a:cubicBezTo>
                      <a:cubicBezTo>
                        <a:pt x="60" y="22"/>
                        <a:pt x="69" y="11"/>
                        <a:pt x="69" y="11"/>
                      </a:cubicBezTo>
                    </a:path>
                  </a:pathLst>
                </a:custGeom>
                <a:noFill/>
                <a:ln w="11113" cap="flat">
                  <a:solidFill>
                    <a:srgbClr val="0000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400"/>
                </a:p>
              </p:txBody>
            </p:sp>
            <p:sp>
              <p:nvSpPr>
                <p:cNvPr id="44" name="Freeform 28"/>
                <p:cNvSpPr>
                  <a:spLocks/>
                </p:cNvSpPr>
                <p:nvPr/>
              </p:nvSpPr>
              <p:spPr bwMode="auto">
                <a:xfrm>
                  <a:off x="1938338" y="5114925"/>
                  <a:ext cx="260350" cy="92075"/>
                </a:xfrm>
                <a:custGeom>
                  <a:avLst/>
                  <a:gdLst>
                    <a:gd name="T0" fmla="*/ 0 w 69"/>
                    <a:gd name="T1" fmla="*/ 11 h 22"/>
                    <a:gd name="T2" fmla="*/ 17 w 69"/>
                    <a:gd name="T3" fmla="*/ 0 h 22"/>
                    <a:gd name="T4" fmla="*/ 34 w 69"/>
                    <a:gd name="T5" fmla="*/ 11 h 22"/>
                    <a:gd name="T6" fmla="*/ 52 w 69"/>
                    <a:gd name="T7" fmla="*/ 22 h 22"/>
                    <a:gd name="T8" fmla="*/ 69 w 69"/>
                    <a:gd name="T9" fmla="*/ 11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22">
                      <a:moveTo>
                        <a:pt x="0" y="11"/>
                      </a:moveTo>
                      <a:cubicBezTo>
                        <a:pt x="0" y="11"/>
                        <a:pt x="9" y="0"/>
                        <a:pt x="17" y="0"/>
                      </a:cubicBezTo>
                      <a:cubicBezTo>
                        <a:pt x="26" y="0"/>
                        <a:pt x="34" y="11"/>
                        <a:pt x="34" y="11"/>
                      </a:cubicBezTo>
                      <a:cubicBezTo>
                        <a:pt x="34" y="11"/>
                        <a:pt x="43" y="22"/>
                        <a:pt x="52" y="22"/>
                      </a:cubicBezTo>
                      <a:cubicBezTo>
                        <a:pt x="60" y="22"/>
                        <a:pt x="69" y="11"/>
                        <a:pt x="69" y="11"/>
                      </a:cubicBezTo>
                    </a:path>
                  </a:pathLst>
                </a:custGeom>
                <a:noFill/>
                <a:ln w="11113" cap="flat">
                  <a:solidFill>
                    <a:srgbClr val="0000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400"/>
                </a:p>
              </p:txBody>
            </p:sp>
            <p:sp>
              <p:nvSpPr>
                <p:cNvPr id="45" name="Freeform 29"/>
                <p:cNvSpPr>
                  <a:spLocks/>
                </p:cNvSpPr>
                <p:nvPr/>
              </p:nvSpPr>
              <p:spPr bwMode="auto">
                <a:xfrm>
                  <a:off x="2198688" y="5114925"/>
                  <a:ext cx="255588" cy="92075"/>
                </a:xfrm>
                <a:custGeom>
                  <a:avLst/>
                  <a:gdLst>
                    <a:gd name="T0" fmla="*/ 0 w 68"/>
                    <a:gd name="T1" fmla="*/ 11 h 22"/>
                    <a:gd name="T2" fmla="*/ 17 w 68"/>
                    <a:gd name="T3" fmla="*/ 0 h 22"/>
                    <a:gd name="T4" fmla="*/ 34 w 68"/>
                    <a:gd name="T5" fmla="*/ 11 h 22"/>
                    <a:gd name="T6" fmla="*/ 51 w 68"/>
                    <a:gd name="T7" fmla="*/ 22 h 22"/>
                    <a:gd name="T8" fmla="*/ 68 w 68"/>
                    <a:gd name="T9" fmla="*/ 11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22">
                      <a:moveTo>
                        <a:pt x="0" y="11"/>
                      </a:moveTo>
                      <a:cubicBezTo>
                        <a:pt x="0" y="11"/>
                        <a:pt x="8" y="0"/>
                        <a:pt x="17" y="0"/>
                      </a:cubicBezTo>
                      <a:cubicBezTo>
                        <a:pt x="25" y="0"/>
                        <a:pt x="34" y="11"/>
                        <a:pt x="34" y="11"/>
                      </a:cubicBezTo>
                      <a:cubicBezTo>
                        <a:pt x="34" y="11"/>
                        <a:pt x="43" y="22"/>
                        <a:pt x="51" y="22"/>
                      </a:cubicBezTo>
                      <a:cubicBezTo>
                        <a:pt x="60" y="22"/>
                        <a:pt x="68" y="11"/>
                        <a:pt x="68" y="11"/>
                      </a:cubicBezTo>
                    </a:path>
                  </a:pathLst>
                </a:custGeom>
                <a:noFill/>
                <a:ln w="11113" cap="flat">
                  <a:solidFill>
                    <a:srgbClr val="0000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400"/>
                </a:p>
              </p:txBody>
            </p:sp>
            <p:sp>
              <p:nvSpPr>
                <p:cNvPr id="46" name="Freeform 30"/>
                <p:cNvSpPr>
                  <a:spLocks/>
                </p:cNvSpPr>
                <p:nvPr/>
              </p:nvSpPr>
              <p:spPr bwMode="auto">
                <a:xfrm>
                  <a:off x="2454275" y="5114925"/>
                  <a:ext cx="260350" cy="92075"/>
                </a:xfrm>
                <a:custGeom>
                  <a:avLst/>
                  <a:gdLst>
                    <a:gd name="T0" fmla="*/ 0 w 69"/>
                    <a:gd name="T1" fmla="*/ 11 h 22"/>
                    <a:gd name="T2" fmla="*/ 18 w 69"/>
                    <a:gd name="T3" fmla="*/ 0 h 22"/>
                    <a:gd name="T4" fmla="*/ 35 w 69"/>
                    <a:gd name="T5" fmla="*/ 11 h 22"/>
                    <a:gd name="T6" fmla="*/ 52 w 69"/>
                    <a:gd name="T7" fmla="*/ 22 h 22"/>
                    <a:gd name="T8" fmla="*/ 69 w 69"/>
                    <a:gd name="T9" fmla="*/ 11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22">
                      <a:moveTo>
                        <a:pt x="0" y="11"/>
                      </a:moveTo>
                      <a:cubicBezTo>
                        <a:pt x="0" y="11"/>
                        <a:pt x="9" y="0"/>
                        <a:pt x="18" y="0"/>
                      </a:cubicBezTo>
                      <a:cubicBezTo>
                        <a:pt x="26" y="0"/>
                        <a:pt x="35" y="11"/>
                        <a:pt x="35" y="11"/>
                      </a:cubicBezTo>
                      <a:cubicBezTo>
                        <a:pt x="35" y="11"/>
                        <a:pt x="43" y="22"/>
                        <a:pt x="52" y="22"/>
                      </a:cubicBezTo>
                      <a:cubicBezTo>
                        <a:pt x="60" y="22"/>
                        <a:pt x="69" y="11"/>
                        <a:pt x="69" y="11"/>
                      </a:cubicBezTo>
                    </a:path>
                  </a:pathLst>
                </a:custGeom>
                <a:noFill/>
                <a:ln w="11113" cap="flat">
                  <a:solidFill>
                    <a:srgbClr val="0000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400"/>
                </a:p>
              </p:txBody>
            </p:sp>
            <p:sp>
              <p:nvSpPr>
                <p:cNvPr id="47" name="Freeform 31"/>
                <p:cNvSpPr>
                  <a:spLocks/>
                </p:cNvSpPr>
                <p:nvPr/>
              </p:nvSpPr>
              <p:spPr bwMode="auto">
                <a:xfrm>
                  <a:off x="2714625" y="5114925"/>
                  <a:ext cx="258763" cy="92075"/>
                </a:xfrm>
                <a:custGeom>
                  <a:avLst/>
                  <a:gdLst>
                    <a:gd name="T0" fmla="*/ 0 w 69"/>
                    <a:gd name="T1" fmla="*/ 11 h 22"/>
                    <a:gd name="T2" fmla="*/ 17 w 69"/>
                    <a:gd name="T3" fmla="*/ 0 h 22"/>
                    <a:gd name="T4" fmla="*/ 34 w 69"/>
                    <a:gd name="T5" fmla="*/ 11 h 22"/>
                    <a:gd name="T6" fmla="*/ 52 w 69"/>
                    <a:gd name="T7" fmla="*/ 22 h 22"/>
                    <a:gd name="T8" fmla="*/ 69 w 69"/>
                    <a:gd name="T9" fmla="*/ 11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22">
                      <a:moveTo>
                        <a:pt x="0" y="11"/>
                      </a:moveTo>
                      <a:cubicBezTo>
                        <a:pt x="0" y="11"/>
                        <a:pt x="9" y="0"/>
                        <a:pt x="17" y="0"/>
                      </a:cubicBezTo>
                      <a:cubicBezTo>
                        <a:pt x="26" y="0"/>
                        <a:pt x="34" y="11"/>
                        <a:pt x="34" y="11"/>
                      </a:cubicBezTo>
                      <a:cubicBezTo>
                        <a:pt x="34" y="11"/>
                        <a:pt x="43" y="22"/>
                        <a:pt x="52" y="22"/>
                      </a:cubicBezTo>
                      <a:cubicBezTo>
                        <a:pt x="60" y="22"/>
                        <a:pt x="69" y="11"/>
                        <a:pt x="69" y="11"/>
                      </a:cubicBezTo>
                    </a:path>
                  </a:pathLst>
                </a:custGeom>
                <a:noFill/>
                <a:ln w="11113" cap="flat">
                  <a:solidFill>
                    <a:srgbClr val="0000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400"/>
                </a:p>
              </p:txBody>
            </p:sp>
            <p:sp>
              <p:nvSpPr>
                <p:cNvPr id="48" name="Freeform 32"/>
                <p:cNvSpPr>
                  <a:spLocks/>
                </p:cNvSpPr>
                <p:nvPr/>
              </p:nvSpPr>
              <p:spPr bwMode="auto">
                <a:xfrm>
                  <a:off x="2973388" y="5114925"/>
                  <a:ext cx="255588" cy="92075"/>
                </a:xfrm>
                <a:custGeom>
                  <a:avLst/>
                  <a:gdLst>
                    <a:gd name="T0" fmla="*/ 0 w 68"/>
                    <a:gd name="T1" fmla="*/ 11 h 22"/>
                    <a:gd name="T2" fmla="*/ 17 w 68"/>
                    <a:gd name="T3" fmla="*/ 0 h 22"/>
                    <a:gd name="T4" fmla="*/ 34 w 68"/>
                    <a:gd name="T5" fmla="*/ 11 h 22"/>
                    <a:gd name="T6" fmla="*/ 51 w 68"/>
                    <a:gd name="T7" fmla="*/ 22 h 22"/>
                    <a:gd name="T8" fmla="*/ 68 w 68"/>
                    <a:gd name="T9" fmla="*/ 11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22">
                      <a:moveTo>
                        <a:pt x="0" y="11"/>
                      </a:moveTo>
                      <a:cubicBezTo>
                        <a:pt x="0" y="11"/>
                        <a:pt x="8" y="0"/>
                        <a:pt x="17" y="0"/>
                      </a:cubicBezTo>
                      <a:cubicBezTo>
                        <a:pt x="25" y="0"/>
                        <a:pt x="34" y="11"/>
                        <a:pt x="34" y="11"/>
                      </a:cubicBezTo>
                      <a:cubicBezTo>
                        <a:pt x="34" y="11"/>
                        <a:pt x="43" y="22"/>
                        <a:pt x="51" y="22"/>
                      </a:cubicBezTo>
                      <a:cubicBezTo>
                        <a:pt x="60" y="22"/>
                        <a:pt x="68" y="11"/>
                        <a:pt x="68" y="11"/>
                      </a:cubicBezTo>
                    </a:path>
                  </a:pathLst>
                </a:custGeom>
                <a:noFill/>
                <a:ln w="11113" cap="flat">
                  <a:solidFill>
                    <a:srgbClr val="0000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400"/>
                </a:p>
              </p:txBody>
            </p:sp>
            <p:sp>
              <p:nvSpPr>
                <p:cNvPr id="49" name="Freeform 33"/>
                <p:cNvSpPr>
                  <a:spLocks/>
                </p:cNvSpPr>
                <p:nvPr/>
              </p:nvSpPr>
              <p:spPr bwMode="auto">
                <a:xfrm>
                  <a:off x="3228975" y="5114925"/>
                  <a:ext cx="260350" cy="92075"/>
                </a:xfrm>
                <a:custGeom>
                  <a:avLst/>
                  <a:gdLst>
                    <a:gd name="T0" fmla="*/ 0 w 69"/>
                    <a:gd name="T1" fmla="*/ 11 h 22"/>
                    <a:gd name="T2" fmla="*/ 18 w 69"/>
                    <a:gd name="T3" fmla="*/ 0 h 22"/>
                    <a:gd name="T4" fmla="*/ 35 w 69"/>
                    <a:gd name="T5" fmla="*/ 11 h 22"/>
                    <a:gd name="T6" fmla="*/ 52 w 69"/>
                    <a:gd name="T7" fmla="*/ 22 h 22"/>
                    <a:gd name="T8" fmla="*/ 69 w 69"/>
                    <a:gd name="T9" fmla="*/ 11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22">
                      <a:moveTo>
                        <a:pt x="0" y="11"/>
                      </a:moveTo>
                      <a:cubicBezTo>
                        <a:pt x="0" y="11"/>
                        <a:pt x="9" y="0"/>
                        <a:pt x="18" y="0"/>
                      </a:cubicBezTo>
                      <a:cubicBezTo>
                        <a:pt x="26" y="0"/>
                        <a:pt x="35" y="11"/>
                        <a:pt x="35" y="11"/>
                      </a:cubicBezTo>
                      <a:cubicBezTo>
                        <a:pt x="35" y="11"/>
                        <a:pt x="43" y="22"/>
                        <a:pt x="52" y="22"/>
                      </a:cubicBezTo>
                      <a:cubicBezTo>
                        <a:pt x="60" y="22"/>
                        <a:pt x="69" y="11"/>
                        <a:pt x="69" y="11"/>
                      </a:cubicBezTo>
                    </a:path>
                  </a:pathLst>
                </a:custGeom>
                <a:noFill/>
                <a:ln w="11113" cap="flat">
                  <a:solidFill>
                    <a:srgbClr val="0000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400"/>
                </a:p>
              </p:txBody>
            </p:sp>
            <p:sp>
              <p:nvSpPr>
                <p:cNvPr id="50" name="Freeform 34"/>
                <p:cNvSpPr>
                  <a:spLocks/>
                </p:cNvSpPr>
                <p:nvPr/>
              </p:nvSpPr>
              <p:spPr bwMode="auto">
                <a:xfrm>
                  <a:off x="3489325" y="5114925"/>
                  <a:ext cx="260350" cy="92075"/>
                </a:xfrm>
                <a:custGeom>
                  <a:avLst/>
                  <a:gdLst>
                    <a:gd name="T0" fmla="*/ 0 w 69"/>
                    <a:gd name="T1" fmla="*/ 11 h 22"/>
                    <a:gd name="T2" fmla="*/ 17 w 69"/>
                    <a:gd name="T3" fmla="*/ 0 h 22"/>
                    <a:gd name="T4" fmla="*/ 34 w 69"/>
                    <a:gd name="T5" fmla="*/ 11 h 22"/>
                    <a:gd name="T6" fmla="*/ 51 w 69"/>
                    <a:gd name="T7" fmla="*/ 22 h 22"/>
                    <a:gd name="T8" fmla="*/ 69 w 69"/>
                    <a:gd name="T9" fmla="*/ 11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22">
                      <a:moveTo>
                        <a:pt x="0" y="11"/>
                      </a:moveTo>
                      <a:cubicBezTo>
                        <a:pt x="0" y="11"/>
                        <a:pt x="9" y="0"/>
                        <a:pt x="17" y="0"/>
                      </a:cubicBezTo>
                      <a:cubicBezTo>
                        <a:pt x="26" y="0"/>
                        <a:pt x="34" y="11"/>
                        <a:pt x="34" y="11"/>
                      </a:cubicBezTo>
                      <a:cubicBezTo>
                        <a:pt x="34" y="11"/>
                        <a:pt x="43" y="22"/>
                        <a:pt x="51" y="22"/>
                      </a:cubicBezTo>
                      <a:cubicBezTo>
                        <a:pt x="60" y="22"/>
                        <a:pt x="69" y="11"/>
                        <a:pt x="69" y="11"/>
                      </a:cubicBezTo>
                    </a:path>
                  </a:pathLst>
                </a:custGeom>
                <a:noFill/>
                <a:ln w="11113" cap="flat">
                  <a:solidFill>
                    <a:srgbClr val="0000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400"/>
                </a:p>
              </p:txBody>
            </p:sp>
            <p:sp>
              <p:nvSpPr>
                <p:cNvPr id="51" name="Freeform 35"/>
                <p:cNvSpPr>
                  <a:spLocks/>
                </p:cNvSpPr>
                <p:nvPr/>
              </p:nvSpPr>
              <p:spPr bwMode="auto">
                <a:xfrm>
                  <a:off x="3749675" y="5114925"/>
                  <a:ext cx="255588" cy="92075"/>
                </a:xfrm>
                <a:custGeom>
                  <a:avLst/>
                  <a:gdLst>
                    <a:gd name="T0" fmla="*/ 0 w 68"/>
                    <a:gd name="T1" fmla="*/ 11 h 22"/>
                    <a:gd name="T2" fmla="*/ 17 w 68"/>
                    <a:gd name="T3" fmla="*/ 0 h 22"/>
                    <a:gd name="T4" fmla="*/ 34 w 68"/>
                    <a:gd name="T5" fmla="*/ 11 h 22"/>
                    <a:gd name="T6" fmla="*/ 51 w 68"/>
                    <a:gd name="T7" fmla="*/ 22 h 22"/>
                    <a:gd name="T8" fmla="*/ 68 w 68"/>
                    <a:gd name="T9" fmla="*/ 11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22">
                      <a:moveTo>
                        <a:pt x="0" y="11"/>
                      </a:moveTo>
                      <a:cubicBezTo>
                        <a:pt x="0" y="11"/>
                        <a:pt x="8" y="0"/>
                        <a:pt x="17" y="0"/>
                      </a:cubicBezTo>
                      <a:cubicBezTo>
                        <a:pt x="25" y="0"/>
                        <a:pt x="34" y="11"/>
                        <a:pt x="34" y="11"/>
                      </a:cubicBezTo>
                      <a:cubicBezTo>
                        <a:pt x="34" y="11"/>
                        <a:pt x="43" y="22"/>
                        <a:pt x="51" y="22"/>
                      </a:cubicBezTo>
                      <a:cubicBezTo>
                        <a:pt x="60" y="22"/>
                        <a:pt x="68" y="11"/>
                        <a:pt x="68" y="11"/>
                      </a:cubicBezTo>
                    </a:path>
                  </a:pathLst>
                </a:custGeom>
                <a:noFill/>
                <a:ln w="11113" cap="flat">
                  <a:solidFill>
                    <a:srgbClr val="0000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 sz="1400"/>
                </a:p>
              </p:txBody>
            </p:sp>
          </p:grpSp>
        </p:grpSp>
        <p:grpSp>
          <p:nvGrpSpPr>
            <p:cNvPr id="52" name="グループ化 51"/>
            <p:cNvGrpSpPr/>
            <p:nvPr/>
          </p:nvGrpSpPr>
          <p:grpSpPr>
            <a:xfrm>
              <a:off x="2442450" y="1763600"/>
              <a:ext cx="4737891" cy="1935395"/>
              <a:chOff x="2625210" y="3451127"/>
              <a:chExt cx="4737891" cy="1935395"/>
            </a:xfrm>
          </p:grpSpPr>
          <p:cxnSp>
            <p:nvCxnSpPr>
              <p:cNvPr id="53" name="直線矢印コネクタ 52"/>
              <p:cNvCxnSpPr/>
              <p:nvPr/>
            </p:nvCxnSpPr>
            <p:spPr>
              <a:xfrm>
                <a:off x="2625210" y="4615757"/>
                <a:ext cx="4215319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テキスト ボックス 53"/>
              <p:cNvSpPr txBox="1"/>
              <p:nvPr/>
            </p:nvSpPr>
            <p:spPr>
              <a:xfrm>
                <a:off x="6932541" y="4352500"/>
                <a:ext cx="430560" cy="5271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z</a:t>
                </a:r>
                <a:endParaRPr kumimoji="1" lang="ja-JP" altLang="en-US" dirty="0"/>
              </a:p>
            </p:txBody>
          </p:sp>
          <p:cxnSp>
            <p:nvCxnSpPr>
              <p:cNvPr id="55" name="直線矢印コネクタ 54"/>
              <p:cNvCxnSpPr/>
              <p:nvPr/>
            </p:nvCxnSpPr>
            <p:spPr>
              <a:xfrm flipV="1">
                <a:off x="2894499" y="3844992"/>
                <a:ext cx="0" cy="154153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テキスト ボックス 55"/>
              <p:cNvSpPr txBox="1"/>
              <p:nvPr/>
            </p:nvSpPr>
            <p:spPr>
              <a:xfrm>
                <a:off x="2716405" y="3451127"/>
                <a:ext cx="446573" cy="5271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x</a:t>
                </a:r>
                <a:endParaRPr kumimoji="1" lang="ja-JP" alt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273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Oscillator FELs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38</a:t>
            </a:fld>
            <a:endParaRPr lang="ja-JP" altLang="en-US" dirty="0"/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2374643" y="2305257"/>
            <a:ext cx="4581192" cy="818788"/>
          </a:xfrm>
          <a:prstGeom prst="rect">
            <a:avLst/>
          </a:prstGeom>
          <a:solidFill>
            <a:srgbClr val="FFF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ja-JP" sz="2800" b="1" dirty="0" smtClean="0"/>
              <a:t>Undulator</a:t>
            </a:r>
            <a:endParaRPr lang="ja-JP" altLang="en-US" sz="2800" b="1" dirty="0"/>
          </a:p>
        </p:txBody>
      </p:sp>
      <p:sp>
        <p:nvSpPr>
          <p:cNvPr id="17" name="Freeform 11"/>
          <p:cNvSpPr>
            <a:spLocks/>
          </p:cNvSpPr>
          <p:nvPr/>
        </p:nvSpPr>
        <p:spPr bwMode="auto">
          <a:xfrm>
            <a:off x="1023393" y="1895862"/>
            <a:ext cx="7276159" cy="818788"/>
          </a:xfrm>
          <a:custGeom>
            <a:avLst/>
            <a:gdLst>
              <a:gd name="T0" fmla="*/ 1224 w 1224"/>
              <a:gd name="T1" fmla="*/ 0 h 136"/>
              <a:gd name="T2" fmla="*/ 998 w 1224"/>
              <a:gd name="T3" fmla="*/ 136 h 136"/>
              <a:gd name="T4" fmla="*/ 227 w 1224"/>
              <a:gd name="T5" fmla="*/ 136 h 136"/>
              <a:gd name="T6" fmla="*/ 0 w 1224"/>
              <a:gd name="T7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24" h="136">
                <a:moveTo>
                  <a:pt x="1224" y="0"/>
                </a:moveTo>
                <a:cubicBezTo>
                  <a:pt x="1179" y="45"/>
                  <a:pt x="1134" y="136"/>
                  <a:pt x="998" y="136"/>
                </a:cubicBezTo>
                <a:cubicBezTo>
                  <a:pt x="227" y="136"/>
                  <a:pt x="227" y="136"/>
                  <a:pt x="227" y="136"/>
                </a:cubicBezTo>
                <a:cubicBezTo>
                  <a:pt x="90" y="136"/>
                  <a:pt x="45" y="45"/>
                  <a:pt x="0" y="0"/>
                </a:cubicBezTo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8" name="Freeform 12"/>
          <p:cNvSpPr>
            <a:spLocks/>
          </p:cNvSpPr>
          <p:nvPr/>
        </p:nvSpPr>
        <p:spPr bwMode="auto">
          <a:xfrm>
            <a:off x="483394" y="2034002"/>
            <a:ext cx="268744" cy="1228182"/>
          </a:xfrm>
          <a:custGeom>
            <a:avLst/>
            <a:gdLst>
              <a:gd name="T0" fmla="*/ 23 w 45"/>
              <a:gd name="T1" fmla="*/ 102 h 204"/>
              <a:gd name="T2" fmla="*/ 45 w 45"/>
              <a:gd name="T3" fmla="*/ 0 h 204"/>
              <a:gd name="T4" fmla="*/ 45 w 45"/>
              <a:gd name="T5" fmla="*/ 0 h 204"/>
              <a:gd name="T6" fmla="*/ 0 w 45"/>
              <a:gd name="T7" fmla="*/ 0 h 204"/>
              <a:gd name="T8" fmla="*/ 0 w 45"/>
              <a:gd name="T9" fmla="*/ 204 h 204"/>
              <a:gd name="T10" fmla="*/ 45 w 45"/>
              <a:gd name="T11" fmla="*/ 204 h 204"/>
              <a:gd name="T12" fmla="*/ 45 w 45"/>
              <a:gd name="T13" fmla="*/ 203 h 204"/>
              <a:gd name="T14" fmla="*/ 23 w 45"/>
              <a:gd name="T15" fmla="*/ 102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5" h="204">
                <a:moveTo>
                  <a:pt x="23" y="102"/>
                </a:moveTo>
                <a:cubicBezTo>
                  <a:pt x="23" y="65"/>
                  <a:pt x="31" y="31"/>
                  <a:pt x="45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04"/>
                  <a:pt x="0" y="204"/>
                  <a:pt x="0" y="204"/>
                </a:cubicBezTo>
                <a:cubicBezTo>
                  <a:pt x="45" y="204"/>
                  <a:pt x="45" y="204"/>
                  <a:pt x="45" y="204"/>
                </a:cubicBezTo>
                <a:cubicBezTo>
                  <a:pt x="45" y="203"/>
                  <a:pt x="45" y="203"/>
                  <a:pt x="45" y="203"/>
                </a:cubicBezTo>
                <a:cubicBezTo>
                  <a:pt x="31" y="172"/>
                  <a:pt x="23" y="138"/>
                  <a:pt x="23" y="102"/>
                </a:cubicBezTo>
                <a:close/>
              </a:path>
            </a:pathLst>
          </a:custGeom>
          <a:solidFill>
            <a:srgbClr val="009F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9" name="Freeform 13"/>
          <p:cNvSpPr>
            <a:spLocks/>
          </p:cNvSpPr>
          <p:nvPr/>
        </p:nvSpPr>
        <p:spPr bwMode="auto">
          <a:xfrm>
            <a:off x="8573317" y="2034002"/>
            <a:ext cx="266232" cy="1228182"/>
          </a:xfrm>
          <a:custGeom>
            <a:avLst/>
            <a:gdLst>
              <a:gd name="T0" fmla="*/ 0 w 45"/>
              <a:gd name="T1" fmla="*/ 0 h 204"/>
              <a:gd name="T2" fmla="*/ 0 w 45"/>
              <a:gd name="T3" fmla="*/ 0 h 204"/>
              <a:gd name="T4" fmla="*/ 22 w 45"/>
              <a:gd name="T5" fmla="*/ 102 h 204"/>
              <a:gd name="T6" fmla="*/ 0 w 45"/>
              <a:gd name="T7" fmla="*/ 203 h 204"/>
              <a:gd name="T8" fmla="*/ 0 w 45"/>
              <a:gd name="T9" fmla="*/ 204 h 204"/>
              <a:gd name="T10" fmla="*/ 45 w 45"/>
              <a:gd name="T11" fmla="*/ 204 h 204"/>
              <a:gd name="T12" fmla="*/ 45 w 45"/>
              <a:gd name="T13" fmla="*/ 0 h 204"/>
              <a:gd name="T14" fmla="*/ 0 w 45"/>
              <a:gd name="T15" fmla="*/ 0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5" h="204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14" y="31"/>
                  <a:pt x="22" y="65"/>
                  <a:pt x="22" y="102"/>
                </a:cubicBezTo>
                <a:cubicBezTo>
                  <a:pt x="22" y="138"/>
                  <a:pt x="14" y="172"/>
                  <a:pt x="0" y="203"/>
                </a:cubicBezTo>
                <a:cubicBezTo>
                  <a:pt x="0" y="204"/>
                  <a:pt x="0" y="204"/>
                  <a:pt x="0" y="204"/>
                </a:cubicBezTo>
                <a:cubicBezTo>
                  <a:pt x="45" y="204"/>
                  <a:pt x="45" y="204"/>
                  <a:pt x="45" y="204"/>
                </a:cubicBezTo>
                <a:cubicBezTo>
                  <a:pt x="45" y="0"/>
                  <a:pt x="45" y="0"/>
                  <a:pt x="4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9F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2" name="円/楕円 21"/>
          <p:cNvSpPr/>
          <p:nvPr/>
        </p:nvSpPr>
        <p:spPr>
          <a:xfrm>
            <a:off x="2263432" y="2585714"/>
            <a:ext cx="222422" cy="22242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/>
        </p:nvSpPr>
        <p:spPr>
          <a:xfrm>
            <a:off x="6844624" y="2600801"/>
            <a:ext cx="222422" cy="222422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6844624" y="2585714"/>
            <a:ext cx="222422" cy="222422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389075" y="1145907"/>
            <a:ext cx="6365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/>
              <a:t>Oscillator FEL: original concept</a:t>
            </a:r>
            <a:endParaRPr kumimoji="1" lang="ja-JP" altLang="en-US" sz="32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495959" y="3552255"/>
            <a:ext cx="4316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smtClean="0"/>
              <a:t>Mirror(Optical Cavity)</a:t>
            </a:r>
            <a:endParaRPr kumimoji="1" lang="ja-JP" altLang="en-US" sz="2800" b="1" dirty="0"/>
          </a:p>
        </p:txBody>
      </p:sp>
      <p:cxnSp>
        <p:nvCxnSpPr>
          <p:cNvPr id="30" name="直線コネクタ 29"/>
          <p:cNvCxnSpPr>
            <a:stCxn id="28" idx="1"/>
            <a:endCxn id="18" idx="6"/>
          </p:cNvCxnSpPr>
          <p:nvPr/>
        </p:nvCxnSpPr>
        <p:spPr>
          <a:xfrm flipH="1" flipV="1">
            <a:off x="752138" y="3256164"/>
            <a:ext cx="1743821" cy="557701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直線コネクタ 31"/>
          <p:cNvCxnSpPr>
            <a:stCxn id="19" idx="4"/>
            <a:endCxn id="28" idx="3"/>
          </p:cNvCxnSpPr>
          <p:nvPr/>
        </p:nvCxnSpPr>
        <p:spPr>
          <a:xfrm flipH="1">
            <a:off x="6812525" y="3262184"/>
            <a:ext cx="1760792" cy="551681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44699" y="4452236"/>
            <a:ext cx="8731876" cy="200727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altLang="ja-JP" sz="2800" dirty="0" smtClean="0"/>
              <a:t>Amplified many times by different electrons Mode selection by the optical cavity</a:t>
            </a:r>
          </a:p>
          <a:p>
            <a:pPr marL="1257300" lvl="2" indent="-457200">
              <a:buSzPct val="100000"/>
              <a:buFont typeface="Wingdings" panose="05000000000000000000" pitchFamily="2" charset="2"/>
              <a:buChar char="ü"/>
            </a:pPr>
            <a:r>
              <a:rPr kumimoji="1" lang="en-US" altLang="ja-JP" sz="2800" dirty="0" smtClean="0"/>
              <a:t>single mode laser is possible</a:t>
            </a:r>
          </a:p>
          <a:p>
            <a:pPr marL="1257300" lvl="2" indent="-457200">
              <a:buSzPct val="100000"/>
              <a:buFont typeface="Wingdings" panose="05000000000000000000" pitchFamily="2" charset="2"/>
              <a:buChar char="ü"/>
            </a:pPr>
            <a:r>
              <a:rPr lang="en-US" altLang="ja-JP" sz="2800" dirty="0" smtClean="0"/>
              <a:t>not applicable in shorter-</a:t>
            </a:r>
            <a:r>
              <a:rPr lang="en-US" altLang="ja-JP" sz="2800" dirty="0" smtClean="0">
                <a:latin typeface="Symbol" panose="05050102010706020507" pitchFamily="18" charset="2"/>
              </a:rPr>
              <a:t>l </a:t>
            </a:r>
            <a:r>
              <a:rPr lang="en-US" altLang="ja-JP" sz="2800" dirty="0" smtClean="0">
                <a:latin typeface="+mj-lt"/>
              </a:rPr>
              <a:t>(x-ray)</a:t>
            </a:r>
            <a:r>
              <a:rPr lang="en-US" altLang="ja-JP" sz="2800" dirty="0" smtClean="0"/>
              <a:t> regions</a:t>
            </a:r>
            <a:endParaRPr kumimoji="1" lang="ja-JP" altLang="en-US" sz="2800" dirty="0"/>
          </a:p>
        </p:txBody>
      </p:sp>
      <p:sp>
        <p:nvSpPr>
          <p:cNvPr id="42" name="右矢印 41"/>
          <p:cNvSpPr/>
          <p:nvPr/>
        </p:nvSpPr>
        <p:spPr>
          <a:xfrm>
            <a:off x="429363" y="5755091"/>
            <a:ext cx="645550" cy="348916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/>
        </p:nvSpPr>
        <p:spPr>
          <a:xfrm>
            <a:off x="912182" y="1784651"/>
            <a:ext cx="222422" cy="2224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/>
        </p:nvSpPr>
        <p:spPr>
          <a:xfrm>
            <a:off x="912182" y="1784651"/>
            <a:ext cx="222422" cy="2224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124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09 0.03704 L 0.06215 0.08565 L 0.09462 0.11273 L 0.15 0.11805 L 0.65156 0.12176 L 0.69878 0.11273 L 0.72986 0.09467 L 0.75278 0.06759 L 0.77986 0.02801 L 0.79618 -0.00255 " pathEditMode="relative" ptsTypes="AAAAAAAAAA">
                                      <p:cBhvr>
                                        <p:cTn id="6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mph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4" dur="2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22222E-6 2.96296E-6 L 0.50104 0.00254 " pathEditMode="relative" rAng="0" ptsTypes="AA">
                                      <p:cBhvr>
                                        <p:cTn id="17" dur="2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52" y="11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0.02309 0.03704 L 0.06215 0.08565 L 0.09462 0.11273 L 0.15 0.11805 L 0.65156 0.12176 L 0.69878 0.11273 L 0.72986 0.09467 L 0.75278 0.06759 L 0.77986 0.02801 L 0.79618 -0.00255 " pathEditMode="relative" rAng="0" ptsTypes="AAAAAAAAAA">
                                      <p:cBhvr>
                                        <p:cTn id="23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46" y="224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0" presetClass="pat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3.88889E-6 -3.7037E-7 L 0.19063 -3.7037E-7 L -0.69323 -3.7037E-7 L -3.88889E-6 -3.7037E-7 Z " pathEditMode="relative" rAng="0" ptsTypes="AAAA">
                                      <p:cBhvr>
                                        <p:cTn id="29" dur="8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9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Motion origin="layout" path="M -3.88889E-6 2.96296E-6 L 0.18907 0.0025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4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6" grpId="0" animBg="1"/>
      <p:bldP spid="26" grpId="1" animBg="1"/>
      <p:bldP spid="39" grpId="0" build="p" animBg="1"/>
      <p:bldP spid="42" grpId="0" animBg="1"/>
      <p:bldP spid="21" grpId="0" animBg="1"/>
      <p:bldP spid="21" grpId="1" animBg="1"/>
      <p:bldP spid="25" grpId="0" animBg="1"/>
      <p:bldP spid="25" grpId="1" animBg="1"/>
      <p:bldP spid="25" grpId="2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Single Pass FELs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1" lang="en-US" altLang="ja-JP" dirty="0" smtClean="0"/>
              <a:t>Difficulty in oscillator FELs can be overcome by enhancing the gain/pass</a:t>
            </a:r>
          </a:p>
          <a:p>
            <a:pPr lvl="1"/>
            <a:r>
              <a:rPr lang="en-US" altLang="ja-JP" dirty="0" smtClean="0"/>
              <a:t>Long undulator</a:t>
            </a:r>
          </a:p>
          <a:p>
            <a:pPr lvl="1"/>
            <a:r>
              <a:rPr kumimoji="1" lang="en-US" altLang="ja-JP" dirty="0" smtClean="0"/>
              <a:t>Higher electron density (lower emittance, higher peak current)</a:t>
            </a:r>
          </a:p>
          <a:p>
            <a:r>
              <a:rPr lang="en-US" altLang="ja-JP" dirty="0" smtClean="0"/>
              <a:t>Seed light is amplified by many orders of magnitude even with a single pass</a:t>
            </a:r>
          </a:p>
          <a:p>
            <a:pPr lvl="1"/>
            <a:r>
              <a:rPr kumimoji="1" lang="en-US" altLang="ja-JP" dirty="0" smtClean="0"/>
              <a:t>No cavity is necessary</a:t>
            </a:r>
          </a:p>
          <a:p>
            <a:r>
              <a:rPr lang="en-US" altLang="ja-JP" dirty="0" smtClean="0"/>
              <a:t>Further classified into two types according to how to prepare seed light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39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9754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Synchrotron Radiation &amp; Laser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4</a:t>
            </a:fld>
            <a:endParaRPr lang="ja-JP" altLang="en-US" dirty="0"/>
          </a:p>
        </p:txBody>
      </p:sp>
      <p:sp>
        <p:nvSpPr>
          <p:cNvPr id="6" name="角丸四角形 5"/>
          <p:cNvSpPr/>
          <p:nvPr/>
        </p:nvSpPr>
        <p:spPr>
          <a:xfrm>
            <a:off x="0" y="1065260"/>
            <a:ext cx="9144000" cy="5684451"/>
          </a:xfrm>
          <a:prstGeom prst="roundRect">
            <a:avLst>
              <a:gd name="adj" fmla="val 5274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角丸四角形 7"/>
          <p:cNvSpPr/>
          <p:nvPr/>
        </p:nvSpPr>
        <p:spPr>
          <a:xfrm>
            <a:off x="5004048" y="1749458"/>
            <a:ext cx="3744847" cy="238556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US" altLang="ja-JP" dirty="0" smtClean="0"/>
          </a:p>
        </p:txBody>
      </p:sp>
      <p:pic>
        <p:nvPicPr>
          <p:cNvPr id="10" name="Picture 4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254" y="1986811"/>
            <a:ext cx="3280437" cy="191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7151565" y="1896253"/>
            <a:ext cx="1362875" cy="584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 smtClean="0">
                <a:solidFill>
                  <a:schemeClr val="bg1"/>
                </a:solidFill>
              </a:rPr>
              <a:t>Laser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5" name="角丸四角形 14"/>
          <p:cNvSpPr/>
          <p:nvPr/>
        </p:nvSpPr>
        <p:spPr>
          <a:xfrm>
            <a:off x="365428" y="1749459"/>
            <a:ext cx="3809540" cy="238556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US" altLang="ja-JP" dirty="0" smtClean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569060" y="1006717"/>
            <a:ext cx="4005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Photon Science</a:t>
            </a:r>
            <a:endParaRPr kumimoji="1" lang="ja-JP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6823" y="4183303"/>
            <a:ext cx="4426750" cy="230832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69875" indent="-269875">
              <a:buFont typeface="Wingdings" pitchFamily="2" charset="2"/>
              <a:buChar char="Ø"/>
            </a:pPr>
            <a:r>
              <a:rPr lang="en-US" altLang="ja-JP" sz="2400" dirty="0"/>
              <a:t>f</a:t>
            </a:r>
            <a:r>
              <a:rPr kumimoji="1" lang="en-US" altLang="ja-JP" sz="2400" dirty="0" smtClean="0"/>
              <a:t>irst observed in 1947</a:t>
            </a:r>
          </a:p>
          <a:p>
            <a:pPr marL="269875" indent="-269875">
              <a:buFont typeface="Wingdings" pitchFamily="2" charset="2"/>
              <a:buChar char="Ø"/>
            </a:pPr>
            <a:r>
              <a:rPr lang="en-US" altLang="ja-JP" sz="2400" dirty="0" smtClean="0"/>
              <a:t>radiation by a relativistic electron beam</a:t>
            </a:r>
          </a:p>
          <a:p>
            <a:pPr marL="269875" indent="-269875">
              <a:buFont typeface="Wingdings" pitchFamily="2" charset="2"/>
              <a:buChar char="Ø"/>
            </a:pPr>
            <a:r>
              <a:rPr lang="en-US" altLang="ja-JP" sz="2400" dirty="0" smtClean="0"/>
              <a:t>work as laser-like sources, where conventional lasers are not available</a:t>
            </a:r>
            <a:endParaRPr kumimoji="1" lang="ja-JP" altLang="en-US" sz="24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663096" y="4193562"/>
            <a:ext cx="4426750" cy="230832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69875" indent="-269875">
              <a:buFont typeface="Wingdings" pitchFamily="2" charset="2"/>
              <a:buChar char="Ø"/>
            </a:pPr>
            <a:r>
              <a:rPr kumimoji="1" lang="en-US" altLang="ja-JP" sz="2400" dirty="0" smtClean="0"/>
              <a:t>first realized in 1960</a:t>
            </a:r>
          </a:p>
          <a:p>
            <a:pPr marL="269875" indent="-269875">
              <a:buFont typeface="Wingdings" pitchFamily="2" charset="2"/>
              <a:buChar char="Ø"/>
            </a:pPr>
            <a:r>
              <a:rPr lang="en-US" altLang="ja-JP" sz="2400" dirty="0" smtClean="0"/>
              <a:t>fully coherent source by stimulated emission</a:t>
            </a:r>
          </a:p>
          <a:p>
            <a:pPr marL="269875" indent="-269875">
              <a:buFont typeface="Wingdings" pitchFamily="2" charset="2"/>
              <a:buChar char="Ø"/>
            </a:pPr>
            <a:r>
              <a:rPr kumimoji="1" lang="en-US" altLang="ja-JP" sz="2400" dirty="0" smtClean="0"/>
              <a:t>applicable in spectral regions where reflective mirrors are available</a:t>
            </a:r>
            <a:endParaRPr kumimoji="1" lang="ja-JP" altLang="en-US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74" y="1966839"/>
            <a:ext cx="3224610" cy="194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3026080" y="1896253"/>
            <a:ext cx="841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 smtClean="0">
                <a:solidFill>
                  <a:schemeClr val="bg1"/>
                </a:solidFill>
              </a:rPr>
              <a:t>SR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61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57200" y="1412875"/>
            <a:ext cx="8391832" cy="4824413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Introduction</a:t>
            </a:r>
          </a:p>
          <a:p>
            <a:pPr eaLnBrk="1" hangingPunct="1"/>
            <a:r>
              <a:rPr lang="en-US" altLang="ja-JP" dirty="0" smtClean="0"/>
              <a:t>Coherent radiation &amp; FELs</a:t>
            </a:r>
          </a:p>
          <a:p>
            <a:r>
              <a:rPr lang="en-US" altLang="ja-JP" dirty="0"/>
              <a:t>Amplification mechanism in FELs</a:t>
            </a:r>
          </a:p>
          <a:p>
            <a:r>
              <a:rPr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Characteristics </a:t>
            </a:r>
            <a:r>
              <a:rPr lang="en-US" altLang="ja-JP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FEL radiation</a:t>
            </a:r>
            <a:endParaRPr lang="en-US" altLang="ja-JP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description of single-pass FELs</a:t>
            </a:r>
          </a:p>
          <a:p>
            <a:pPr eaLnBrk="1" hangingPunct="1"/>
            <a:r>
              <a:rPr lang="en-US" altLang="ja-JP" dirty="0" smtClean="0"/>
              <a:t>ERL: what’s it?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E675D5-6A16-489E-8151-F52117966913}" type="slidenum">
              <a:rPr lang="ja-JP" altLang="en-US" smtClean="0"/>
              <a:pPr>
                <a:defRPr/>
              </a:pPr>
              <a:t>40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8315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Important Parameters in SP-FEL(1)</a:t>
            </a:r>
            <a:endParaRPr lang="en-US" altLang="ja-JP" dirty="0"/>
          </a:p>
        </p:txBody>
      </p:sp>
      <p:sp>
        <p:nvSpPr>
          <p:cNvPr id="78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199" y="1136650"/>
            <a:ext cx="7966587" cy="42021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ja-JP" dirty="0" smtClean="0"/>
              <a:t>FEL</a:t>
            </a:r>
            <a:r>
              <a:rPr lang="ja-JP" altLang="en-US" dirty="0" smtClean="0"/>
              <a:t> </a:t>
            </a:r>
            <a:r>
              <a:rPr lang="en-US" altLang="ja-JP" dirty="0" err="1" smtClean="0"/>
              <a:t>Paramerer</a:t>
            </a:r>
            <a:r>
              <a:rPr lang="en-US" altLang="ja-JP" dirty="0" smtClean="0"/>
              <a:t> </a:t>
            </a:r>
            <a:r>
              <a:rPr lang="en-US" altLang="ja-JP" dirty="0" smtClean="0">
                <a:latin typeface="Symbol" panose="05050102010706020507" pitchFamily="18" charset="2"/>
              </a:rPr>
              <a:t>r</a:t>
            </a:r>
            <a:endParaRPr lang="en-US" altLang="ja-JP" dirty="0">
              <a:latin typeface="Symbol" panose="05050102010706020507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altLang="ja-JP" dirty="0" smtClean="0"/>
              <a:t>Dimensionless parameter related to the efficiency (10</a:t>
            </a:r>
            <a:r>
              <a:rPr lang="en-US" altLang="ja-JP" baseline="30000" dirty="0" smtClean="0"/>
              <a:t>-2</a:t>
            </a:r>
            <a:r>
              <a:rPr lang="en-US" altLang="ja-JP" dirty="0" smtClean="0"/>
              <a:t>~10</a:t>
            </a:r>
            <a:r>
              <a:rPr lang="en-US" altLang="ja-JP" baseline="30000" dirty="0" smtClean="0"/>
              <a:t>-4</a:t>
            </a:r>
            <a:r>
              <a:rPr lang="en-US" altLang="ja-JP" dirty="0"/>
              <a:t>)</a:t>
            </a:r>
          </a:p>
          <a:p>
            <a:pPr lvl="1">
              <a:lnSpc>
                <a:spcPct val="90000"/>
              </a:lnSpc>
            </a:pPr>
            <a:endParaRPr lang="en-US" altLang="ja-JP" dirty="0"/>
          </a:p>
          <a:p>
            <a:pPr lvl="1">
              <a:lnSpc>
                <a:spcPct val="90000"/>
              </a:lnSpc>
            </a:pPr>
            <a:endParaRPr lang="en-US" altLang="ja-JP" dirty="0"/>
          </a:p>
          <a:p>
            <a:pPr lvl="1">
              <a:lnSpc>
                <a:spcPct val="90000"/>
              </a:lnSpc>
            </a:pPr>
            <a:endParaRPr lang="en-US" altLang="ja-JP" dirty="0"/>
          </a:p>
          <a:p>
            <a:pPr>
              <a:lnSpc>
                <a:spcPct val="90000"/>
              </a:lnSpc>
            </a:pPr>
            <a:r>
              <a:rPr lang="en-US" altLang="ja-JP" dirty="0" smtClean="0"/>
              <a:t>Gain Length </a:t>
            </a:r>
            <a:r>
              <a:rPr lang="en-US" altLang="ja-JP" dirty="0" err="1" smtClean="0"/>
              <a:t>L</a:t>
            </a:r>
            <a:r>
              <a:rPr lang="en-US" altLang="ja-JP" baseline="-25000" dirty="0" err="1" smtClean="0"/>
              <a:t>g</a:t>
            </a:r>
            <a:endParaRPr lang="en-US" altLang="ja-JP" baseline="-25000" dirty="0"/>
          </a:p>
          <a:p>
            <a:pPr lvl="1">
              <a:lnSpc>
                <a:spcPct val="90000"/>
              </a:lnSpc>
            </a:pPr>
            <a:r>
              <a:rPr lang="en-US" altLang="ja-JP" dirty="0" smtClean="0"/>
              <a:t>Undulator length needed to amplify the radiation power by e=2.718</a:t>
            </a:r>
            <a:endParaRPr lang="en-US" altLang="ja-JP" dirty="0"/>
          </a:p>
        </p:txBody>
      </p:sp>
      <p:sp>
        <p:nvSpPr>
          <p:cNvPr id="784393" name="Text Box 9"/>
          <p:cNvSpPr txBox="1">
            <a:spLocks noChangeArrowheads="1"/>
          </p:cNvSpPr>
          <p:nvPr/>
        </p:nvSpPr>
        <p:spPr bwMode="auto">
          <a:xfrm>
            <a:off x="8005763" y="0"/>
            <a:ext cx="11382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1200" i="1"/>
              <a:t>主要パラメータ</a:t>
            </a:r>
          </a:p>
        </p:txBody>
      </p:sp>
      <p:pic>
        <p:nvPicPr>
          <p:cNvPr id="5" name="図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718" y="2663032"/>
            <a:ext cx="3964356" cy="96859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094" y="5494685"/>
            <a:ext cx="5700100" cy="878589"/>
          </a:xfrm>
          <a:prstGeom prst="rect">
            <a:avLst/>
          </a:prstGeom>
        </p:spPr>
      </p:pic>
      <p:sp>
        <p:nvSpPr>
          <p:cNvPr id="8" name="フッター プレースホルダー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41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0487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Important Parameters in </a:t>
            </a:r>
            <a:r>
              <a:rPr lang="en-US" altLang="ja-JP" dirty="0" smtClean="0"/>
              <a:t>SP-FEL(2)</a:t>
            </a:r>
            <a:endParaRPr lang="en-US" altLang="ja-JP" dirty="0"/>
          </a:p>
        </p:txBody>
      </p:sp>
      <p:sp>
        <p:nvSpPr>
          <p:cNvPr id="78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144588"/>
            <a:ext cx="7772400" cy="4114800"/>
          </a:xfrm>
        </p:spPr>
        <p:txBody>
          <a:bodyPr/>
          <a:lstStyle/>
          <a:p>
            <a:r>
              <a:rPr lang="en-US" altLang="ja-JP" dirty="0" smtClean="0"/>
              <a:t>Saturation Power </a:t>
            </a:r>
            <a:r>
              <a:rPr lang="en-US" altLang="ja-JP" dirty="0" err="1" smtClean="0"/>
              <a:t>P</a:t>
            </a:r>
            <a:r>
              <a:rPr lang="en-US" altLang="ja-JP" baseline="-25000" dirty="0" err="1" smtClean="0"/>
              <a:t>sat</a:t>
            </a:r>
            <a:endParaRPr lang="en-US" altLang="ja-JP" baseline="-25000" dirty="0"/>
          </a:p>
          <a:p>
            <a:pPr lvl="1"/>
            <a:r>
              <a:rPr lang="en-US" altLang="ja-JP" dirty="0" smtClean="0"/>
              <a:t>Maximum Power Reached in FEL</a:t>
            </a:r>
            <a:endParaRPr lang="ja-JP" altLang="en-US" dirty="0"/>
          </a:p>
          <a:p>
            <a:endParaRPr lang="ja-JP" altLang="en-US" sz="2800" dirty="0"/>
          </a:p>
          <a:p>
            <a:endParaRPr lang="ja-JP" altLang="en-US" dirty="0"/>
          </a:p>
          <a:p>
            <a:endParaRPr lang="ja-JP" altLang="en-US" dirty="0"/>
          </a:p>
          <a:p>
            <a:r>
              <a:rPr lang="en-US" altLang="ja-JP" dirty="0" smtClean="0"/>
              <a:t>Saturation Length </a:t>
            </a:r>
            <a:r>
              <a:rPr lang="en-US" altLang="ja-JP" dirty="0" err="1" smtClean="0"/>
              <a:t>L</a:t>
            </a:r>
            <a:r>
              <a:rPr lang="en-US" altLang="ja-JP" baseline="-25000" dirty="0" err="1" smtClean="0"/>
              <a:t>sat</a:t>
            </a:r>
            <a:endParaRPr lang="en-US" altLang="ja-JP" baseline="-25000" dirty="0"/>
          </a:p>
          <a:p>
            <a:pPr lvl="1"/>
            <a:r>
              <a:rPr lang="en-US" altLang="ja-JP" dirty="0" smtClean="0"/>
              <a:t>Undulator length to reach saturation</a:t>
            </a:r>
            <a:endParaRPr lang="ja-JP" altLang="en-US" dirty="0"/>
          </a:p>
        </p:txBody>
      </p:sp>
      <p:sp>
        <p:nvSpPr>
          <p:cNvPr id="785419" name="Text Box 11"/>
          <p:cNvSpPr txBox="1">
            <a:spLocks noChangeArrowheads="1"/>
          </p:cNvSpPr>
          <p:nvPr/>
        </p:nvSpPr>
        <p:spPr bwMode="auto">
          <a:xfrm>
            <a:off x="3698875" y="2954338"/>
            <a:ext cx="4314825" cy="954107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altLang="ja-JP" sz="2800" dirty="0" smtClean="0"/>
              <a:t>Conversion efficiency from e- to radiation is </a:t>
            </a:r>
            <a:r>
              <a:rPr lang="en-US" altLang="ja-JP" sz="2800" dirty="0" smtClean="0">
                <a:latin typeface="Symbol" panose="05050102010706020507" pitchFamily="18" charset="2"/>
              </a:rPr>
              <a:t>r</a:t>
            </a:r>
            <a:endParaRPr lang="en-US" altLang="ja-JP" sz="2800" dirty="0">
              <a:latin typeface="Symbol" panose="05050102010706020507" pitchFamily="18" charset="2"/>
            </a:endParaRPr>
          </a:p>
        </p:txBody>
      </p:sp>
      <p:sp>
        <p:nvSpPr>
          <p:cNvPr id="785420" name="Text Box 12"/>
          <p:cNvSpPr txBox="1">
            <a:spLocks noChangeArrowheads="1"/>
          </p:cNvSpPr>
          <p:nvPr/>
        </p:nvSpPr>
        <p:spPr bwMode="auto">
          <a:xfrm>
            <a:off x="3695700" y="5751513"/>
            <a:ext cx="4914900" cy="954107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2800" dirty="0" smtClean="0"/>
              <a:t>Number of undulator periods for saturation is </a:t>
            </a:r>
            <a:r>
              <a:rPr lang="en-US" altLang="ja-JP" sz="2800" dirty="0" smtClean="0">
                <a:latin typeface="Symbol" panose="05050102010706020507" pitchFamily="18" charset="2"/>
              </a:rPr>
              <a:t>r</a:t>
            </a:r>
            <a:r>
              <a:rPr lang="en-US" altLang="ja-JP" sz="2800" baseline="30000" dirty="0" smtClean="0"/>
              <a:t>-1</a:t>
            </a:r>
            <a:endParaRPr lang="en-US" altLang="ja-JP" sz="2800" baseline="30000" dirty="0"/>
          </a:p>
        </p:txBody>
      </p:sp>
      <p:sp>
        <p:nvSpPr>
          <p:cNvPr id="785425" name="AutoShape 17"/>
          <p:cNvSpPr>
            <a:spLocks noChangeArrowheads="1"/>
          </p:cNvSpPr>
          <p:nvPr/>
        </p:nvSpPr>
        <p:spPr bwMode="auto">
          <a:xfrm>
            <a:off x="3028950" y="3270250"/>
            <a:ext cx="722313" cy="360363"/>
          </a:xfrm>
          <a:prstGeom prst="rightArrow">
            <a:avLst>
              <a:gd name="adj1" fmla="val 50000"/>
              <a:gd name="adj2" fmla="val 50110"/>
            </a:avLst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ja-JP" altLang="en-US"/>
          </a:p>
        </p:txBody>
      </p:sp>
      <p:sp>
        <p:nvSpPr>
          <p:cNvPr id="785426" name="AutoShape 18"/>
          <p:cNvSpPr>
            <a:spLocks noChangeArrowheads="1"/>
          </p:cNvSpPr>
          <p:nvPr/>
        </p:nvSpPr>
        <p:spPr bwMode="auto">
          <a:xfrm>
            <a:off x="3028950" y="6099175"/>
            <a:ext cx="722313" cy="360363"/>
          </a:xfrm>
          <a:prstGeom prst="rightArrow">
            <a:avLst>
              <a:gd name="adj1" fmla="val 50000"/>
              <a:gd name="adj2" fmla="val 50110"/>
            </a:avLst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ja-JP" altLang="en-US"/>
          </a:p>
        </p:txBody>
      </p:sp>
      <p:sp>
        <p:nvSpPr>
          <p:cNvPr id="785427" name="Text Box 19"/>
          <p:cNvSpPr txBox="1">
            <a:spLocks noChangeArrowheads="1"/>
          </p:cNvSpPr>
          <p:nvPr/>
        </p:nvSpPr>
        <p:spPr bwMode="auto">
          <a:xfrm>
            <a:off x="8005763" y="0"/>
            <a:ext cx="11382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1200" i="1"/>
              <a:t>主要パラメータ</a:t>
            </a:r>
          </a:p>
        </p:txBody>
      </p:sp>
      <p:pic>
        <p:nvPicPr>
          <p:cNvPr id="4" name="図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775" y="2367967"/>
            <a:ext cx="2511194" cy="42228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775" y="5142116"/>
            <a:ext cx="2347910" cy="512376"/>
          </a:xfrm>
          <a:prstGeom prst="rect">
            <a:avLst/>
          </a:prstGeom>
        </p:spPr>
      </p:pic>
      <p:sp>
        <p:nvSpPr>
          <p:cNvPr id="5" name="フッター プレースホルダー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42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2067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図 1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40" y="1097936"/>
            <a:ext cx="8567142" cy="574482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Gain Curve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43</a:t>
            </a:fld>
            <a:endParaRPr lang="ja-JP" altLang="en-US" dirty="0"/>
          </a:p>
        </p:txBody>
      </p:sp>
      <p:sp>
        <p:nvSpPr>
          <p:cNvPr id="107" name="テキスト ボックス 106"/>
          <p:cNvSpPr txBox="1"/>
          <p:nvPr/>
        </p:nvSpPr>
        <p:spPr>
          <a:xfrm rot="16200000">
            <a:off x="318598" y="3436244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Symbol" panose="05050102010706020507" pitchFamily="18" charset="2"/>
              </a:rPr>
              <a:t>r</a:t>
            </a:r>
            <a:endParaRPr kumimoji="1" lang="ja-JP" altLang="en-US" sz="2800" dirty="0">
              <a:latin typeface="Symbol" panose="05050102010706020507" pitchFamily="18" charset="2"/>
            </a:endParaRPr>
          </a:p>
        </p:txBody>
      </p:sp>
      <p:grpSp>
        <p:nvGrpSpPr>
          <p:cNvPr id="112" name="グループ化 111"/>
          <p:cNvGrpSpPr/>
          <p:nvPr/>
        </p:nvGrpSpPr>
        <p:grpSpPr>
          <a:xfrm>
            <a:off x="1781032" y="1310196"/>
            <a:ext cx="1665027" cy="2338465"/>
            <a:chOff x="1781032" y="1310196"/>
            <a:chExt cx="1665027" cy="2338465"/>
          </a:xfrm>
        </p:grpSpPr>
        <p:sp>
          <p:nvSpPr>
            <p:cNvPr id="110" name="左右矢印 109"/>
            <p:cNvSpPr/>
            <p:nvPr/>
          </p:nvSpPr>
          <p:spPr>
            <a:xfrm>
              <a:off x="1801504" y="2664187"/>
              <a:ext cx="1624084" cy="984474"/>
            </a:xfrm>
            <a:prstGeom prst="leftRightArrow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rgbClr val="FF0000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" name="テキスト ボックス 110"/>
            <p:cNvSpPr txBox="1"/>
            <p:nvPr/>
          </p:nvSpPr>
          <p:spPr>
            <a:xfrm>
              <a:off x="1781032" y="1310196"/>
              <a:ext cx="166502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dirty="0" err="1" smtClean="0"/>
                <a:t>Spont</a:t>
              </a:r>
              <a:r>
                <a:rPr kumimoji="1" lang="en-US" altLang="ja-JP" sz="2800" dirty="0" smtClean="0"/>
                <a:t>. Rad (SASE)</a:t>
              </a:r>
              <a:endParaRPr kumimoji="1" lang="ja-JP" altLang="en-US" sz="2800" dirty="0"/>
            </a:p>
          </p:txBody>
        </p:sp>
      </p:grpSp>
      <p:grpSp>
        <p:nvGrpSpPr>
          <p:cNvPr id="115" name="グループ化 114"/>
          <p:cNvGrpSpPr/>
          <p:nvPr/>
        </p:nvGrpSpPr>
        <p:grpSpPr>
          <a:xfrm>
            <a:off x="3215240" y="1790124"/>
            <a:ext cx="2830717" cy="1858537"/>
            <a:chOff x="3215240" y="1790124"/>
            <a:chExt cx="2830717" cy="1858537"/>
          </a:xfrm>
        </p:grpSpPr>
        <p:sp>
          <p:nvSpPr>
            <p:cNvPr id="113" name="左右矢印 112"/>
            <p:cNvSpPr/>
            <p:nvPr/>
          </p:nvSpPr>
          <p:spPr>
            <a:xfrm>
              <a:off x="3215240" y="2664187"/>
              <a:ext cx="2830717" cy="984474"/>
            </a:xfrm>
            <a:prstGeom prst="leftRightArrow">
              <a:avLst/>
            </a:prstGeom>
            <a:gradFill>
              <a:gsLst>
                <a:gs pos="0">
                  <a:srgbClr val="FF0000"/>
                </a:gs>
                <a:gs pos="100000">
                  <a:srgbClr val="0000F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6" name="テキスト ボックス 115"/>
            <p:cNvSpPr txBox="1"/>
            <p:nvPr/>
          </p:nvSpPr>
          <p:spPr>
            <a:xfrm>
              <a:off x="3415660" y="1790124"/>
              <a:ext cx="222597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dirty="0" smtClean="0"/>
                <a:t>Exp</a:t>
              </a:r>
              <a:r>
                <a:rPr lang="en-US" altLang="ja-JP" sz="2800" dirty="0" smtClean="0"/>
                <a:t>onential Amp.</a:t>
              </a:r>
              <a:endParaRPr kumimoji="1" lang="ja-JP" altLang="en-US" sz="2800" dirty="0"/>
            </a:p>
          </p:txBody>
        </p:sp>
      </p:grpSp>
      <p:grpSp>
        <p:nvGrpSpPr>
          <p:cNvPr id="118" name="グループ化 117"/>
          <p:cNvGrpSpPr/>
          <p:nvPr/>
        </p:nvGrpSpPr>
        <p:grpSpPr>
          <a:xfrm>
            <a:off x="5902516" y="2002694"/>
            <a:ext cx="2630297" cy="1645967"/>
            <a:chOff x="5902516" y="2002694"/>
            <a:chExt cx="2630297" cy="1645967"/>
          </a:xfrm>
        </p:grpSpPr>
        <p:sp>
          <p:nvSpPr>
            <p:cNvPr id="114" name="左右矢印 113"/>
            <p:cNvSpPr/>
            <p:nvPr/>
          </p:nvSpPr>
          <p:spPr>
            <a:xfrm>
              <a:off x="5902516" y="2664187"/>
              <a:ext cx="2630297" cy="984474"/>
            </a:xfrm>
            <a:prstGeom prst="leftRight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" name="テキスト ボックス 116"/>
            <p:cNvSpPr txBox="1"/>
            <p:nvPr/>
          </p:nvSpPr>
          <p:spPr>
            <a:xfrm>
              <a:off x="6211473" y="2002694"/>
              <a:ext cx="20570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dirty="0" smtClean="0"/>
                <a:t>Saturation</a:t>
              </a:r>
              <a:endParaRPr kumimoji="1" lang="ja-JP" alt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5468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4824413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Introduction</a:t>
            </a:r>
          </a:p>
          <a:p>
            <a:pPr eaLnBrk="1" hangingPunct="1"/>
            <a:r>
              <a:rPr lang="en-US" altLang="ja-JP" dirty="0" smtClean="0"/>
              <a:t>Coherent radiation &amp; FELs</a:t>
            </a:r>
          </a:p>
          <a:p>
            <a:r>
              <a:rPr lang="en-US" altLang="ja-JP" dirty="0"/>
              <a:t>Amplification mechanism in </a:t>
            </a:r>
            <a:r>
              <a:rPr lang="en-US" altLang="ja-JP" dirty="0" smtClean="0"/>
              <a:t>FELs</a:t>
            </a:r>
          </a:p>
          <a:p>
            <a:r>
              <a:rPr lang="en-US" altLang="ja-JP" dirty="0"/>
              <a:t>FEL </a:t>
            </a:r>
            <a:r>
              <a:rPr lang="en-US" altLang="ja-JP" dirty="0" smtClean="0"/>
              <a:t>equation</a:t>
            </a:r>
            <a:endParaRPr lang="en-US" altLang="ja-JP" dirty="0"/>
          </a:p>
          <a:p>
            <a:r>
              <a:rPr lang="en-US" altLang="ja-JP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Characteristics of FEL radiation</a:t>
            </a:r>
            <a:endParaRPr lang="en-US" altLang="ja-JP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SASE FEL</a:t>
            </a:r>
          </a:p>
          <a:p>
            <a:pPr eaLnBrk="1" hangingPunct="1"/>
            <a:r>
              <a:rPr lang="en-US" altLang="ja-JP" dirty="0" smtClean="0"/>
              <a:t>ERL: what’s it?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E675D5-6A16-489E-8151-F52117966913}" type="slidenum">
              <a:rPr lang="ja-JP" altLang="en-US" smtClean="0"/>
              <a:pPr>
                <a:defRPr/>
              </a:pPr>
              <a:t>44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8183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SASE: Seeded by </a:t>
            </a:r>
            <a:r>
              <a:rPr lang="en-US" altLang="ja-JP" dirty="0" err="1" smtClean="0"/>
              <a:t>Spont</a:t>
            </a:r>
            <a:r>
              <a:rPr lang="en-US" altLang="ja-JP" dirty="0" smtClean="0"/>
              <a:t>. Radiation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SASE: Self Amplified Spontaneous Emission</a:t>
            </a:r>
          </a:p>
          <a:p>
            <a:pPr lvl="1"/>
            <a:r>
              <a:rPr lang="en-US" altLang="ja-JP" dirty="0" smtClean="0"/>
              <a:t>Spontaneous radiation emitted near the entrance works as the seed light</a:t>
            </a:r>
          </a:p>
          <a:p>
            <a:r>
              <a:rPr lang="en-US" altLang="ja-JP" dirty="0" smtClean="0"/>
              <a:t>No special process is needed to prepare seed light</a:t>
            </a:r>
          </a:p>
          <a:p>
            <a:r>
              <a:rPr kumimoji="1" lang="en-US" altLang="ja-JP" dirty="0" smtClean="0"/>
              <a:t>“Shot Noise” dominates the properties of radiation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45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8576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Shot Noise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46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583" y="1079253"/>
            <a:ext cx="5730267" cy="264187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39" y="3755620"/>
            <a:ext cx="2803117" cy="310079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987" y="3752111"/>
            <a:ext cx="2703892" cy="308839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277815" y="1118636"/>
            <a:ext cx="3775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e- distribution contains sparse and dense areas</a:t>
            </a:r>
            <a:endParaRPr kumimoji="1" lang="ja-JP" altLang="en-US" sz="2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578055" y="4182631"/>
            <a:ext cx="3031920" cy="22467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800" dirty="0" smtClean="0"/>
              <a:t>Radiation profile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altLang="ja-JP" sz="2800" dirty="0" smtClean="0"/>
              <a:t>temporal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altLang="ja-JP" sz="2800" dirty="0" smtClean="0"/>
              <a:t>spectral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altLang="ja-JP" sz="2800" dirty="0" smtClean="0"/>
              <a:t>spatial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altLang="ja-JP" sz="2800" dirty="0" smtClean="0"/>
              <a:t>angular</a:t>
            </a:r>
            <a:endParaRPr kumimoji="1" lang="ja-JP" altLang="en-US" sz="2800" dirty="0"/>
          </a:p>
        </p:txBody>
      </p:sp>
      <p:sp>
        <p:nvSpPr>
          <p:cNvPr id="8" name="下矢印 7"/>
          <p:cNvSpPr/>
          <p:nvPr/>
        </p:nvSpPr>
        <p:spPr>
          <a:xfrm>
            <a:off x="4410523" y="3476445"/>
            <a:ext cx="603849" cy="706186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651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Parameters for Simulation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47</a:t>
            </a:fld>
            <a:endParaRPr lang="ja-JP" altLang="en-US" dirty="0"/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/>
          </p:nvPr>
        </p:nvGraphicFramePr>
        <p:xfrm>
          <a:off x="507586" y="1423218"/>
          <a:ext cx="8128827" cy="4267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72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26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06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35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7800">
                <a:tc gridSpan="2">
                  <a:txBody>
                    <a:bodyPr/>
                    <a:lstStyle/>
                    <a:p>
                      <a:r>
                        <a:rPr lang="en-US" altLang="ja-JP" sz="2000" b="1" dirty="0" smtClean="0">
                          <a:solidFill>
                            <a:schemeClr val="bg1"/>
                          </a:solidFill>
                        </a:rPr>
                        <a:t>Electron Beam</a:t>
                      </a:r>
                      <a:endParaRPr lang="ja-JP" alt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solidFill>
                            <a:schemeClr val="bg1"/>
                          </a:solidFill>
                        </a:rPr>
                        <a:t>Undulator</a:t>
                      </a:r>
                      <a:endParaRPr kumimoji="1" lang="ja-JP" alt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Energy</a:t>
                      </a:r>
                      <a:endParaRPr kumimoji="1" lang="ja-JP" altLang="en-US" sz="2000" dirty="0"/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9 GeV</a:t>
                      </a:r>
                      <a:endParaRPr kumimoji="1" lang="ja-JP" altLang="en-US" sz="2000" dirty="0"/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Period</a:t>
                      </a:r>
                      <a:endParaRPr kumimoji="1" lang="ja-JP" altLang="en-US" sz="2000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20 mm</a:t>
                      </a:r>
                      <a:endParaRPr kumimoji="1" lang="ja-JP" altLang="en-US" sz="2000" dirty="0"/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Bunch</a:t>
                      </a:r>
                      <a:r>
                        <a:rPr kumimoji="1" lang="en-US" altLang="ja-JP" sz="2000" baseline="0" dirty="0" smtClean="0"/>
                        <a:t> Charge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80 </a:t>
                      </a:r>
                      <a:r>
                        <a:rPr kumimoji="1" lang="en-US" altLang="ja-JP" sz="2000" dirty="0" err="1" smtClean="0"/>
                        <a:t>pC</a:t>
                      </a:r>
                      <a:endParaRPr kumimoji="1" lang="ja-JP" altLang="en-US" sz="2000" dirty="0"/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Peak Field</a:t>
                      </a:r>
                      <a:endParaRPr lang="ja-JP" alt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1.12 T</a:t>
                      </a:r>
                      <a:endParaRPr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Bunch Length </a:t>
                      </a:r>
                    </a:p>
                    <a:p>
                      <a:r>
                        <a:rPr kumimoji="1" lang="en-US" altLang="ja-JP" sz="2000" dirty="0" smtClean="0"/>
                        <a:t>(FWHM)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20 fsec</a:t>
                      </a:r>
                      <a:endParaRPr kumimoji="1" lang="ja-JP" altLang="en-US" sz="2000" dirty="0"/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K Value</a:t>
                      </a:r>
                      <a:endParaRPr kumimoji="1" lang="ja-JP" altLang="en-US" sz="2000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2.05</a:t>
                      </a:r>
                      <a:endParaRPr kumimoji="1" lang="ja-JP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Peak Current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3.7 kA</a:t>
                      </a:r>
                      <a:endParaRPr kumimoji="1" lang="ja-JP" altLang="en-US" sz="2000" dirty="0"/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Length</a:t>
                      </a:r>
                      <a:endParaRPr kumimoji="1" lang="ja-JP" altLang="en-US" sz="2000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5 m x 10</a:t>
                      </a:r>
                      <a:endParaRPr kumimoji="1" lang="ja-JP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Norm. Emittance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0.4 </a:t>
                      </a:r>
                      <a:r>
                        <a:rPr kumimoji="1" lang="en-US" altLang="ja-JP" sz="2000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1" lang="en-US" altLang="ja-JP" sz="2000" dirty="0" smtClean="0"/>
                        <a:t>m</a:t>
                      </a:r>
                      <a:endParaRPr kumimoji="1" lang="ja-JP" altLang="en-US" sz="2000" dirty="0"/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solidFill>
                            <a:schemeClr val="bg1"/>
                          </a:solidFill>
                        </a:rPr>
                        <a:t>Source Parameter</a:t>
                      </a:r>
                      <a:endParaRPr kumimoji="1" lang="ja-JP" alt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Energy Spread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10</a:t>
                      </a:r>
                      <a:r>
                        <a:rPr kumimoji="1" lang="en-US" altLang="ja-JP" sz="2000" baseline="30000" dirty="0" smtClean="0"/>
                        <a:t>-4</a:t>
                      </a:r>
                      <a:endParaRPr kumimoji="1" lang="ja-JP" altLang="en-US" sz="2000" baseline="30000" dirty="0"/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FEL Parameter</a:t>
                      </a:r>
                      <a:endParaRPr kumimoji="1" lang="ja-JP" altLang="en-US" sz="2000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AE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5.0x10</a:t>
                      </a:r>
                      <a:r>
                        <a:rPr kumimoji="1" lang="en-US" altLang="ja-JP" sz="2000" baseline="30000" dirty="0" smtClean="0"/>
                        <a:t>-4</a:t>
                      </a:r>
                      <a:endParaRPr kumimoji="1" lang="ja-JP" altLang="en-US" sz="2000" baseline="30000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A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Average Beta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25 m</a:t>
                      </a:r>
                      <a:endParaRPr kumimoji="1" lang="ja-JP" altLang="en-US" sz="2000" dirty="0"/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Gain Length</a:t>
                      </a:r>
                      <a:endParaRPr kumimoji="1" lang="ja-JP" altLang="en-US" sz="2000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2.1 m</a:t>
                      </a:r>
                      <a:endParaRPr kumimoji="1" lang="ja-JP" altLang="en-US" sz="2000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Beam Size (</a:t>
                      </a:r>
                      <a:r>
                        <a:rPr kumimoji="1" lang="en-US" altLang="ja-JP" sz="2000" dirty="0" smtClean="0">
                          <a:latin typeface="Symbol" panose="05050102010706020507" pitchFamily="18" charset="2"/>
                        </a:rPr>
                        <a:t>s</a:t>
                      </a:r>
                      <a:r>
                        <a:rPr kumimoji="1" lang="en-US" altLang="ja-JP" sz="2000" dirty="0" smtClean="0"/>
                        <a:t>)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aseline="0" dirty="0" smtClean="0"/>
                        <a:t>24 </a:t>
                      </a:r>
                      <a:r>
                        <a:rPr kumimoji="1" lang="en-US" altLang="ja-JP" sz="2000" baseline="0" dirty="0" smtClean="0">
                          <a:latin typeface="Symbol" pitchFamily="18" charset="2"/>
                        </a:rPr>
                        <a:t>m</a:t>
                      </a:r>
                      <a:r>
                        <a:rPr kumimoji="1" lang="en-US" altLang="ja-JP" sz="2000" baseline="0" dirty="0" smtClean="0"/>
                        <a:t>m</a:t>
                      </a:r>
                      <a:endParaRPr kumimoji="1" lang="ja-JP" altLang="en-US" sz="2000" dirty="0"/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Wavelength</a:t>
                      </a:r>
                      <a:endParaRPr kumimoji="1" lang="ja-JP" altLang="en-US" sz="2000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0.1 nm</a:t>
                      </a:r>
                      <a:endParaRPr kumimoji="1" lang="ja-JP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Angular Div. (</a:t>
                      </a:r>
                      <a:r>
                        <a:rPr kumimoji="1" lang="en-US" altLang="ja-JP" sz="2000" dirty="0" smtClean="0">
                          <a:latin typeface="Symbol" panose="05050102010706020507" pitchFamily="18" charset="2"/>
                        </a:rPr>
                        <a:t>s</a:t>
                      </a:r>
                      <a:r>
                        <a:rPr kumimoji="1" lang="en-US" altLang="ja-JP" sz="2000" dirty="0" smtClean="0"/>
                        <a:t>)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0.95 </a:t>
                      </a:r>
                      <a:r>
                        <a:rPr kumimoji="1" lang="en-US" altLang="ja-JP" sz="2000" dirty="0" err="1" smtClean="0">
                          <a:latin typeface="Symbol" pitchFamily="18" charset="2"/>
                        </a:rPr>
                        <a:t>m</a:t>
                      </a:r>
                      <a:r>
                        <a:rPr kumimoji="1" lang="en-US" altLang="ja-JP" sz="2000" dirty="0" err="1" smtClean="0"/>
                        <a:t>rad</a:t>
                      </a:r>
                      <a:endParaRPr kumimoji="1" lang="ja-JP" altLang="en-US" sz="2000" dirty="0"/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Photon Energy</a:t>
                      </a:r>
                      <a:endParaRPr kumimoji="1" lang="ja-JP" altLang="en-US" sz="2000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12 </a:t>
                      </a:r>
                      <a:r>
                        <a:rPr kumimoji="1" lang="en-US" altLang="ja-JP" sz="2000" dirty="0" err="1" smtClean="0"/>
                        <a:t>keV</a:t>
                      </a:r>
                      <a:endParaRPr kumimoji="1" lang="ja-JP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388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Gain Curve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48</a:t>
            </a:fld>
            <a:endParaRPr lang="ja-JP" altLang="en-US" dirty="0"/>
          </a:p>
        </p:txBody>
      </p:sp>
      <p:graphicFrame>
        <p:nvGraphicFramePr>
          <p:cNvPr id="7" name="オブジェクト 6"/>
          <p:cNvGraphicFramePr>
            <a:graphicFrameLocks noChangeAspect="1"/>
          </p:cNvGraphicFramePr>
          <p:nvPr>
            <p:extLst/>
          </p:nvPr>
        </p:nvGraphicFramePr>
        <p:xfrm>
          <a:off x="771525" y="1080078"/>
          <a:ext cx="7464425" cy="5709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ｸﾞﾗﾌ" r:id="rId3" imgW="7994880" imgH="6115680" progId="Origin50.Graph">
                  <p:embed/>
                </p:oleObj>
              </mc:Choice>
              <mc:Fallback>
                <p:oleObj name="ｸﾞﾗﾌ" r:id="rId3" imgW="7994880" imgH="6115680" progId="Origin50.Graph">
                  <p:embed/>
                  <p:pic>
                    <p:nvPicPr>
                      <p:cNvPr id="7" name="オブジェクト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71525" y="1080078"/>
                        <a:ext cx="7464425" cy="57094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グループ化 13"/>
          <p:cNvGrpSpPr/>
          <p:nvPr/>
        </p:nvGrpSpPr>
        <p:grpSpPr>
          <a:xfrm>
            <a:off x="3612258" y="1280161"/>
            <a:ext cx="5009468" cy="5139775"/>
            <a:chOff x="3612258" y="1280161"/>
            <a:chExt cx="5009468" cy="5139775"/>
          </a:xfrm>
        </p:grpSpPr>
        <p:sp>
          <p:nvSpPr>
            <p:cNvPr id="8" name="正方形/長方形 7"/>
            <p:cNvSpPr/>
            <p:nvPr/>
          </p:nvSpPr>
          <p:spPr>
            <a:xfrm>
              <a:off x="4266406" y="1280161"/>
              <a:ext cx="89694" cy="4814122"/>
            </a:xfrm>
            <a:prstGeom prst="rect">
              <a:avLst/>
            </a:prstGeom>
            <a:pattFill prst="wdDnDiag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0" name="直線矢印コネクタ 9"/>
            <p:cNvCxnSpPr/>
            <p:nvPr/>
          </p:nvCxnSpPr>
          <p:spPr>
            <a:xfrm>
              <a:off x="3612258" y="3007696"/>
              <a:ext cx="65414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直線矢印コネクタ 10"/>
            <p:cNvCxnSpPr/>
            <p:nvPr/>
          </p:nvCxnSpPr>
          <p:spPr>
            <a:xfrm>
              <a:off x="4356100" y="3007696"/>
              <a:ext cx="654148" cy="0"/>
            </a:xfrm>
            <a:prstGeom prst="straightConnector1">
              <a:avLst/>
            </a:prstGeom>
            <a:ln>
              <a:headEnd type="triangle"/>
              <a:tailEnd type="non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3174" y="3466022"/>
              <a:ext cx="3938552" cy="2953914"/>
            </a:xfrm>
            <a:prstGeom prst="rect">
              <a:avLst/>
            </a:prstGeom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4503737" y="3142857"/>
              <a:ext cx="3529380" cy="646331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1-m intersection (diagnostics, Q magnets, phase shifters)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0930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Spectral and Temporal Profiles</a:t>
            </a:r>
            <a:endParaRPr lang="ja-JP" altLang="en-US" dirty="0"/>
          </a:p>
        </p:txBody>
      </p:sp>
      <p:sp>
        <p:nvSpPr>
          <p:cNvPr id="790538" name="Text Box 10"/>
          <p:cNvSpPr txBox="1">
            <a:spLocks noChangeArrowheads="1"/>
          </p:cNvSpPr>
          <p:nvPr/>
        </p:nvSpPr>
        <p:spPr bwMode="auto">
          <a:xfrm>
            <a:off x="7775575" y="0"/>
            <a:ext cx="13684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1200" i="1"/>
              <a:t>物理現象と光特性</a:t>
            </a:r>
          </a:p>
        </p:txBody>
      </p:sp>
      <p:pic>
        <p:nvPicPr>
          <p:cNvPr id="4" name="AGDRec_20181120_09342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80728"/>
            <a:ext cx="9144000" cy="5886450"/>
          </a:xfrm>
          <a:prstGeom prst="rect">
            <a:avLst/>
          </a:prstGeom>
        </p:spPr>
      </p:pic>
      <p:sp>
        <p:nvSpPr>
          <p:cNvPr id="5" name="フッター プレースホルダー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49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2918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7920"/>
            <a:ext cx="9144000" cy="448513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No Practical Lasers in X-ray Region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5</a:t>
            </a:fld>
            <a:endParaRPr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7502237" y="668802"/>
            <a:ext cx="16417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until recently</a:t>
            </a: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859481" y="1051149"/>
            <a:ext cx="5055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u="sng" dirty="0" smtClean="0"/>
              <a:t>Lasers and their wavelengths c</a:t>
            </a:r>
            <a:r>
              <a:rPr lang="en-US" altLang="ja-JP" sz="2400" b="1" u="sng" dirty="0" smtClean="0"/>
              <a:t>urrently </a:t>
            </a:r>
            <a:r>
              <a:rPr lang="en-US" altLang="ja-JP" sz="2400" b="1" u="sng" dirty="0"/>
              <a:t>available</a:t>
            </a:r>
            <a:endParaRPr kumimoji="1" lang="ja-JP" altLang="en-US" sz="2400" b="1" u="sng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13" name="角丸四角形 12"/>
          <p:cNvSpPr/>
          <p:nvPr/>
        </p:nvSpPr>
        <p:spPr>
          <a:xfrm>
            <a:off x="1311480" y="5456364"/>
            <a:ext cx="6869875" cy="13201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3200" b="1" dirty="0" smtClean="0"/>
              <a:t>SR has been a good alternative to “X-ray” lasers!</a:t>
            </a:r>
            <a:endParaRPr kumimoji="1"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21511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9353" name="Group 89"/>
          <p:cNvGrpSpPr>
            <a:grpSpLocks/>
          </p:cNvGrpSpPr>
          <p:nvPr/>
        </p:nvGrpSpPr>
        <p:grpSpPr bwMode="auto">
          <a:xfrm>
            <a:off x="-7938" y="3014796"/>
            <a:ext cx="9151938" cy="3581400"/>
            <a:chOff x="-5" y="2064"/>
            <a:chExt cx="5765" cy="2256"/>
          </a:xfrm>
        </p:grpSpPr>
        <p:sp>
          <p:nvSpPr>
            <p:cNvPr id="779350" name="AutoShape 86"/>
            <p:cNvSpPr>
              <a:spLocks noChangeArrowheads="1"/>
            </p:cNvSpPr>
            <p:nvPr/>
          </p:nvSpPr>
          <p:spPr bwMode="auto">
            <a:xfrm>
              <a:off x="-5" y="2126"/>
              <a:ext cx="2837" cy="2194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79309" name="AutoShape 45"/>
            <p:cNvSpPr>
              <a:spLocks noChangeArrowheads="1"/>
            </p:cNvSpPr>
            <p:nvPr/>
          </p:nvSpPr>
          <p:spPr bwMode="auto">
            <a:xfrm>
              <a:off x="2928" y="2126"/>
              <a:ext cx="2832" cy="2194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79279" name="Text Box 15"/>
            <p:cNvSpPr txBox="1">
              <a:spLocks noChangeArrowheads="1"/>
            </p:cNvSpPr>
            <p:nvPr/>
          </p:nvSpPr>
          <p:spPr bwMode="auto">
            <a:xfrm>
              <a:off x="4608" y="2784"/>
              <a:ext cx="84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800">
                  <a:solidFill>
                    <a:srgbClr val="3333FF"/>
                  </a:solidFill>
                  <a:latin typeface="Symbol" panose="05050102010706020507" pitchFamily="18" charset="2"/>
                </a:rPr>
                <a:t>s</a:t>
              </a:r>
              <a:r>
                <a:rPr lang="en-US" altLang="ja-JP" sz="2800" baseline="-25000">
                  <a:solidFill>
                    <a:srgbClr val="3333FF"/>
                  </a:solidFill>
                  <a:latin typeface="Symbol" panose="05050102010706020507" pitchFamily="18" charset="2"/>
                </a:rPr>
                <a:t>w</a:t>
              </a:r>
              <a:r>
                <a:rPr lang="en-US" altLang="ja-JP" sz="2800">
                  <a:solidFill>
                    <a:srgbClr val="3333FF"/>
                  </a:solidFill>
                </a:rPr>
                <a:t>=</a:t>
              </a:r>
              <a:r>
                <a:rPr lang="en-US" altLang="ja-JP" sz="2800">
                  <a:solidFill>
                    <a:srgbClr val="3333FF"/>
                  </a:solidFill>
                  <a:latin typeface="Symbol" panose="05050102010706020507" pitchFamily="18" charset="2"/>
                </a:rPr>
                <a:t>rw</a:t>
              </a:r>
              <a:r>
                <a:rPr lang="en-US" altLang="ja-JP" sz="2800" b="1" baseline="-25000">
                  <a:solidFill>
                    <a:srgbClr val="3333FF"/>
                  </a:solidFill>
                </a:rPr>
                <a:t>1</a:t>
              </a:r>
            </a:p>
          </p:txBody>
        </p:sp>
        <p:sp>
          <p:nvSpPr>
            <p:cNvPr id="779282" name="Text Box 18"/>
            <p:cNvSpPr txBox="1">
              <a:spLocks noChangeArrowheads="1"/>
            </p:cNvSpPr>
            <p:nvPr/>
          </p:nvSpPr>
          <p:spPr bwMode="auto">
            <a:xfrm>
              <a:off x="3992" y="3984"/>
              <a:ext cx="31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>
                  <a:latin typeface="Symbol" panose="05050102010706020507" pitchFamily="18" charset="2"/>
                </a:rPr>
                <a:t>w</a:t>
              </a:r>
              <a:r>
                <a:rPr lang="en-US" altLang="ja-JP" baseline="-25000"/>
                <a:t>1</a:t>
              </a:r>
            </a:p>
          </p:txBody>
        </p:sp>
        <p:sp>
          <p:nvSpPr>
            <p:cNvPr id="779283" name="Text Box 19"/>
            <p:cNvSpPr txBox="1">
              <a:spLocks noChangeArrowheads="1"/>
            </p:cNvSpPr>
            <p:nvPr/>
          </p:nvSpPr>
          <p:spPr bwMode="auto">
            <a:xfrm>
              <a:off x="5407" y="3859"/>
              <a:ext cx="29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3200">
                  <a:latin typeface="Symbol" panose="05050102010706020507" pitchFamily="18" charset="2"/>
                </a:rPr>
                <a:t>w</a:t>
              </a:r>
            </a:p>
          </p:txBody>
        </p:sp>
        <p:grpSp>
          <p:nvGrpSpPr>
            <p:cNvPr id="779272" name="Group 8"/>
            <p:cNvGrpSpPr>
              <a:grpSpLocks/>
            </p:cNvGrpSpPr>
            <p:nvPr/>
          </p:nvGrpSpPr>
          <p:grpSpPr bwMode="auto">
            <a:xfrm>
              <a:off x="3072" y="2407"/>
              <a:ext cx="2272" cy="1667"/>
              <a:chOff x="2461" y="769"/>
              <a:chExt cx="2926" cy="1667"/>
            </a:xfrm>
          </p:grpSpPr>
          <p:sp>
            <p:nvSpPr>
              <p:cNvPr id="779273" name="Freeform 9"/>
              <p:cNvSpPr>
                <a:spLocks/>
              </p:cNvSpPr>
              <p:nvPr/>
            </p:nvSpPr>
            <p:spPr bwMode="auto">
              <a:xfrm>
                <a:off x="2461" y="1075"/>
                <a:ext cx="1137" cy="1352"/>
              </a:xfrm>
              <a:custGeom>
                <a:avLst/>
                <a:gdLst>
                  <a:gd name="T0" fmla="*/ 17 w 999"/>
                  <a:gd name="T1" fmla="*/ 1257 h 1257"/>
                  <a:gd name="T2" fmla="*/ 31 w 999"/>
                  <a:gd name="T3" fmla="*/ 1255 h 1257"/>
                  <a:gd name="T4" fmla="*/ 46 w 999"/>
                  <a:gd name="T5" fmla="*/ 1254 h 1257"/>
                  <a:gd name="T6" fmla="*/ 61 w 999"/>
                  <a:gd name="T7" fmla="*/ 1249 h 1257"/>
                  <a:gd name="T8" fmla="*/ 78 w 999"/>
                  <a:gd name="T9" fmla="*/ 1245 h 1257"/>
                  <a:gd name="T10" fmla="*/ 95 w 999"/>
                  <a:gd name="T11" fmla="*/ 1244 h 1257"/>
                  <a:gd name="T12" fmla="*/ 110 w 999"/>
                  <a:gd name="T13" fmla="*/ 1244 h 1257"/>
                  <a:gd name="T14" fmla="*/ 125 w 999"/>
                  <a:gd name="T15" fmla="*/ 1245 h 1257"/>
                  <a:gd name="T16" fmla="*/ 140 w 999"/>
                  <a:gd name="T17" fmla="*/ 1244 h 1257"/>
                  <a:gd name="T18" fmla="*/ 157 w 999"/>
                  <a:gd name="T19" fmla="*/ 1238 h 1257"/>
                  <a:gd name="T20" fmla="*/ 173 w 999"/>
                  <a:gd name="T21" fmla="*/ 1232 h 1257"/>
                  <a:gd name="T22" fmla="*/ 188 w 999"/>
                  <a:gd name="T23" fmla="*/ 1218 h 1257"/>
                  <a:gd name="T24" fmla="*/ 203 w 999"/>
                  <a:gd name="T25" fmla="*/ 1205 h 1257"/>
                  <a:gd name="T26" fmla="*/ 218 w 999"/>
                  <a:gd name="T27" fmla="*/ 1196 h 1257"/>
                  <a:gd name="T28" fmla="*/ 235 w 999"/>
                  <a:gd name="T29" fmla="*/ 1195 h 1257"/>
                  <a:gd name="T30" fmla="*/ 252 w 999"/>
                  <a:gd name="T31" fmla="*/ 1189 h 1257"/>
                  <a:gd name="T32" fmla="*/ 267 w 999"/>
                  <a:gd name="T33" fmla="*/ 1181 h 1257"/>
                  <a:gd name="T34" fmla="*/ 282 w 999"/>
                  <a:gd name="T35" fmla="*/ 1169 h 1257"/>
                  <a:gd name="T36" fmla="*/ 298 w 999"/>
                  <a:gd name="T37" fmla="*/ 1162 h 1257"/>
                  <a:gd name="T38" fmla="*/ 313 w 999"/>
                  <a:gd name="T39" fmla="*/ 1171 h 1257"/>
                  <a:gd name="T40" fmla="*/ 330 w 999"/>
                  <a:gd name="T41" fmla="*/ 1184 h 1257"/>
                  <a:gd name="T42" fmla="*/ 345 w 999"/>
                  <a:gd name="T43" fmla="*/ 1193 h 1257"/>
                  <a:gd name="T44" fmla="*/ 360 w 999"/>
                  <a:gd name="T45" fmla="*/ 1188 h 1257"/>
                  <a:gd name="T46" fmla="*/ 375 w 999"/>
                  <a:gd name="T47" fmla="*/ 1176 h 1257"/>
                  <a:gd name="T48" fmla="*/ 391 w 999"/>
                  <a:gd name="T49" fmla="*/ 1166 h 1257"/>
                  <a:gd name="T50" fmla="*/ 407 w 999"/>
                  <a:gd name="T51" fmla="*/ 1166 h 1257"/>
                  <a:gd name="T52" fmla="*/ 424 w 999"/>
                  <a:gd name="T53" fmla="*/ 1167 h 1257"/>
                  <a:gd name="T54" fmla="*/ 440 w 999"/>
                  <a:gd name="T55" fmla="*/ 1171 h 1257"/>
                  <a:gd name="T56" fmla="*/ 455 w 999"/>
                  <a:gd name="T57" fmla="*/ 1166 h 1257"/>
                  <a:gd name="T58" fmla="*/ 470 w 999"/>
                  <a:gd name="T59" fmla="*/ 1149 h 1257"/>
                  <a:gd name="T60" fmla="*/ 487 w 999"/>
                  <a:gd name="T61" fmla="*/ 1118 h 1257"/>
                  <a:gd name="T62" fmla="*/ 502 w 999"/>
                  <a:gd name="T63" fmla="*/ 1076 h 1257"/>
                  <a:gd name="T64" fmla="*/ 517 w 999"/>
                  <a:gd name="T65" fmla="*/ 1034 h 1257"/>
                  <a:gd name="T66" fmla="*/ 532 w 999"/>
                  <a:gd name="T67" fmla="*/ 999 h 1257"/>
                  <a:gd name="T68" fmla="*/ 548 w 999"/>
                  <a:gd name="T69" fmla="*/ 982 h 1257"/>
                  <a:gd name="T70" fmla="*/ 565 w 999"/>
                  <a:gd name="T71" fmla="*/ 987 h 1257"/>
                  <a:gd name="T72" fmla="*/ 581 w 999"/>
                  <a:gd name="T73" fmla="*/ 1010 h 1257"/>
                  <a:gd name="T74" fmla="*/ 597 w 999"/>
                  <a:gd name="T75" fmla="*/ 1032 h 1257"/>
                  <a:gd name="T76" fmla="*/ 612 w 999"/>
                  <a:gd name="T77" fmla="*/ 1032 h 1257"/>
                  <a:gd name="T78" fmla="*/ 627 w 999"/>
                  <a:gd name="T79" fmla="*/ 1027 h 1257"/>
                  <a:gd name="T80" fmla="*/ 642 w 999"/>
                  <a:gd name="T81" fmla="*/ 1041 h 1257"/>
                  <a:gd name="T82" fmla="*/ 659 w 999"/>
                  <a:gd name="T83" fmla="*/ 1093 h 1257"/>
                  <a:gd name="T84" fmla="*/ 674 w 999"/>
                  <a:gd name="T85" fmla="*/ 1157 h 1257"/>
                  <a:gd name="T86" fmla="*/ 690 w 999"/>
                  <a:gd name="T87" fmla="*/ 1195 h 1257"/>
                  <a:gd name="T88" fmla="*/ 705 w 999"/>
                  <a:gd name="T89" fmla="*/ 1183 h 1257"/>
                  <a:gd name="T90" fmla="*/ 722 w 999"/>
                  <a:gd name="T91" fmla="*/ 1117 h 1257"/>
                  <a:gd name="T92" fmla="*/ 737 w 999"/>
                  <a:gd name="T93" fmla="*/ 999 h 1257"/>
                  <a:gd name="T94" fmla="*/ 754 w 999"/>
                  <a:gd name="T95" fmla="*/ 858 h 1257"/>
                  <a:gd name="T96" fmla="*/ 769 w 999"/>
                  <a:gd name="T97" fmla="*/ 748 h 1257"/>
                  <a:gd name="T98" fmla="*/ 784 w 999"/>
                  <a:gd name="T99" fmla="*/ 720 h 1257"/>
                  <a:gd name="T100" fmla="*/ 799 w 999"/>
                  <a:gd name="T101" fmla="*/ 757 h 1257"/>
                  <a:gd name="T102" fmla="*/ 816 w 999"/>
                  <a:gd name="T103" fmla="*/ 818 h 1257"/>
                  <a:gd name="T104" fmla="*/ 832 w 999"/>
                  <a:gd name="T105" fmla="*/ 867 h 1257"/>
                  <a:gd name="T106" fmla="*/ 847 w 999"/>
                  <a:gd name="T107" fmla="*/ 892 h 1257"/>
                  <a:gd name="T108" fmla="*/ 862 w 999"/>
                  <a:gd name="T109" fmla="*/ 885 h 1257"/>
                  <a:gd name="T110" fmla="*/ 879 w 999"/>
                  <a:gd name="T111" fmla="*/ 858 h 1257"/>
                  <a:gd name="T112" fmla="*/ 894 w 999"/>
                  <a:gd name="T113" fmla="*/ 848 h 1257"/>
                  <a:gd name="T114" fmla="*/ 911 w 999"/>
                  <a:gd name="T115" fmla="*/ 892 h 1257"/>
                  <a:gd name="T116" fmla="*/ 926 w 999"/>
                  <a:gd name="T117" fmla="*/ 943 h 1257"/>
                  <a:gd name="T118" fmla="*/ 941 w 999"/>
                  <a:gd name="T119" fmla="*/ 902 h 1257"/>
                  <a:gd name="T120" fmla="*/ 957 w 999"/>
                  <a:gd name="T121" fmla="*/ 699 h 1257"/>
                  <a:gd name="T122" fmla="*/ 972 w 999"/>
                  <a:gd name="T123" fmla="*/ 402 h 1257"/>
                  <a:gd name="T124" fmla="*/ 989 w 999"/>
                  <a:gd name="T125" fmla="*/ 125 h 1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99" h="1257">
                    <a:moveTo>
                      <a:pt x="0" y="1257"/>
                    </a:moveTo>
                    <a:lnTo>
                      <a:pt x="9" y="1257"/>
                    </a:lnTo>
                    <a:lnTo>
                      <a:pt x="10" y="1257"/>
                    </a:lnTo>
                    <a:lnTo>
                      <a:pt x="10" y="1257"/>
                    </a:lnTo>
                    <a:lnTo>
                      <a:pt x="12" y="1257"/>
                    </a:lnTo>
                    <a:lnTo>
                      <a:pt x="12" y="1257"/>
                    </a:lnTo>
                    <a:lnTo>
                      <a:pt x="12" y="1257"/>
                    </a:lnTo>
                    <a:lnTo>
                      <a:pt x="14" y="1257"/>
                    </a:lnTo>
                    <a:lnTo>
                      <a:pt x="15" y="1257"/>
                    </a:lnTo>
                    <a:lnTo>
                      <a:pt x="17" y="1257"/>
                    </a:lnTo>
                    <a:lnTo>
                      <a:pt x="17" y="1257"/>
                    </a:lnTo>
                    <a:lnTo>
                      <a:pt x="17" y="1255"/>
                    </a:lnTo>
                    <a:lnTo>
                      <a:pt x="19" y="1255"/>
                    </a:lnTo>
                    <a:lnTo>
                      <a:pt x="20" y="1255"/>
                    </a:lnTo>
                    <a:lnTo>
                      <a:pt x="22" y="1255"/>
                    </a:lnTo>
                    <a:lnTo>
                      <a:pt x="22" y="1255"/>
                    </a:lnTo>
                    <a:lnTo>
                      <a:pt x="24" y="1255"/>
                    </a:lnTo>
                    <a:lnTo>
                      <a:pt x="26" y="1255"/>
                    </a:lnTo>
                    <a:lnTo>
                      <a:pt x="27" y="1255"/>
                    </a:lnTo>
                    <a:lnTo>
                      <a:pt x="29" y="1255"/>
                    </a:lnTo>
                    <a:lnTo>
                      <a:pt x="29" y="1255"/>
                    </a:lnTo>
                    <a:lnTo>
                      <a:pt x="31" y="1255"/>
                    </a:lnTo>
                    <a:lnTo>
                      <a:pt x="32" y="1255"/>
                    </a:lnTo>
                    <a:lnTo>
                      <a:pt x="34" y="1255"/>
                    </a:lnTo>
                    <a:lnTo>
                      <a:pt x="34" y="1255"/>
                    </a:lnTo>
                    <a:lnTo>
                      <a:pt x="37" y="1255"/>
                    </a:lnTo>
                    <a:lnTo>
                      <a:pt x="39" y="1255"/>
                    </a:lnTo>
                    <a:lnTo>
                      <a:pt x="39" y="1255"/>
                    </a:lnTo>
                    <a:lnTo>
                      <a:pt x="41" y="1254"/>
                    </a:lnTo>
                    <a:lnTo>
                      <a:pt x="42" y="1254"/>
                    </a:lnTo>
                    <a:lnTo>
                      <a:pt x="44" y="1254"/>
                    </a:lnTo>
                    <a:lnTo>
                      <a:pt x="46" y="1254"/>
                    </a:lnTo>
                    <a:lnTo>
                      <a:pt x="46" y="1254"/>
                    </a:lnTo>
                    <a:lnTo>
                      <a:pt x="48" y="1252"/>
                    </a:lnTo>
                    <a:lnTo>
                      <a:pt x="49" y="1252"/>
                    </a:lnTo>
                    <a:lnTo>
                      <a:pt x="51" y="1252"/>
                    </a:lnTo>
                    <a:lnTo>
                      <a:pt x="53" y="1250"/>
                    </a:lnTo>
                    <a:lnTo>
                      <a:pt x="54" y="1250"/>
                    </a:lnTo>
                    <a:lnTo>
                      <a:pt x="56" y="1250"/>
                    </a:lnTo>
                    <a:lnTo>
                      <a:pt x="56" y="1250"/>
                    </a:lnTo>
                    <a:lnTo>
                      <a:pt x="58" y="1250"/>
                    </a:lnTo>
                    <a:lnTo>
                      <a:pt x="59" y="1250"/>
                    </a:lnTo>
                    <a:lnTo>
                      <a:pt x="61" y="1250"/>
                    </a:lnTo>
                    <a:lnTo>
                      <a:pt x="61" y="1249"/>
                    </a:lnTo>
                    <a:lnTo>
                      <a:pt x="63" y="1249"/>
                    </a:lnTo>
                    <a:lnTo>
                      <a:pt x="66" y="1249"/>
                    </a:lnTo>
                    <a:lnTo>
                      <a:pt x="68" y="1247"/>
                    </a:lnTo>
                    <a:lnTo>
                      <a:pt x="68" y="1247"/>
                    </a:lnTo>
                    <a:lnTo>
                      <a:pt x="69" y="1247"/>
                    </a:lnTo>
                    <a:lnTo>
                      <a:pt x="71" y="1245"/>
                    </a:lnTo>
                    <a:lnTo>
                      <a:pt x="73" y="1245"/>
                    </a:lnTo>
                    <a:lnTo>
                      <a:pt x="73" y="1245"/>
                    </a:lnTo>
                    <a:lnTo>
                      <a:pt x="75" y="1245"/>
                    </a:lnTo>
                    <a:lnTo>
                      <a:pt x="76" y="1245"/>
                    </a:lnTo>
                    <a:lnTo>
                      <a:pt x="78" y="1245"/>
                    </a:lnTo>
                    <a:lnTo>
                      <a:pt x="80" y="1245"/>
                    </a:lnTo>
                    <a:lnTo>
                      <a:pt x="81" y="1245"/>
                    </a:lnTo>
                    <a:lnTo>
                      <a:pt x="83" y="1245"/>
                    </a:lnTo>
                    <a:lnTo>
                      <a:pt x="85" y="1244"/>
                    </a:lnTo>
                    <a:lnTo>
                      <a:pt x="85" y="1244"/>
                    </a:lnTo>
                    <a:lnTo>
                      <a:pt x="86" y="1244"/>
                    </a:lnTo>
                    <a:lnTo>
                      <a:pt x="88" y="1244"/>
                    </a:lnTo>
                    <a:lnTo>
                      <a:pt x="90" y="1244"/>
                    </a:lnTo>
                    <a:lnTo>
                      <a:pt x="90" y="1244"/>
                    </a:lnTo>
                    <a:lnTo>
                      <a:pt x="91" y="1244"/>
                    </a:lnTo>
                    <a:lnTo>
                      <a:pt x="95" y="1244"/>
                    </a:lnTo>
                    <a:lnTo>
                      <a:pt x="95" y="1244"/>
                    </a:lnTo>
                    <a:lnTo>
                      <a:pt x="97" y="1244"/>
                    </a:lnTo>
                    <a:lnTo>
                      <a:pt x="98" y="1244"/>
                    </a:lnTo>
                    <a:lnTo>
                      <a:pt x="100" y="1244"/>
                    </a:lnTo>
                    <a:lnTo>
                      <a:pt x="102" y="1244"/>
                    </a:lnTo>
                    <a:lnTo>
                      <a:pt x="102" y="1244"/>
                    </a:lnTo>
                    <a:lnTo>
                      <a:pt x="103" y="1244"/>
                    </a:lnTo>
                    <a:lnTo>
                      <a:pt x="105" y="1244"/>
                    </a:lnTo>
                    <a:lnTo>
                      <a:pt x="107" y="1244"/>
                    </a:lnTo>
                    <a:lnTo>
                      <a:pt x="108" y="1244"/>
                    </a:lnTo>
                    <a:lnTo>
                      <a:pt x="110" y="1244"/>
                    </a:lnTo>
                    <a:lnTo>
                      <a:pt x="112" y="1244"/>
                    </a:lnTo>
                    <a:lnTo>
                      <a:pt x="112" y="1244"/>
                    </a:lnTo>
                    <a:lnTo>
                      <a:pt x="113" y="1244"/>
                    </a:lnTo>
                    <a:lnTo>
                      <a:pt x="115" y="1244"/>
                    </a:lnTo>
                    <a:lnTo>
                      <a:pt x="117" y="1245"/>
                    </a:lnTo>
                    <a:lnTo>
                      <a:pt x="117" y="1245"/>
                    </a:lnTo>
                    <a:lnTo>
                      <a:pt x="118" y="1245"/>
                    </a:lnTo>
                    <a:lnTo>
                      <a:pt x="120" y="1245"/>
                    </a:lnTo>
                    <a:lnTo>
                      <a:pt x="124" y="1245"/>
                    </a:lnTo>
                    <a:lnTo>
                      <a:pt x="124" y="1245"/>
                    </a:lnTo>
                    <a:lnTo>
                      <a:pt x="125" y="1245"/>
                    </a:lnTo>
                    <a:lnTo>
                      <a:pt x="127" y="1245"/>
                    </a:lnTo>
                    <a:lnTo>
                      <a:pt x="129" y="1245"/>
                    </a:lnTo>
                    <a:lnTo>
                      <a:pt x="129" y="1245"/>
                    </a:lnTo>
                    <a:lnTo>
                      <a:pt x="130" y="1245"/>
                    </a:lnTo>
                    <a:lnTo>
                      <a:pt x="132" y="1245"/>
                    </a:lnTo>
                    <a:lnTo>
                      <a:pt x="134" y="1245"/>
                    </a:lnTo>
                    <a:lnTo>
                      <a:pt x="134" y="1245"/>
                    </a:lnTo>
                    <a:lnTo>
                      <a:pt x="137" y="1245"/>
                    </a:lnTo>
                    <a:lnTo>
                      <a:pt x="139" y="1244"/>
                    </a:lnTo>
                    <a:lnTo>
                      <a:pt x="140" y="1244"/>
                    </a:lnTo>
                    <a:lnTo>
                      <a:pt x="140" y="1244"/>
                    </a:lnTo>
                    <a:lnTo>
                      <a:pt x="142" y="1244"/>
                    </a:lnTo>
                    <a:lnTo>
                      <a:pt x="144" y="1244"/>
                    </a:lnTo>
                    <a:lnTo>
                      <a:pt x="146" y="1244"/>
                    </a:lnTo>
                    <a:lnTo>
                      <a:pt x="146" y="1242"/>
                    </a:lnTo>
                    <a:lnTo>
                      <a:pt x="147" y="1242"/>
                    </a:lnTo>
                    <a:lnTo>
                      <a:pt x="149" y="1242"/>
                    </a:lnTo>
                    <a:lnTo>
                      <a:pt x="151" y="1242"/>
                    </a:lnTo>
                    <a:lnTo>
                      <a:pt x="152" y="1240"/>
                    </a:lnTo>
                    <a:lnTo>
                      <a:pt x="154" y="1240"/>
                    </a:lnTo>
                    <a:lnTo>
                      <a:pt x="156" y="1240"/>
                    </a:lnTo>
                    <a:lnTo>
                      <a:pt x="157" y="1238"/>
                    </a:lnTo>
                    <a:lnTo>
                      <a:pt x="157" y="1238"/>
                    </a:lnTo>
                    <a:lnTo>
                      <a:pt x="159" y="1238"/>
                    </a:lnTo>
                    <a:lnTo>
                      <a:pt x="161" y="1238"/>
                    </a:lnTo>
                    <a:lnTo>
                      <a:pt x="162" y="1237"/>
                    </a:lnTo>
                    <a:lnTo>
                      <a:pt x="162" y="1237"/>
                    </a:lnTo>
                    <a:lnTo>
                      <a:pt x="166" y="1235"/>
                    </a:lnTo>
                    <a:lnTo>
                      <a:pt x="167" y="1235"/>
                    </a:lnTo>
                    <a:lnTo>
                      <a:pt x="167" y="1233"/>
                    </a:lnTo>
                    <a:lnTo>
                      <a:pt x="169" y="1233"/>
                    </a:lnTo>
                    <a:lnTo>
                      <a:pt x="171" y="1233"/>
                    </a:lnTo>
                    <a:lnTo>
                      <a:pt x="173" y="1232"/>
                    </a:lnTo>
                    <a:lnTo>
                      <a:pt x="174" y="1230"/>
                    </a:lnTo>
                    <a:lnTo>
                      <a:pt x="174" y="1228"/>
                    </a:lnTo>
                    <a:lnTo>
                      <a:pt x="176" y="1228"/>
                    </a:lnTo>
                    <a:lnTo>
                      <a:pt x="178" y="1228"/>
                    </a:lnTo>
                    <a:lnTo>
                      <a:pt x="179" y="1227"/>
                    </a:lnTo>
                    <a:lnTo>
                      <a:pt x="181" y="1225"/>
                    </a:lnTo>
                    <a:lnTo>
                      <a:pt x="183" y="1223"/>
                    </a:lnTo>
                    <a:lnTo>
                      <a:pt x="184" y="1222"/>
                    </a:lnTo>
                    <a:lnTo>
                      <a:pt x="184" y="1222"/>
                    </a:lnTo>
                    <a:lnTo>
                      <a:pt x="186" y="1220"/>
                    </a:lnTo>
                    <a:lnTo>
                      <a:pt x="188" y="1218"/>
                    </a:lnTo>
                    <a:lnTo>
                      <a:pt x="189" y="1216"/>
                    </a:lnTo>
                    <a:lnTo>
                      <a:pt x="189" y="1216"/>
                    </a:lnTo>
                    <a:lnTo>
                      <a:pt x="191" y="1215"/>
                    </a:lnTo>
                    <a:lnTo>
                      <a:pt x="195" y="1213"/>
                    </a:lnTo>
                    <a:lnTo>
                      <a:pt x="196" y="1211"/>
                    </a:lnTo>
                    <a:lnTo>
                      <a:pt x="196" y="1211"/>
                    </a:lnTo>
                    <a:lnTo>
                      <a:pt x="198" y="1210"/>
                    </a:lnTo>
                    <a:lnTo>
                      <a:pt x="200" y="1210"/>
                    </a:lnTo>
                    <a:lnTo>
                      <a:pt x="201" y="1208"/>
                    </a:lnTo>
                    <a:lnTo>
                      <a:pt x="201" y="1206"/>
                    </a:lnTo>
                    <a:lnTo>
                      <a:pt x="203" y="1205"/>
                    </a:lnTo>
                    <a:lnTo>
                      <a:pt x="205" y="1205"/>
                    </a:lnTo>
                    <a:lnTo>
                      <a:pt x="206" y="1203"/>
                    </a:lnTo>
                    <a:lnTo>
                      <a:pt x="208" y="1203"/>
                    </a:lnTo>
                    <a:lnTo>
                      <a:pt x="210" y="1201"/>
                    </a:lnTo>
                    <a:lnTo>
                      <a:pt x="211" y="1200"/>
                    </a:lnTo>
                    <a:lnTo>
                      <a:pt x="213" y="1200"/>
                    </a:lnTo>
                    <a:lnTo>
                      <a:pt x="213" y="1200"/>
                    </a:lnTo>
                    <a:lnTo>
                      <a:pt x="215" y="1200"/>
                    </a:lnTo>
                    <a:lnTo>
                      <a:pt x="216" y="1198"/>
                    </a:lnTo>
                    <a:lnTo>
                      <a:pt x="218" y="1198"/>
                    </a:lnTo>
                    <a:lnTo>
                      <a:pt x="218" y="1196"/>
                    </a:lnTo>
                    <a:lnTo>
                      <a:pt x="220" y="1196"/>
                    </a:lnTo>
                    <a:lnTo>
                      <a:pt x="223" y="1195"/>
                    </a:lnTo>
                    <a:lnTo>
                      <a:pt x="223" y="1195"/>
                    </a:lnTo>
                    <a:lnTo>
                      <a:pt x="225" y="1195"/>
                    </a:lnTo>
                    <a:lnTo>
                      <a:pt x="227" y="1195"/>
                    </a:lnTo>
                    <a:lnTo>
                      <a:pt x="228" y="1195"/>
                    </a:lnTo>
                    <a:lnTo>
                      <a:pt x="230" y="1195"/>
                    </a:lnTo>
                    <a:lnTo>
                      <a:pt x="230" y="1195"/>
                    </a:lnTo>
                    <a:lnTo>
                      <a:pt x="232" y="1195"/>
                    </a:lnTo>
                    <a:lnTo>
                      <a:pt x="233" y="1195"/>
                    </a:lnTo>
                    <a:lnTo>
                      <a:pt x="235" y="1195"/>
                    </a:lnTo>
                    <a:lnTo>
                      <a:pt x="237" y="1193"/>
                    </a:lnTo>
                    <a:lnTo>
                      <a:pt x="238" y="1193"/>
                    </a:lnTo>
                    <a:lnTo>
                      <a:pt x="240" y="1193"/>
                    </a:lnTo>
                    <a:lnTo>
                      <a:pt x="240" y="1193"/>
                    </a:lnTo>
                    <a:lnTo>
                      <a:pt x="242" y="1193"/>
                    </a:lnTo>
                    <a:lnTo>
                      <a:pt x="244" y="1191"/>
                    </a:lnTo>
                    <a:lnTo>
                      <a:pt x="245" y="1191"/>
                    </a:lnTo>
                    <a:lnTo>
                      <a:pt x="247" y="1191"/>
                    </a:lnTo>
                    <a:lnTo>
                      <a:pt x="247" y="1191"/>
                    </a:lnTo>
                    <a:lnTo>
                      <a:pt x="249" y="1189"/>
                    </a:lnTo>
                    <a:lnTo>
                      <a:pt x="252" y="1189"/>
                    </a:lnTo>
                    <a:lnTo>
                      <a:pt x="252" y="1189"/>
                    </a:lnTo>
                    <a:lnTo>
                      <a:pt x="254" y="1188"/>
                    </a:lnTo>
                    <a:lnTo>
                      <a:pt x="255" y="1188"/>
                    </a:lnTo>
                    <a:lnTo>
                      <a:pt x="257" y="1188"/>
                    </a:lnTo>
                    <a:lnTo>
                      <a:pt x="257" y="1188"/>
                    </a:lnTo>
                    <a:lnTo>
                      <a:pt x="259" y="1186"/>
                    </a:lnTo>
                    <a:lnTo>
                      <a:pt x="260" y="1184"/>
                    </a:lnTo>
                    <a:lnTo>
                      <a:pt x="262" y="1184"/>
                    </a:lnTo>
                    <a:lnTo>
                      <a:pt x="262" y="1183"/>
                    </a:lnTo>
                    <a:lnTo>
                      <a:pt x="265" y="1183"/>
                    </a:lnTo>
                    <a:lnTo>
                      <a:pt x="267" y="1181"/>
                    </a:lnTo>
                    <a:lnTo>
                      <a:pt x="269" y="1179"/>
                    </a:lnTo>
                    <a:lnTo>
                      <a:pt x="269" y="1179"/>
                    </a:lnTo>
                    <a:lnTo>
                      <a:pt x="271" y="1178"/>
                    </a:lnTo>
                    <a:lnTo>
                      <a:pt x="272" y="1178"/>
                    </a:lnTo>
                    <a:lnTo>
                      <a:pt x="274" y="1176"/>
                    </a:lnTo>
                    <a:lnTo>
                      <a:pt x="274" y="1174"/>
                    </a:lnTo>
                    <a:lnTo>
                      <a:pt x="276" y="1173"/>
                    </a:lnTo>
                    <a:lnTo>
                      <a:pt x="277" y="1173"/>
                    </a:lnTo>
                    <a:lnTo>
                      <a:pt x="279" y="1173"/>
                    </a:lnTo>
                    <a:lnTo>
                      <a:pt x="281" y="1171"/>
                    </a:lnTo>
                    <a:lnTo>
                      <a:pt x="282" y="1169"/>
                    </a:lnTo>
                    <a:lnTo>
                      <a:pt x="284" y="1167"/>
                    </a:lnTo>
                    <a:lnTo>
                      <a:pt x="286" y="1167"/>
                    </a:lnTo>
                    <a:lnTo>
                      <a:pt x="286" y="1166"/>
                    </a:lnTo>
                    <a:lnTo>
                      <a:pt x="287" y="1166"/>
                    </a:lnTo>
                    <a:lnTo>
                      <a:pt x="289" y="1166"/>
                    </a:lnTo>
                    <a:lnTo>
                      <a:pt x="291" y="1164"/>
                    </a:lnTo>
                    <a:lnTo>
                      <a:pt x="291" y="1164"/>
                    </a:lnTo>
                    <a:lnTo>
                      <a:pt x="294" y="1164"/>
                    </a:lnTo>
                    <a:lnTo>
                      <a:pt x="296" y="1162"/>
                    </a:lnTo>
                    <a:lnTo>
                      <a:pt x="296" y="1162"/>
                    </a:lnTo>
                    <a:lnTo>
                      <a:pt x="298" y="1162"/>
                    </a:lnTo>
                    <a:lnTo>
                      <a:pt x="299" y="1162"/>
                    </a:lnTo>
                    <a:lnTo>
                      <a:pt x="301" y="1162"/>
                    </a:lnTo>
                    <a:lnTo>
                      <a:pt x="303" y="1164"/>
                    </a:lnTo>
                    <a:lnTo>
                      <a:pt x="303" y="1164"/>
                    </a:lnTo>
                    <a:lnTo>
                      <a:pt x="304" y="1166"/>
                    </a:lnTo>
                    <a:lnTo>
                      <a:pt x="306" y="1166"/>
                    </a:lnTo>
                    <a:lnTo>
                      <a:pt x="308" y="1166"/>
                    </a:lnTo>
                    <a:lnTo>
                      <a:pt x="309" y="1167"/>
                    </a:lnTo>
                    <a:lnTo>
                      <a:pt x="311" y="1167"/>
                    </a:lnTo>
                    <a:lnTo>
                      <a:pt x="313" y="1169"/>
                    </a:lnTo>
                    <a:lnTo>
                      <a:pt x="313" y="1171"/>
                    </a:lnTo>
                    <a:lnTo>
                      <a:pt x="314" y="1173"/>
                    </a:lnTo>
                    <a:lnTo>
                      <a:pt x="316" y="1173"/>
                    </a:lnTo>
                    <a:lnTo>
                      <a:pt x="318" y="1174"/>
                    </a:lnTo>
                    <a:lnTo>
                      <a:pt x="318" y="1176"/>
                    </a:lnTo>
                    <a:lnTo>
                      <a:pt x="320" y="1178"/>
                    </a:lnTo>
                    <a:lnTo>
                      <a:pt x="323" y="1178"/>
                    </a:lnTo>
                    <a:lnTo>
                      <a:pt x="325" y="1179"/>
                    </a:lnTo>
                    <a:lnTo>
                      <a:pt x="325" y="1181"/>
                    </a:lnTo>
                    <a:lnTo>
                      <a:pt x="326" y="1183"/>
                    </a:lnTo>
                    <a:lnTo>
                      <a:pt x="328" y="1183"/>
                    </a:lnTo>
                    <a:lnTo>
                      <a:pt x="330" y="1184"/>
                    </a:lnTo>
                    <a:lnTo>
                      <a:pt x="330" y="1186"/>
                    </a:lnTo>
                    <a:lnTo>
                      <a:pt x="331" y="1188"/>
                    </a:lnTo>
                    <a:lnTo>
                      <a:pt x="333" y="1188"/>
                    </a:lnTo>
                    <a:lnTo>
                      <a:pt x="335" y="1188"/>
                    </a:lnTo>
                    <a:lnTo>
                      <a:pt x="336" y="1189"/>
                    </a:lnTo>
                    <a:lnTo>
                      <a:pt x="338" y="1191"/>
                    </a:lnTo>
                    <a:lnTo>
                      <a:pt x="340" y="1191"/>
                    </a:lnTo>
                    <a:lnTo>
                      <a:pt x="342" y="1193"/>
                    </a:lnTo>
                    <a:lnTo>
                      <a:pt x="342" y="1193"/>
                    </a:lnTo>
                    <a:lnTo>
                      <a:pt x="343" y="1193"/>
                    </a:lnTo>
                    <a:lnTo>
                      <a:pt x="345" y="1193"/>
                    </a:lnTo>
                    <a:lnTo>
                      <a:pt x="347" y="1195"/>
                    </a:lnTo>
                    <a:lnTo>
                      <a:pt x="347" y="1193"/>
                    </a:lnTo>
                    <a:lnTo>
                      <a:pt x="348" y="1193"/>
                    </a:lnTo>
                    <a:lnTo>
                      <a:pt x="352" y="1193"/>
                    </a:lnTo>
                    <a:lnTo>
                      <a:pt x="352" y="1193"/>
                    </a:lnTo>
                    <a:lnTo>
                      <a:pt x="353" y="1191"/>
                    </a:lnTo>
                    <a:lnTo>
                      <a:pt x="355" y="1191"/>
                    </a:lnTo>
                    <a:lnTo>
                      <a:pt x="357" y="1189"/>
                    </a:lnTo>
                    <a:lnTo>
                      <a:pt x="358" y="1189"/>
                    </a:lnTo>
                    <a:lnTo>
                      <a:pt x="358" y="1188"/>
                    </a:lnTo>
                    <a:lnTo>
                      <a:pt x="360" y="1188"/>
                    </a:lnTo>
                    <a:lnTo>
                      <a:pt x="362" y="1188"/>
                    </a:lnTo>
                    <a:lnTo>
                      <a:pt x="363" y="1186"/>
                    </a:lnTo>
                    <a:lnTo>
                      <a:pt x="365" y="1184"/>
                    </a:lnTo>
                    <a:lnTo>
                      <a:pt x="367" y="1183"/>
                    </a:lnTo>
                    <a:lnTo>
                      <a:pt x="369" y="1183"/>
                    </a:lnTo>
                    <a:lnTo>
                      <a:pt x="369" y="1183"/>
                    </a:lnTo>
                    <a:lnTo>
                      <a:pt x="370" y="1181"/>
                    </a:lnTo>
                    <a:lnTo>
                      <a:pt x="372" y="1179"/>
                    </a:lnTo>
                    <a:lnTo>
                      <a:pt x="374" y="1178"/>
                    </a:lnTo>
                    <a:lnTo>
                      <a:pt x="375" y="1178"/>
                    </a:lnTo>
                    <a:lnTo>
                      <a:pt x="375" y="1176"/>
                    </a:lnTo>
                    <a:lnTo>
                      <a:pt x="377" y="1174"/>
                    </a:lnTo>
                    <a:lnTo>
                      <a:pt x="380" y="1174"/>
                    </a:lnTo>
                    <a:lnTo>
                      <a:pt x="380" y="1173"/>
                    </a:lnTo>
                    <a:lnTo>
                      <a:pt x="382" y="1173"/>
                    </a:lnTo>
                    <a:lnTo>
                      <a:pt x="384" y="1171"/>
                    </a:lnTo>
                    <a:lnTo>
                      <a:pt x="385" y="1171"/>
                    </a:lnTo>
                    <a:lnTo>
                      <a:pt x="385" y="1169"/>
                    </a:lnTo>
                    <a:lnTo>
                      <a:pt x="387" y="1169"/>
                    </a:lnTo>
                    <a:lnTo>
                      <a:pt x="389" y="1167"/>
                    </a:lnTo>
                    <a:lnTo>
                      <a:pt x="391" y="1167"/>
                    </a:lnTo>
                    <a:lnTo>
                      <a:pt x="391" y="1166"/>
                    </a:lnTo>
                    <a:lnTo>
                      <a:pt x="394" y="1166"/>
                    </a:lnTo>
                    <a:lnTo>
                      <a:pt x="396" y="1166"/>
                    </a:lnTo>
                    <a:lnTo>
                      <a:pt x="397" y="1166"/>
                    </a:lnTo>
                    <a:lnTo>
                      <a:pt x="397" y="1166"/>
                    </a:lnTo>
                    <a:lnTo>
                      <a:pt x="399" y="1166"/>
                    </a:lnTo>
                    <a:lnTo>
                      <a:pt x="401" y="1166"/>
                    </a:lnTo>
                    <a:lnTo>
                      <a:pt x="402" y="1166"/>
                    </a:lnTo>
                    <a:lnTo>
                      <a:pt x="402" y="1166"/>
                    </a:lnTo>
                    <a:lnTo>
                      <a:pt x="404" y="1166"/>
                    </a:lnTo>
                    <a:lnTo>
                      <a:pt x="406" y="1166"/>
                    </a:lnTo>
                    <a:lnTo>
                      <a:pt x="407" y="1166"/>
                    </a:lnTo>
                    <a:lnTo>
                      <a:pt x="409" y="1166"/>
                    </a:lnTo>
                    <a:lnTo>
                      <a:pt x="411" y="1166"/>
                    </a:lnTo>
                    <a:lnTo>
                      <a:pt x="412" y="1166"/>
                    </a:lnTo>
                    <a:lnTo>
                      <a:pt x="414" y="1166"/>
                    </a:lnTo>
                    <a:lnTo>
                      <a:pt x="414" y="1166"/>
                    </a:lnTo>
                    <a:lnTo>
                      <a:pt x="416" y="1166"/>
                    </a:lnTo>
                    <a:lnTo>
                      <a:pt x="418" y="1166"/>
                    </a:lnTo>
                    <a:lnTo>
                      <a:pt x="419" y="1167"/>
                    </a:lnTo>
                    <a:lnTo>
                      <a:pt x="419" y="1167"/>
                    </a:lnTo>
                    <a:lnTo>
                      <a:pt x="423" y="1167"/>
                    </a:lnTo>
                    <a:lnTo>
                      <a:pt x="424" y="1167"/>
                    </a:lnTo>
                    <a:lnTo>
                      <a:pt x="424" y="1167"/>
                    </a:lnTo>
                    <a:lnTo>
                      <a:pt x="426" y="1169"/>
                    </a:lnTo>
                    <a:lnTo>
                      <a:pt x="428" y="1169"/>
                    </a:lnTo>
                    <a:lnTo>
                      <a:pt x="429" y="1169"/>
                    </a:lnTo>
                    <a:lnTo>
                      <a:pt x="431" y="1169"/>
                    </a:lnTo>
                    <a:lnTo>
                      <a:pt x="431" y="1169"/>
                    </a:lnTo>
                    <a:lnTo>
                      <a:pt x="433" y="1169"/>
                    </a:lnTo>
                    <a:lnTo>
                      <a:pt x="434" y="1171"/>
                    </a:lnTo>
                    <a:lnTo>
                      <a:pt x="436" y="1171"/>
                    </a:lnTo>
                    <a:lnTo>
                      <a:pt x="438" y="1171"/>
                    </a:lnTo>
                    <a:lnTo>
                      <a:pt x="440" y="1171"/>
                    </a:lnTo>
                    <a:lnTo>
                      <a:pt x="441" y="1171"/>
                    </a:lnTo>
                    <a:lnTo>
                      <a:pt x="441" y="1171"/>
                    </a:lnTo>
                    <a:lnTo>
                      <a:pt x="443" y="1169"/>
                    </a:lnTo>
                    <a:lnTo>
                      <a:pt x="445" y="1169"/>
                    </a:lnTo>
                    <a:lnTo>
                      <a:pt x="446" y="1169"/>
                    </a:lnTo>
                    <a:lnTo>
                      <a:pt x="448" y="1169"/>
                    </a:lnTo>
                    <a:lnTo>
                      <a:pt x="448" y="1167"/>
                    </a:lnTo>
                    <a:lnTo>
                      <a:pt x="451" y="1167"/>
                    </a:lnTo>
                    <a:lnTo>
                      <a:pt x="453" y="1167"/>
                    </a:lnTo>
                    <a:lnTo>
                      <a:pt x="453" y="1166"/>
                    </a:lnTo>
                    <a:lnTo>
                      <a:pt x="455" y="1166"/>
                    </a:lnTo>
                    <a:lnTo>
                      <a:pt x="456" y="1166"/>
                    </a:lnTo>
                    <a:lnTo>
                      <a:pt x="458" y="1164"/>
                    </a:lnTo>
                    <a:lnTo>
                      <a:pt x="458" y="1162"/>
                    </a:lnTo>
                    <a:lnTo>
                      <a:pt x="460" y="1161"/>
                    </a:lnTo>
                    <a:lnTo>
                      <a:pt x="461" y="1161"/>
                    </a:lnTo>
                    <a:lnTo>
                      <a:pt x="463" y="1159"/>
                    </a:lnTo>
                    <a:lnTo>
                      <a:pt x="465" y="1157"/>
                    </a:lnTo>
                    <a:lnTo>
                      <a:pt x="467" y="1156"/>
                    </a:lnTo>
                    <a:lnTo>
                      <a:pt x="468" y="1154"/>
                    </a:lnTo>
                    <a:lnTo>
                      <a:pt x="470" y="1152"/>
                    </a:lnTo>
                    <a:lnTo>
                      <a:pt x="470" y="1149"/>
                    </a:lnTo>
                    <a:lnTo>
                      <a:pt x="472" y="1149"/>
                    </a:lnTo>
                    <a:lnTo>
                      <a:pt x="473" y="1146"/>
                    </a:lnTo>
                    <a:lnTo>
                      <a:pt x="475" y="1144"/>
                    </a:lnTo>
                    <a:lnTo>
                      <a:pt x="475" y="1140"/>
                    </a:lnTo>
                    <a:lnTo>
                      <a:pt x="477" y="1137"/>
                    </a:lnTo>
                    <a:lnTo>
                      <a:pt x="480" y="1134"/>
                    </a:lnTo>
                    <a:lnTo>
                      <a:pt x="480" y="1132"/>
                    </a:lnTo>
                    <a:lnTo>
                      <a:pt x="482" y="1127"/>
                    </a:lnTo>
                    <a:lnTo>
                      <a:pt x="483" y="1125"/>
                    </a:lnTo>
                    <a:lnTo>
                      <a:pt x="485" y="1122"/>
                    </a:lnTo>
                    <a:lnTo>
                      <a:pt x="487" y="1118"/>
                    </a:lnTo>
                    <a:lnTo>
                      <a:pt x="487" y="1115"/>
                    </a:lnTo>
                    <a:lnTo>
                      <a:pt x="489" y="1110"/>
                    </a:lnTo>
                    <a:lnTo>
                      <a:pt x="490" y="1107"/>
                    </a:lnTo>
                    <a:lnTo>
                      <a:pt x="492" y="1105"/>
                    </a:lnTo>
                    <a:lnTo>
                      <a:pt x="494" y="1100"/>
                    </a:lnTo>
                    <a:lnTo>
                      <a:pt x="495" y="1097"/>
                    </a:lnTo>
                    <a:lnTo>
                      <a:pt x="497" y="1093"/>
                    </a:lnTo>
                    <a:lnTo>
                      <a:pt x="497" y="1088"/>
                    </a:lnTo>
                    <a:lnTo>
                      <a:pt x="499" y="1085"/>
                    </a:lnTo>
                    <a:lnTo>
                      <a:pt x="500" y="1081"/>
                    </a:lnTo>
                    <a:lnTo>
                      <a:pt x="502" y="1076"/>
                    </a:lnTo>
                    <a:lnTo>
                      <a:pt x="504" y="1071"/>
                    </a:lnTo>
                    <a:lnTo>
                      <a:pt x="504" y="1068"/>
                    </a:lnTo>
                    <a:lnTo>
                      <a:pt x="505" y="1064"/>
                    </a:lnTo>
                    <a:lnTo>
                      <a:pt x="509" y="1059"/>
                    </a:lnTo>
                    <a:lnTo>
                      <a:pt x="509" y="1056"/>
                    </a:lnTo>
                    <a:lnTo>
                      <a:pt x="510" y="1053"/>
                    </a:lnTo>
                    <a:lnTo>
                      <a:pt x="512" y="1049"/>
                    </a:lnTo>
                    <a:lnTo>
                      <a:pt x="514" y="1044"/>
                    </a:lnTo>
                    <a:lnTo>
                      <a:pt x="514" y="1042"/>
                    </a:lnTo>
                    <a:lnTo>
                      <a:pt x="516" y="1037"/>
                    </a:lnTo>
                    <a:lnTo>
                      <a:pt x="517" y="1034"/>
                    </a:lnTo>
                    <a:lnTo>
                      <a:pt x="519" y="1031"/>
                    </a:lnTo>
                    <a:lnTo>
                      <a:pt x="519" y="1027"/>
                    </a:lnTo>
                    <a:lnTo>
                      <a:pt x="522" y="1024"/>
                    </a:lnTo>
                    <a:lnTo>
                      <a:pt x="524" y="1020"/>
                    </a:lnTo>
                    <a:lnTo>
                      <a:pt x="526" y="1017"/>
                    </a:lnTo>
                    <a:lnTo>
                      <a:pt x="526" y="1014"/>
                    </a:lnTo>
                    <a:lnTo>
                      <a:pt x="527" y="1010"/>
                    </a:lnTo>
                    <a:lnTo>
                      <a:pt x="529" y="1009"/>
                    </a:lnTo>
                    <a:lnTo>
                      <a:pt x="531" y="1004"/>
                    </a:lnTo>
                    <a:lnTo>
                      <a:pt x="531" y="1002"/>
                    </a:lnTo>
                    <a:lnTo>
                      <a:pt x="532" y="999"/>
                    </a:lnTo>
                    <a:lnTo>
                      <a:pt x="534" y="997"/>
                    </a:lnTo>
                    <a:lnTo>
                      <a:pt x="536" y="995"/>
                    </a:lnTo>
                    <a:lnTo>
                      <a:pt x="538" y="993"/>
                    </a:lnTo>
                    <a:lnTo>
                      <a:pt x="539" y="990"/>
                    </a:lnTo>
                    <a:lnTo>
                      <a:pt x="541" y="988"/>
                    </a:lnTo>
                    <a:lnTo>
                      <a:pt x="543" y="987"/>
                    </a:lnTo>
                    <a:lnTo>
                      <a:pt x="543" y="987"/>
                    </a:lnTo>
                    <a:lnTo>
                      <a:pt x="544" y="985"/>
                    </a:lnTo>
                    <a:lnTo>
                      <a:pt x="546" y="983"/>
                    </a:lnTo>
                    <a:lnTo>
                      <a:pt x="548" y="982"/>
                    </a:lnTo>
                    <a:lnTo>
                      <a:pt x="548" y="982"/>
                    </a:lnTo>
                    <a:lnTo>
                      <a:pt x="551" y="982"/>
                    </a:lnTo>
                    <a:lnTo>
                      <a:pt x="553" y="982"/>
                    </a:lnTo>
                    <a:lnTo>
                      <a:pt x="553" y="980"/>
                    </a:lnTo>
                    <a:lnTo>
                      <a:pt x="554" y="980"/>
                    </a:lnTo>
                    <a:lnTo>
                      <a:pt x="556" y="982"/>
                    </a:lnTo>
                    <a:lnTo>
                      <a:pt x="558" y="982"/>
                    </a:lnTo>
                    <a:lnTo>
                      <a:pt x="559" y="982"/>
                    </a:lnTo>
                    <a:lnTo>
                      <a:pt x="559" y="982"/>
                    </a:lnTo>
                    <a:lnTo>
                      <a:pt x="561" y="983"/>
                    </a:lnTo>
                    <a:lnTo>
                      <a:pt x="563" y="985"/>
                    </a:lnTo>
                    <a:lnTo>
                      <a:pt x="565" y="987"/>
                    </a:lnTo>
                    <a:lnTo>
                      <a:pt x="566" y="988"/>
                    </a:lnTo>
                    <a:lnTo>
                      <a:pt x="568" y="990"/>
                    </a:lnTo>
                    <a:lnTo>
                      <a:pt x="570" y="992"/>
                    </a:lnTo>
                    <a:lnTo>
                      <a:pt x="570" y="993"/>
                    </a:lnTo>
                    <a:lnTo>
                      <a:pt x="571" y="997"/>
                    </a:lnTo>
                    <a:lnTo>
                      <a:pt x="573" y="999"/>
                    </a:lnTo>
                    <a:lnTo>
                      <a:pt x="575" y="1000"/>
                    </a:lnTo>
                    <a:lnTo>
                      <a:pt x="575" y="1004"/>
                    </a:lnTo>
                    <a:lnTo>
                      <a:pt x="576" y="1005"/>
                    </a:lnTo>
                    <a:lnTo>
                      <a:pt x="580" y="1007"/>
                    </a:lnTo>
                    <a:lnTo>
                      <a:pt x="581" y="1010"/>
                    </a:lnTo>
                    <a:lnTo>
                      <a:pt x="581" y="1012"/>
                    </a:lnTo>
                    <a:lnTo>
                      <a:pt x="583" y="1015"/>
                    </a:lnTo>
                    <a:lnTo>
                      <a:pt x="585" y="1017"/>
                    </a:lnTo>
                    <a:lnTo>
                      <a:pt x="587" y="1019"/>
                    </a:lnTo>
                    <a:lnTo>
                      <a:pt x="587" y="1020"/>
                    </a:lnTo>
                    <a:lnTo>
                      <a:pt x="588" y="1022"/>
                    </a:lnTo>
                    <a:lnTo>
                      <a:pt x="590" y="1026"/>
                    </a:lnTo>
                    <a:lnTo>
                      <a:pt x="592" y="1027"/>
                    </a:lnTo>
                    <a:lnTo>
                      <a:pt x="593" y="1027"/>
                    </a:lnTo>
                    <a:lnTo>
                      <a:pt x="595" y="1031"/>
                    </a:lnTo>
                    <a:lnTo>
                      <a:pt x="597" y="1032"/>
                    </a:lnTo>
                    <a:lnTo>
                      <a:pt x="598" y="1032"/>
                    </a:lnTo>
                    <a:lnTo>
                      <a:pt x="598" y="1032"/>
                    </a:lnTo>
                    <a:lnTo>
                      <a:pt x="600" y="1034"/>
                    </a:lnTo>
                    <a:lnTo>
                      <a:pt x="602" y="1034"/>
                    </a:lnTo>
                    <a:lnTo>
                      <a:pt x="603" y="1034"/>
                    </a:lnTo>
                    <a:lnTo>
                      <a:pt x="603" y="1034"/>
                    </a:lnTo>
                    <a:lnTo>
                      <a:pt x="605" y="1034"/>
                    </a:lnTo>
                    <a:lnTo>
                      <a:pt x="608" y="1034"/>
                    </a:lnTo>
                    <a:lnTo>
                      <a:pt x="608" y="1034"/>
                    </a:lnTo>
                    <a:lnTo>
                      <a:pt x="610" y="1032"/>
                    </a:lnTo>
                    <a:lnTo>
                      <a:pt x="612" y="1032"/>
                    </a:lnTo>
                    <a:lnTo>
                      <a:pt x="614" y="1032"/>
                    </a:lnTo>
                    <a:lnTo>
                      <a:pt x="615" y="1032"/>
                    </a:lnTo>
                    <a:lnTo>
                      <a:pt x="615" y="1031"/>
                    </a:lnTo>
                    <a:lnTo>
                      <a:pt x="617" y="1029"/>
                    </a:lnTo>
                    <a:lnTo>
                      <a:pt x="619" y="1029"/>
                    </a:lnTo>
                    <a:lnTo>
                      <a:pt x="620" y="1027"/>
                    </a:lnTo>
                    <a:lnTo>
                      <a:pt x="622" y="1027"/>
                    </a:lnTo>
                    <a:lnTo>
                      <a:pt x="624" y="1027"/>
                    </a:lnTo>
                    <a:lnTo>
                      <a:pt x="625" y="1027"/>
                    </a:lnTo>
                    <a:lnTo>
                      <a:pt x="625" y="1027"/>
                    </a:lnTo>
                    <a:lnTo>
                      <a:pt x="627" y="1027"/>
                    </a:lnTo>
                    <a:lnTo>
                      <a:pt x="629" y="1027"/>
                    </a:lnTo>
                    <a:lnTo>
                      <a:pt x="630" y="1027"/>
                    </a:lnTo>
                    <a:lnTo>
                      <a:pt x="632" y="1027"/>
                    </a:lnTo>
                    <a:lnTo>
                      <a:pt x="632" y="1027"/>
                    </a:lnTo>
                    <a:lnTo>
                      <a:pt x="634" y="1029"/>
                    </a:lnTo>
                    <a:lnTo>
                      <a:pt x="637" y="1029"/>
                    </a:lnTo>
                    <a:lnTo>
                      <a:pt x="637" y="1032"/>
                    </a:lnTo>
                    <a:lnTo>
                      <a:pt x="639" y="1032"/>
                    </a:lnTo>
                    <a:lnTo>
                      <a:pt x="641" y="1036"/>
                    </a:lnTo>
                    <a:lnTo>
                      <a:pt x="642" y="1037"/>
                    </a:lnTo>
                    <a:lnTo>
                      <a:pt x="642" y="1041"/>
                    </a:lnTo>
                    <a:lnTo>
                      <a:pt x="644" y="1044"/>
                    </a:lnTo>
                    <a:lnTo>
                      <a:pt x="646" y="1048"/>
                    </a:lnTo>
                    <a:lnTo>
                      <a:pt x="647" y="1051"/>
                    </a:lnTo>
                    <a:lnTo>
                      <a:pt x="647" y="1056"/>
                    </a:lnTo>
                    <a:lnTo>
                      <a:pt x="651" y="1059"/>
                    </a:lnTo>
                    <a:lnTo>
                      <a:pt x="652" y="1066"/>
                    </a:lnTo>
                    <a:lnTo>
                      <a:pt x="654" y="1071"/>
                    </a:lnTo>
                    <a:lnTo>
                      <a:pt x="654" y="1076"/>
                    </a:lnTo>
                    <a:lnTo>
                      <a:pt x="656" y="1081"/>
                    </a:lnTo>
                    <a:lnTo>
                      <a:pt x="657" y="1088"/>
                    </a:lnTo>
                    <a:lnTo>
                      <a:pt x="659" y="1093"/>
                    </a:lnTo>
                    <a:lnTo>
                      <a:pt x="659" y="1100"/>
                    </a:lnTo>
                    <a:lnTo>
                      <a:pt x="661" y="1105"/>
                    </a:lnTo>
                    <a:lnTo>
                      <a:pt x="663" y="1110"/>
                    </a:lnTo>
                    <a:lnTo>
                      <a:pt x="664" y="1117"/>
                    </a:lnTo>
                    <a:lnTo>
                      <a:pt x="666" y="1122"/>
                    </a:lnTo>
                    <a:lnTo>
                      <a:pt x="668" y="1129"/>
                    </a:lnTo>
                    <a:lnTo>
                      <a:pt x="669" y="1134"/>
                    </a:lnTo>
                    <a:lnTo>
                      <a:pt x="671" y="1140"/>
                    </a:lnTo>
                    <a:lnTo>
                      <a:pt x="671" y="1146"/>
                    </a:lnTo>
                    <a:lnTo>
                      <a:pt x="673" y="1151"/>
                    </a:lnTo>
                    <a:lnTo>
                      <a:pt x="674" y="1157"/>
                    </a:lnTo>
                    <a:lnTo>
                      <a:pt x="676" y="1161"/>
                    </a:lnTo>
                    <a:lnTo>
                      <a:pt x="676" y="1166"/>
                    </a:lnTo>
                    <a:lnTo>
                      <a:pt x="679" y="1173"/>
                    </a:lnTo>
                    <a:lnTo>
                      <a:pt x="681" y="1176"/>
                    </a:lnTo>
                    <a:lnTo>
                      <a:pt x="681" y="1179"/>
                    </a:lnTo>
                    <a:lnTo>
                      <a:pt x="683" y="1183"/>
                    </a:lnTo>
                    <a:lnTo>
                      <a:pt x="685" y="1186"/>
                    </a:lnTo>
                    <a:lnTo>
                      <a:pt x="686" y="1189"/>
                    </a:lnTo>
                    <a:lnTo>
                      <a:pt x="688" y="1193"/>
                    </a:lnTo>
                    <a:lnTo>
                      <a:pt x="688" y="1195"/>
                    </a:lnTo>
                    <a:lnTo>
                      <a:pt x="690" y="1195"/>
                    </a:lnTo>
                    <a:lnTo>
                      <a:pt x="691" y="1196"/>
                    </a:lnTo>
                    <a:lnTo>
                      <a:pt x="693" y="1198"/>
                    </a:lnTo>
                    <a:lnTo>
                      <a:pt x="695" y="1198"/>
                    </a:lnTo>
                    <a:lnTo>
                      <a:pt x="696" y="1198"/>
                    </a:lnTo>
                    <a:lnTo>
                      <a:pt x="698" y="1196"/>
                    </a:lnTo>
                    <a:lnTo>
                      <a:pt x="698" y="1195"/>
                    </a:lnTo>
                    <a:lnTo>
                      <a:pt x="700" y="1195"/>
                    </a:lnTo>
                    <a:lnTo>
                      <a:pt x="701" y="1193"/>
                    </a:lnTo>
                    <a:lnTo>
                      <a:pt x="703" y="1189"/>
                    </a:lnTo>
                    <a:lnTo>
                      <a:pt x="705" y="1188"/>
                    </a:lnTo>
                    <a:lnTo>
                      <a:pt x="705" y="1183"/>
                    </a:lnTo>
                    <a:lnTo>
                      <a:pt x="708" y="1179"/>
                    </a:lnTo>
                    <a:lnTo>
                      <a:pt x="710" y="1176"/>
                    </a:lnTo>
                    <a:lnTo>
                      <a:pt x="710" y="1171"/>
                    </a:lnTo>
                    <a:lnTo>
                      <a:pt x="712" y="1166"/>
                    </a:lnTo>
                    <a:lnTo>
                      <a:pt x="713" y="1161"/>
                    </a:lnTo>
                    <a:lnTo>
                      <a:pt x="715" y="1156"/>
                    </a:lnTo>
                    <a:lnTo>
                      <a:pt x="715" y="1149"/>
                    </a:lnTo>
                    <a:lnTo>
                      <a:pt x="717" y="1140"/>
                    </a:lnTo>
                    <a:lnTo>
                      <a:pt x="718" y="1134"/>
                    </a:lnTo>
                    <a:lnTo>
                      <a:pt x="720" y="1127"/>
                    </a:lnTo>
                    <a:lnTo>
                      <a:pt x="722" y="1117"/>
                    </a:lnTo>
                    <a:lnTo>
                      <a:pt x="723" y="1110"/>
                    </a:lnTo>
                    <a:lnTo>
                      <a:pt x="725" y="1100"/>
                    </a:lnTo>
                    <a:lnTo>
                      <a:pt x="727" y="1090"/>
                    </a:lnTo>
                    <a:lnTo>
                      <a:pt x="727" y="1081"/>
                    </a:lnTo>
                    <a:lnTo>
                      <a:pt x="728" y="1069"/>
                    </a:lnTo>
                    <a:lnTo>
                      <a:pt x="730" y="1059"/>
                    </a:lnTo>
                    <a:lnTo>
                      <a:pt x="732" y="1048"/>
                    </a:lnTo>
                    <a:lnTo>
                      <a:pt x="732" y="1036"/>
                    </a:lnTo>
                    <a:lnTo>
                      <a:pt x="734" y="1024"/>
                    </a:lnTo>
                    <a:lnTo>
                      <a:pt x="737" y="1012"/>
                    </a:lnTo>
                    <a:lnTo>
                      <a:pt x="737" y="999"/>
                    </a:lnTo>
                    <a:lnTo>
                      <a:pt x="739" y="987"/>
                    </a:lnTo>
                    <a:lnTo>
                      <a:pt x="740" y="973"/>
                    </a:lnTo>
                    <a:lnTo>
                      <a:pt x="742" y="960"/>
                    </a:lnTo>
                    <a:lnTo>
                      <a:pt x="744" y="948"/>
                    </a:lnTo>
                    <a:lnTo>
                      <a:pt x="744" y="934"/>
                    </a:lnTo>
                    <a:lnTo>
                      <a:pt x="745" y="921"/>
                    </a:lnTo>
                    <a:lnTo>
                      <a:pt x="747" y="909"/>
                    </a:lnTo>
                    <a:lnTo>
                      <a:pt x="749" y="895"/>
                    </a:lnTo>
                    <a:lnTo>
                      <a:pt x="750" y="882"/>
                    </a:lnTo>
                    <a:lnTo>
                      <a:pt x="752" y="870"/>
                    </a:lnTo>
                    <a:lnTo>
                      <a:pt x="754" y="858"/>
                    </a:lnTo>
                    <a:lnTo>
                      <a:pt x="754" y="845"/>
                    </a:lnTo>
                    <a:lnTo>
                      <a:pt x="755" y="833"/>
                    </a:lnTo>
                    <a:lnTo>
                      <a:pt x="757" y="821"/>
                    </a:lnTo>
                    <a:lnTo>
                      <a:pt x="759" y="811"/>
                    </a:lnTo>
                    <a:lnTo>
                      <a:pt x="761" y="801"/>
                    </a:lnTo>
                    <a:lnTo>
                      <a:pt x="761" y="791"/>
                    </a:lnTo>
                    <a:lnTo>
                      <a:pt x="762" y="781"/>
                    </a:lnTo>
                    <a:lnTo>
                      <a:pt x="766" y="772"/>
                    </a:lnTo>
                    <a:lnTo>
                      <a:pt x="766" y="764"/>
                    </a:lnTo>
                    <a:lnTo>
                      <a:pt x="767" y="755"/>
                    </a:lnTo>
                    <a:lnTo>
                      <a:pt x="769" y="748"/>
                    </a:lnTo>
                    <a:lnTo>
                      <a:pt x="771" y="742"/>
                    </a:lnTo>
                    <a:lnTo>
                      <a:pt x="771" y="737"/>
                    </a:lnTo>
                    <a:lnTo>
                      <a:pt x="772" y="732"/>
                    </a:lnTo>
                    <a:lnTo>
                      <a:pt x="774" y="728"/>
                    </a:lnTo>
                    <a:lnTo>
                      <a:pt x="776" y="725"/>
                    </a:lnTo>
                    <a:lnTo>
                      <a:pt x="776" y="723"/>
                    </a:lnTo>
                    <a:lnTo>
                      <a:pt x="779" y="720"/>
                    </a:lnTo>
                    <a:lnTo>
                      <a:pt x="781" y="720"/>
                    </a:lnTo>
                    <a:lnTo>
                      <a:pt x="783" y="720"/>
                    </a:lnTo>
                    <a:lnTo>
                      <a:pt x="783" y="720"/>
                    </a:lnTo>
                    <a:lnTo>
                      <a:pt x="784" y="720"/>
                    </a:lnTo>
                    <a:lnTo>
                      <a:pt x="786" y="721"/>
                    </a:lnTo>
                    <a:lnTo>
                      <a:pt x="788" y="723"/>
                    </a:lnTo>
                    <a:lnTo>
                      <a:pt x="788" y="725"/>
                    </a:lnTo>
                    <a:lnTo>
                      <a:pt x="789" y="728"/>
                    </a:lnTo>
                    <a:lnTo>
                      <a:pt x="791" y="730"/>
                    </a:lnTo>
                    <a:lnTo>
                      <a:pt x="793" y="735"/>
                    </a:lnTo>
                    <a:lnTo>
                      <a:pt x="794" y="738"/>
                    </a:lnTo>
                    <a:lnTo>
                      <a:pt x="796" y="742"/>
                    </a:lnTo>
                    <a:lnTo>
                      <a:pt x="798" y="747"/>
                    </a:lnTo>
                    <a:lnTo>
                      <a:pt x="799" y="754"/>
                    </a:lnTo>
                    <a:lnTo>
                      <a:pt x="799" y="757"/>
                    </a:lnTo>
                    <a:lnTo>
                      <a:pt x="801" y="762"/>
                    </a:lnTo>
                    <a:lnTo>
                      <a:pt x="803" y="767"/>
                    </a:lnTo>
                    <a:lnTo>
                      <a:pt x="804" y="774"/>
                    </a:lnTo>
                    <a:lnTo>
                      <a:pt x="804" y="779"/>
                    </a:lnTo>
                    <a:lnTo>
                      <a:pt x="808" y="784"/>
                    </a:lnTo>
                    <a:lnTo>
                      <a:pt x="810" y="791"/>
                    </a:lnTo>
                    <a:lnTo>
                      <a:pt x="810" y="796"/>
                    </a:lnTo>
                    <a:lnTo>
                      <a:pt x="811" y="801"/>
                    </a:lnTo>
                    <a:lnTo>
                      <a:pt x="813" y="808"/>
                    </a:lnTo>
                    <a:lnTo>
                      <a:pt x="815" y="813"/>
                    </a:lnTo>
                    <a:lnTo>
                      <a:pt x="816" y="818"/>
                    </a:lnTo>
                    <a:lnTo>
                      <a:pt x="816" y="823"/>
                    </a:lnTo>
                    <a:lnTo>
                      <a:pt x="818" y="828"/>
                    </a:lnTo>
                    <a:lnTo>
                      <a:pt x="820" y="833"/>
                    </a:lnTo>
                    <a:lnTo>
                      <a:pt x="821" y="836"/>
                    </a:lnTo>
                    <a:lnTo>
                      <a:pt x="823" y="843"/>
                    </a:lnTo>
                    <a:lnTo>
                      <a:pt x="825" y="848"/>
                    </a:lnTo>
                    <a:lnTo>
                      <a:pt x="826" y="852"/>
                    </a:lnTo>
                    <a:lnTo>
                      <a:pt x="826" y="855"/>
                    </a:lnTo>
                    <a:lnTo>
                      <a:pt x="828" y="858"/>
                    </a:lnTo>
                    <a:lnTo>
                      <a:pt x="830" y="863"/>
                    </a:lnTo>
                    <a:lnTo>
                      <a:pt x="832" y="867"/>
                    </a:lnTo>
                    <a:lnTo>
                      <a:pt x="833" y="870"/>
                    </a:lnTo>
                    <a:lnTo>
                      <a:pt x="833" y="873"/>
                    </a:lnTo>
                    <a:lnTo>
                      <a:pt x="837" y="875"/>
                    </a:lnTo>
                    <a:lnTo>
                      <a:pt x="838" y="879"/>
                    </a:lnTo>
                    <a:lnTo>
                      <a:pt x="838" y="882"/>
                    </a:lnTo>
                    <a:lnTo>
                      <a:pt x="840" y="884"/>
                    </a:lnTo>
                    <a:lnTo>
                      <a:pt x="842" y="887"/>
                    </a:lnTo>
                    <a:lnTo>
                      <a:pt x="843" y="887"/>
                    </a:lnTo>
                    <a:lnTo>
                      <a:pt x="843" y="889"/>
                    </a:lnTo>
                    <a:lnTo>
                      <a:pt x="845" y="892"/>
                    </a:lnTo>
                    <a:lnTo>
                      <a:pt x="847" y="892"/>
                    </a:lnTo>
                    <a:lnTo>
                      <a:pt x="848" y="892"/>
                    </a:lnTo>
                    <a:lnTo>
                      <a:pt x="850" y="892"/>
                    </a:lnTo>
                    <a:lnTo>
                      <a:pt x="852" y="894"/>
                    </a:lnTo>
                    <a:lnTo>
                      <a:pt x="853" y="894"/>
                    </a:lnTo>
                    <a:lnTo>
                      <a:pt x="855" y="892"/>
                    </a:lnTo>
                    <a:lnTo>
                      <a:pt x="855" y="892"/>
                    </a:lnTo>
                    <a:lnTo>
                      <a:pt x="857" y="892"/>
                    </a:lnTo>
                    <a:lnTo>
                      <a:pt x="859" y="890"/>
                    </a:lnTo>
                    <a:lnTo>
                      <a:pt x="860" y="889"/>
                    </a:lnTo>
                    <a:lnTo>
                      <a:pt x="860" y="887"/>
                    </a:lnTo>
                    <a:lnTo>
                      <a:pt x="862" y="885"/>
                    </a:lnTo>
                    <a:lnTo>
                      <a:pt x="865" y="884"/>
                    </a:lnTo>
                    <a:lnTo>
                      <a:pt x="865" y="882"/>
                    </a:lnTo>
                    <a:lnTo>
                      <a:pt x="867" y="879"/>
                    </a:lnTo>
                    <a:lnTo>
                      <a:pt x="869" y="875"/>
                    </a:lnTo>
                    <a:lnTo>
                      <a:pt x="870" y="873"/>
                    </a:lnTo>
                    <a:lnTo>
                      <a:pt x="872" y="870"/>
                    </a:lnTo>
                    <a:lnTo>
                      <a:pt x="872" y="868"/>
                    </a:lnTo>
                    <a:lnTo>
                      <a:pt x="874" y="865"/>
                    </a:lnTo>
                    <a:lnTo>
                      <a:pt x="875" y="863"/>
                    </a:lnTo>
                    <a:lnTo>
                      <a:pt x="877" y="860"/>
                    </a:lnTo>
                    <a:lnTo>
                      <a:pt x="879" y="858"/>
                    </a:lnTo>
                    <a:lnTo>
                      <a:pt x="881" y="857"/>
                    </a:lnTo>
                    <a:lnTo>
                      <a:pt x="882" y="853"/>
                    </a:lnTo>
                    <a:lnTo>
                      <a:pt x="882" y="853"/>
                    </a:lnTo>
                    <a:lnTo>
                      <a:pt x="884" y="852"/>
                    </a:lnTo>
                    <a:lnTo>
                      <a:pt x="886" y="850"/>
                    </a:lnTo>
                    <a:lnTo>
                      <a:pt x="887" y="848"/>
                    </a:lnTo>
                    <a:lnTo>
                      <a:pt x="889" y="848"/>
                    </a:lnTo>
                    <a:lnTo>
                      <a:pt x="889" y="848"/>
                    </a:lnTo>
                    <a:lnTo>
                      <a:pt x="891" y="848"/>
                    </a:lnTo>
                    <a:lnTo>
                      <a:pt x="894" y="848"/>
                    </a:lnTo>
                    <a:lnTo>
                      <a:pt x="894" y="848"/>
                    </a:lnTo>
                    <a:lnTo>
                      <a:pt x="896" y="850"/>
                    </a:lnTo>
                    <a:lnTo>
                      <a:pt x="897" y="853"/>
                    </a:lnTo>
                    <a:lnTo>
                      <a:pt x="899" y="855"/>
                    </a:lnTo>
                    <a:lnTo>
                      <a:pt x="899" y="858"/>
                    </a:lnTo>
                    <a:lnTo>
                      <a:pt x="901" y="862"/>
                    </a:lnTo>
                    <a:lnTo>
                      <a:pt x="902" y="865"/>
                    </a:lnTo>
                    <a:lnTo>
                      <a:pt x="904" y="870"/>
                    </a:lnTo>
                    <a:lnTo>
                      <a:pt x="904" y="875"/>
                    </a:lnTo>
                    <a:lnTo>
                      <a:pt x="908" y="880"/>
                    </a:lnTo>
                    <a:lnTo>
                      <a:pt x="909" y="887"/>
                    </a:lnTo>
                    <a:lnTo>
                      <a:pt x="911" y="892"/>
                    </a:lnTo>
                    <a:lnTo>
                      <a:pt x="911" y="897"/>
                    </a:lnTo>
                    <a:lnTo>
                      <a:pt x="913" y="904"/>
                    </a:lnTo>
                    <a:lnTo>
                      <a:pt x="914" y="909"/>
                    </a:lnTo>
                    <a:lnTo>
                      <a:pt x="916" y="914"/>
                    </a:lnTo>
                    <a:lnTo>
                      <a:pt x="916" y="919"/>
                    </a:lnTo>
                    <a:lnTo>
                      <a:pt x="918" y="924"/>
                    </a:lnTo>
                    <a:lnTo>
                      <a:pt x="919" y="929"/>
                    </a:lnTo>
                    <a:lnTo>
                      <a:pt x="921" y="933"/>
                    </a:lnTo>
                    <a:lnTo>
                      <a:pt x="923" y="938"/>
                    </a:lnTo>
                    <a:lnTo>
                      <a:pt x="924" y="939"/>
                    </a:lnTo>
                    <a:lnTo>
                      <a:pt x="926" y="943"/>
                    </a:lnTo>
                    <a:lnTo>
                      <a:pt x="928" y="943"/>
                    </a:lnTo>
                    <a:lnTo>
                      <a:pt x="928" y="944"/>
                    </a:lnTo>
                    <a:lnTo>
                      <a:pt x="930" y="944"/>
                    </a:lnTo>
                    <a:lnTo>
                      <a:pt x="931" y="943"/>
                    </a:lnTo>
                    <a:lnTo>
                      <a:pt x="933" y="941"/>
                    </a:lnTo>
                    <a:lnTo>
                      <a:pt x="933" y="938"/>
                    </a:lnTo>
                    <a:lnTo>
                      <a:pt x="936" y="933"/>
                    </a:lnTo>
                    <a:lnTo>
                      <a:pt x="938" y="928"/>
                    </a:lnTo>
                    <a:lnTo>
                      <a:pt x="938" y="921"/>
                    </a:lnTo>
                    <a:lnTo>
                      <a:pt x="940" y="912"/>
                    </a:lnTo>
                    <a:lnTo>
                      <a:pt x="941" y="902"/>
                    </a:lnTo>
                    <a:lnTo>
                      <a:pt x="943" y="892"/>
                    </a:lnTo>
                    <a:lnTo>
                      <a:pt x="945" y="877"/>
                    </a:lnTo>
                    <a:lnTo>
                      <a:pt x="945" y="863"/>
                    </a:lnTo>
                    <a:lnTo>
                      <a:pt x="946" y="848"/>
                    </a:lnTo>
                    <a:lnTo>
                      <a:pt x="948" y="830"/>
                    </a:lnTo>
                    <a:lnTo>
                      <a:pt x="950" y="811"/>
                    </a:lnTo>
                    <a:lnTo>
                      <a:pt x="952" y="791"/>
                    </a:lnTo>
                    <a:lnTo>
                      <a:pt x="953" y="770"/>
                    </a:lnTo>
                    <a:lnTo>
                      <a:pt x="955" y="747"/>
                    </a:lnTo>
                    <a:lnTo>
                      <a:pt x="955" y="725"/>
                    </a:lnTo>
                    <a:lnTo>
                      <a:pt x="957" y="699"/>
                    </a:lnTo>
                    <a:lnTo>
                      <a:pt x="958" y="674"/>
                    </a:lnTo>
                    <a:lnTo>
                      <a:pt x="960" y="650"/>
                    </a:lnTo>
                    <a:lnTo>
                      <a:pt x="962" y="625"/>
                    </a:lnTo>
                    <a:lnTo>
                      <a:pt x="962" y="596"/>
                    </a:lnTo>
                    <a:lnTo>
                      <a:pt x="965" y="569"/>
                    </a:lnTo>
                    <a:lnTo>
                      <a:pt x="967" y="542"/>
                    </a:lnTo>
                    <a:lnTo>
                      <a:pt x="967" y="515"/>
                    </a:lnTo>
                    <a:lnTo>
                      <a:pt x="968" y="487"/>
                    </a:lnTo>
                    <a:lnTo>
                      <a:pt x="970" y="460"/>
                    </a:lnTo>
                    <a:lnTo>
                      <a:pt x="972" y="431"/>
                    </a:lnTo>
                    <a:lnTo>
                      <a:pt x="972" y="402"/>
                    </a:lnTo>
                    <a:lnTo>
                      <a:pt x="973" y="375"/>
                    </a:lnTo>
                    <a:lnTo>
                      <a:pt x="975" y="348"/>
                    </a:lnTo>
                    <a:lnTo>
                      <a:pt x="977" y="321"/>
                    </a:lnTo>
                    <a:lnTo>
                      <a:pt x="979" y="294"/>
                    </a:lnTo>
                    <a:lnTo>
                      <a:pt x="980" y="267"/>
                    </a:lnTo>
                    <a:lnTo>
                      <a:pt x="982" y="242"/>
                    </a:lnTo>
                    <a:lnTo>
                      <a:pt x="984" y="216"/>
                    </a:lnTo>
                    <a:lnTo>
                      <a:pt x="984" y="193"/>
                    </a:lnTo>
                    <a:lnTo>
                      <a:pt x="985" y="169"/>
                    </a:lnTo>
                    <a:lnTo>
                      <a:pt x="987" y="145"/>
                    </a:lnTo>
                    <a:lnTo>
                      <a:pt x="989" y="125"/>
                    </a:lnTo>
                    <a:lnTo>
                      <a:pt x="989" y="105"/>
                    </a:lnTo>
                    <a:lnTo>
                      <a:pt x="990" y="83"/>
                    </a:lnTo>
                    <a:lnTo>
                      <a:pt x="994" y="66"/>
                    </a:lnTo>
                    <a:lnTo>
                      <a:pt x="994" y="47"/>
                    </a:lnTo>
                    <a:lnTo>
                      <a:pt x="995" y="32"/>
                    </a:lnTo>
                    <a:lnTo>
                      <a:pt x="997" y="15"/>
                    </a:lnTo>
                    <a:lnTo>
                      <a:pt x="999" y="0"/>
                    </a:lnTo>
                  </a:path>
                </a:pathLst>
              </a:custGeom>
              <a:noFill/>
              <a:ln w="19050">
                <a:solidFill>
                  <a:srgbClr val="E7211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79274" name="Freeform 10"/>
              <p:cNvSpPr>
                <a:spLocks/>
              </p:cNvSpPr>
              <p:nvPr/>
            </p:nvSpPr>
            <p:spPr bwMode="auto">
              <a:xfrm>
                <a:off x="3598" y="769"/>
                <a:ext cx="1137" cy="1564"/>
              </a:xfrm>
              <a:custGeom>
                <a:avLst/>
                <a:gdLst>
                  <a:gd name="T0" fmla="*/ 13 w 998"/>
                  <a:gd name="T1" fmla="*/ 205 h 1453"/>
                  <a:gd name="T2" fmla="*/ 29 w 998"/>
                  <a:gd name="T3" fmla="*/ 267 h 1453"/>
                  <a:gd name="T4" fmla="*/ 45 w 998"/>
                  <a:gd name="T5" fmla="*/ 483 h 1453"/>
                  <a:gd name="T6" fmla="*/ 61 w 998"/>
                  <a:gd name="T7" fmla="*/ 708 h 1453"/>
                  <a:gd name="T8" fmla="*/ 76 w 998"/>
                  <a:gd name="T9" fmla="*/ 772 h 1453"/>
                  <a:gd name="T10" fmla="*/ 91 w 998"/>
                  <a:gd name="T11" fmla="*/ 627 h 1453"/>
                  <a:gd name="T12" fmla="*/ 108 w 998"/>
                  <a:gd name="T13" fmla="*/ 470 h 1453"/>
                  <a:gd name="T14" fmla="*/ 123 w 998"/>
                  <a:gd name="T15" fmla="*/ 507 h 1453"/>
                  <a:gd name="T16" fmla="*/ 140 w 998"/>
                  <a:gd name="T17" fmla="*/ 708 h 1453"/>
                  <a:gd name="T18" fmla="*/ 155 w 998"/>
                  <a:gd name="T19" fmla="*/ 836 h 1453"/>
                  <a:gd name="T20" fmla="*/ 170 w 998"/>
                  <a:gd name="T21" fmla="*/ 689 h 1453"/>
                  <a:gd name="T22" fmla="*/ 186 w 998"/>
                  <a:gd name="T23" fmla="*/ 362 h 1453"/>
                  <a:gd name="T24" fmla="*/ 203 w 998"/>
                  <a:gd name="T25" fmla="*/ 83 h 1453"/>
                  <a:gd name="T26" fmla="*/ 218 w 998"/>
                  <a:gd name="T27" fmla="*/ 0 h 1453"/>
                  <a:gd name="T28" fmla="*/ 233 w 998"/>
                  <a:gd name="T29" fmla="*/ 32 h 1453"/>
                  <a:gd name="T30" fmla="*/ 250 w 998"/>
                  <a:gd name="T31" fmla="*/ 59 h 1453"/>
                  <a:gd name="T32" fmla="*/ 265 w 998"/>
                  <a:gd name="T33" fmla="*/ 41 h 1453"/>
                  <a:gd name="T34" fmla="*/ 280 w 998"/>
                  <a:gd name="T35" fmla="*/ 71 h 1453"/>
                  <a:gd name="T36" fmla="*/ 297 w 998"/>
                  <a:gd name="T37" fmla="*/ 240 h 1453"/>
                  <a:gd name="T38" fmla="*/ 314 w 998"/>
                  <a:gd name="T39" fmla="*/ 500 h 1453"/>
                  <a:gd name="T40" fmla="*/ 329 w 998"/>
                  <a:gd name="T41" fmla="*/ 713 h 1453"/>
                  <a:gd name="T42" fmla="*/ 345 w 998"/>
                  <a:gd name="T43" fmla="*/ 772 h 1453"/>
                  <a:gd name="T44" fmla="*/ 360 w 998"/>
                  <a:gd name="T45" fmla="*/ 757 h 1453"/>
                  <a:gd name="T46" fmla="*/ 375 w 998"/>
                  <a:gd name="T47" fmla="*/ 815 h 1453"/>
                  <a:gd name="T48" fmla="*/ 392 w 998"/>
                  <a:gd name="T49" fmla="*/ 995 h 1453"/>
                  <a:gd name="T50" fmla="*/ 407 w 998"/>
                  <a:gd name="T51" fmla="*/ 1142 h 1453"/>
                  <a:gd name="T52" fmla="*/ 424 w 998"/>
                  <a:gd name="T53" fmla="*/ 1073 h 1453"/>
                  <a:gd name="T54" fmla="*/ 439 w 998"/>
                  <a:gd name="T55" fmla="*/ 787 h 1453"/>
                  <a:gd name="T56" fmla="*/ 454 w 998"/>
                  <a:gd name="T57" fmla="*/ 488 h 1453"/>
                  <a:gd name="T58" fmla="*/ 470 w 998"/>
                  <a:gd name="T59" fmla="*/ 365 h 1453"/>
                  <a:gd name="T60" fmla="*/ 486 w 998"/>
                  <a:gd name="T61" fmla="*/ 401 h 1453"/>
                  <a:gd name="T62" fmla="*/ 502 w 998"/>
                  <a:gd name="T63" fmla="*/ 463 h 1453"/>
                  <a:gd name="T64" fmla="*/ 517 w 998"/>
                  <a:gd name="T65" fmla="*/ 451 h 1453"/>
                  <a:gd name="T66" fmla="*/ 532 w 998"/>
                  <a:gd name="T67" fmla="*/ 404 h 1453"/>
                  <a:gd name="T68" fmla="*/ 549 w 998"/>
                  <a:gd name="T69" fmla="*/ 390 h 1453"/>
                  <a:gd name="T70" fmla="*/ 564 w 998"/>
                  <a:gd name="T71" fmla="*/ 443 h 1453"/>
                  <a:gd name="T72" fmla="*/ 581 w 998"/>
                  <a:gd name="T73" fmla="*/ 519 h 1453"/>
                  <a:gd name="T74" fmla="*/ 596 w 998"/>
                  <a:gd name="T75" fmla="*/ 573 h 1453"/>
                  <a:gd name="T76" fmla="*/ 611 w 998"/>
                  <a:gd name="T77" fmla="*/ 597 h 1453"/>
                  <a:gd name="T78" fmla="*/ 627 w 998"/>
                  <a:gd name="T79" fmla="*/ 619 h 1453"/>
                  <a:gd name="T80" fmla="*/ 644 w 998"/>
                  <a:gd name="T81" fmla="*/ 664 h 1453"/>
                  <a:gd name="T82" fmla="*/ 659 w 998"/>
                  <a:gd name="T83" fmla="*/ 752 h 1453"/>
                  <a:gd name="T84" fmla="*/ 674 w 998"/>
                  <a:gd name="T85" fmla="*/ 897 h 1453"/>
                  <a:gd name="T86" fmla="*/ 689 w 998"/>
                  <a:gd name="T87" fmla="*/ 1095 h 1453"/>
                  <a:gd name="T88" fmla="*/ 704 w 998"/>
                  <a:gd name="T89" fmla="*/ 1288 h 1453"/>
                  <a:gd name="T90" fmla="*/ 721 w 998"/>
                  <a:gd name="T91" fmla="*/ 1409 h 1453"/>
                  <a:gd name="T92" fmla="*/ 738 w 998"/>
                  <a:gd name="T93" fmla="*/ 1436 h 1453"/>
                  <a:gd name="T94" fmla="*/ 753 w 998"/>
                  <a:gd name="T95" fmla="*/ 1416 h 1453"/>
                  <a:gd name="T96" fmla="*/ 769 w 998"/>
                  <a:gd name="T97" fmla="*/ 1396 h 1453"/>
                  <a:gd name="T98" fmla="*/ 784 w 998"/>
                  <a:gd name="T99" fmla="*/ 1392 h 1453"/>
                  <a:gd name="T100" fmla="*/ 799 w 998"/>
                  <a:gd name="T101" fmla="*/ 1404 h 1453"/>
                  <a:gd name="T102" fmla="*/ 816 w 998"/>
                  <a:gd name="T103" fmla="*/ 1423 h 1453"/>
                  <a:gd name="T104" fmla="*/ 831 w 998"/>
                  <a:gd name="T105" fmla="*/ 1445 h 1453"/>
                  <a:gd name="T106" fmla="*/ 846 w 998"/>
                  <a:gd name="T107" fmla="*/ 1453 h 1453"/>
                  <a:gd name="T108" fmla="*/ 862 w 998"/>
                  <a:gd name="T109" fmla="*/ 1443 h 1453"/>
                  <a:gd name="T110" fmla="*/ 878 w 998"/>
                  <a:gd name="T111" fmla="*/ 1423 h 1453"/>
                  <a:gd name="T112" fmla="*/ 894 w 998"/>
                  <a:gd name="T113" fmla="*/ 1401 h 1453"/>
                  <a:gd name="T114" fmla="*/ 911 w 998"/>
                  <a:gd name="T115" fmla="*/ 1379 h 1453"/>
                  <a:gd name="T116" fmla="*/ 926 w 998"/>
                  <a:gd name="T117" fmla="*/ 1357 h 1453"/>
                  <a:gd name="T118" fmla="*/ 941 w 998"/>
                  <a:gd name="T119" fmla="*/ 1335 h 1453"/>
                  <a:gd name="T120" fmla="*/ 956 w 998"/>
                  <a:gd name="T121" fmla="*/ 1310 h 1453"/>
                  <a:gd name="T122" fmla="*/ 973 w 998"/>
                  <a:gd name="T123" fmla="*/ 1283 h 1453"/>
                  <a:gd name="T124" fmla="*/ 988 w 998"/>
                  <a:gd name="T125" fmla="*/ 1255 h 1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98" h="1453">
                    <a:moveTo>
                      <a:pt x="0" y="284"/>
                    </a:moveTo>
                    <a:lnTo>
                      <a:pt x="2" y="272"/>
                    </a:lnTo>
                    <a:lnTo>
                      <a:pt x="2" y="260"/>
                    </a:lnTo>
                    <a:lnTo>
                      <a:pt x="3" y="249"/>
                    </a:lnTo>
                    <a:lnTo>
                      <a:pt x="5" y="238"/>
                    </a:lnTo>
                    <a:lnTo>
                      <a:pt x="7" y="230"/>
                    </a:lnTo>
                    <a:lnTo>
                      <a:pt x="8" y="221"/>
                    </a:lnTo>
                    <a:lnTo>
                      <a:pt x="10" y="216"/>
                    </a:lnTo>
                    <a:lnTo>
                      <a:pt x="12" y="211"/>
                    </a:lnTo>
                    <a:lnTo>
                      <a:pt x="12" y="206"/>
                    </a:lnTo>
                    <a:lnTo>
                      <a:pt x="13" y="205"/>
                    </a:lnTo>
                    <a:lnTo>
                      <a:pt x="15" y="203"/>
                    </a:lnTo>
                    <a:lnTo>
                      <a:pt x="17" y="205"/>
                    </a:lnTo>
                    <a:lnTo>
                      <a:pt x="18" y="205"/>
                    </a:lnTo>
                    <a:lnTo>
                      <a:pt x="18" y="208"/>
                    </a:lnTo>
                    <a:lnTo>
                      <a:pt x="20" y="211"/>
                    </a:lnTo>
                    <a:lnTo>
                      <a:pt x="23" y="218"/>
                    </a:lnTo>
                    <a:lnTo>
                      <a:pt x="23" y="225"/>
                    </a:lnTo>
                    <a:lnTo>
                      <a:pt x="25" y="233"/>
                    </a:lnTo>
                    <a:lnTo>
                      <a:pt x="27" y="243"/>
                    </a:lnTo>
                    <a:lnTo>
                      <a:pt x="29" y="255"/>
                    </a:lnTo>
                    <a:lnTo>
                      <a:pt x="29" y="267"/>
                    </a:lnTo>
                    <a:lnTo>
                      <a:pt x="30" y="282"/>
                    </a:lnTo>
                    <a:lnTo>
                      <a:pt x="32" y="299"/>
                    </a:lnTo>
                    <a:lnTo>
                      <a:pt x="34" y="316"/>
                    </a:lnTo>
                    <a:lnTo>
                      <a:pt x="35" y="333"/>
                    </a:lnTo>
                    <a:lnTo>
                      <a:pt x="37" y="353"/>
                    </a:lnTo>
                    <a:lnTo>
                      <a:pt x="39" y="374"/>
                    </a:lnTo>
                    <a:lnTo>
                      <a:pt x="40" y="395"/>
                    </a:lnTo>
                    <a:lnTo>
                      <a:pt x="40" y="417"/>
                    </a:lnTo>
                    <a:lnTo>
                      <a:pt x="42" y="439"/>
                    </a:lnTo>
                    <a:lnTo>
                      <a:pt x="44" y="461"/>
                    </a:lnTo>
                    <a:lnTo>
                      <a:pt x="45" y="483"/>
                    </a:lnTo>
                    <a:lnTo>
                      <a:pt x="45" y="507"/>
                    </a:lnTo>
                    <a:lnTo>
                      <a:pt x="47" y="529"/>
                    </a:lnTo>
                    <a:lnTo>
                      <a:pt x="49" y="551"/>
                    </a:lnTo>
                    <a:lnTo>
                      <a:pt x="51" y="573"/>
                    </a:lnTo>
                    <a:lnTo>
                      <a:pt x="52" y="597"/>
                    </a:lnTo>
                    <a:lnTo>
                      <a:pt x="54" y="617"/>
                    </a:lnTo>
                    <a:lnTo>
                      <a:pt x="56" y="637"/>
                    </a:lnTo>
                    <a:lnTo>
                      <a:pt x="57" y="657"/>
                    </a:lnTo>
                    <a:lnTo>
                      <a:pt x="57" y="674"/>
                    </a:lnTo>
                    <a:lnTo>
                      <a:pt x="59" y="693"/>
                    </a:lnTo>
                    <a:lnTo>
                      <a:pt x="61" y="708"/>
                    </a:lnTo>
                    <a:lnTo>
                      <a:pt x="62" y="725"/>
                    </a:lnTo>
                    <a:lnTo>
                      <a:pt x="62" y="737"/>
                    </a:lnTo>
                    <a:lnTo>
                      <a:pt x="66" y="750"/>
                    </a:lnTo>
                    <a:lnTo>
                      <a:pt x="67" y="759"/>
                    </a:lnTo>
                    <a:lnTo>
                      <a:pt x="67" y="769"/>
                    </a:lnTo>
                    <a:lnTo>
                      <a:pt x="69" y="774"/>
                    </a:lnTo>
                    <a:lnTo>
                      <a:pt x="71" y="779"/>
                    </a:lnTo>
                    <a:lnTo>
                      <a:pt x="72" y="781"/>
                    </a:lnTo>
                    <a:lnTo>
                      <a:pt x="74" y="781"/>
                    </a:lnTo>
                    <a:lnTo>
                      <a:pt x="74" y="776"/>
                    </a:lnTo>
                    <a:lnTo>
                      <a:pt x="76" y="772"/>
                    </a:lnTo>
                    <a:lnTo>
                      <a:pt x="78" y="764"/>
                    </a:lnTo>
                    <a:lnTo>
                      <a:pt x="79" y="757"/>
                    </a:lnTo>
                    <a:lnTo>
                      <a:pt x="81" y="747"/>
                    </a:lnTo>
                    <a:lnTo>
                      <a:pt x="83" y="735"/>
                    </a:lnTo>
                    <a:lnTo>
                      <a:pt x="84" y="722"/>
                    </a:lnTo>
                    <a:lnTo>
                      <a:pt x="84" y="708"/>
                    </a:lnTo>
                    <a:lnTo>
                      <a:pt x="86" y="693"/>
                    </a:lnTo>
                    <a:lnTo>
                      <a:pt x="88" y="678"/>
                    </a:lnTo>
                    <a:lnTo>
                      <a:pt x="89" y="661"/>
                    </a:lnTo>
                    <a:lnTo>
                      <a:pt x="91" y="644"/>
                    </a:lnTo>
                    <a:lnTo>
                      <a:pt x="91" y="627"/>
                    </a:lnTo>
                    <a:lnTo>
                      <a:pt x="94" y="610"/>
                    </a:lnTo>
                    <a:lnTo>
                      <a:pt x="96" y="593"/>
                    </a:lnTo>
                    <a:lnTo>
                      <a:pt x="96" y="576"/>
                    </a:lnTo>
                    <a:lnTo>
                      <a:pt x="98" y="561"/>
                    </a:lnTo>
                    <a:lnTo>
                      <a:pt x="100" y="544"/>
                    </a:lnTo>
                    <a:lnTo>
                      <a:pt x="101" y="529"/>
                    </a:lnTo>
                    <a:lnTo>
                      <a:pt x="101" y="515"/>
                    </a:lnTo>
                    <a:lnTo>
                      <a:pt x="103" y="502"/>
                    </a:lnTo>
                    <a:lnTo>
                      <a:pt x="105" y="490"/>
                    </a:lnTo>
                    <a:lnTo>
                      <a:pt x="106" y="478"/>
                    </a:lnTo>
                    <a:lnTo>
                      <a:pt x="108" y="470"/>
                    </a:lnTo>
                    <a:lnTo>
                      <a:pt x="110" y="461"/>
                    </a:lnTo>
                    <a:lnTo>
                      <a:pt x="111" y="456"/>
                    </a:lnTo>
                    <a:lnTo>
                      <a:pt x="113" y="455"/>
                    </a:lnTo>
                    <a:lnTo>
                      <a:pt x="113" y="453"/>
                    </a:lnTo>
                    <a:lnTo>
                      <a:pt x="115" y="455"/>
                    </a:lnTo>
                    <a:lnTo>
                      <a:pt x="116" y="456"/>
                    </a:lnTo>
                    <a:lnTo>
                      <a:pt x="118" y="463"/>
                    </a:lnTo>
                    <a:lnTo>
                      <a:pt x="118" y="472"/>
                    </a:lnTo>
                    <a:lnTo>
                      <a:pt x="120" y="482"/>
                    </a:lnTo>
                    <a:lnTo>
                      <a:pt x="123" y="493"/>
                    </a:lnTo>
                    <a:lnTo>
                      <a:pt x="123" y="507"/>
                    </a:lnTo>
                    <a:lnTo>
                      <a:pt x="125" y="522"/>
                    </a:lnTo>
                    <a:lnTo>
                      <a:pt x="127" y="537"/>
                    </a:lnTo>
                    <a:lnTo>
                      <a:pt x="128" y="556"/>
                    </a:lnTo>
                    <a:lnTo>
                      <a:pt x="130" y="573"/>
                    </a:lnTo>
                    <a:lnTo>
                      <a:pt x="130" y="591"/>
                    </a:lnTo>
                    <a:lnTo>
                      <a:pt x="132" y="612"/>
                    </a:lnTo>
                    <a:lnTo>
                      <a:pt x="133" y="630"/>
                    </a:lnTo>
                    <a:lnTo>
                      <a:pt x="135" y="651"/>
                    </a:lnTo>
                    <a:lnTo>
                      <a:pt x="137" y="669"/>
                    </a:lnTo>
                    <a:lnTo>
                      <a:pt x="138" y="689"/>
                    </a:lnTo>
                    <a:lnTo>
                      <a:pt x="140" y="708"/>
                    </a:lnTo>
                    <a:lnTo>
                      <a:pt x="140" y="727"/>
                    </a:lnTo>
                    <a:lnTo>
                      <a:pt x="142" y="744"/>
                    </a:lnTo>
                    <a:lnTo>
                      <a:pt x="143" y="760"/>
                    </a:lnTo>
                    <a:lnTo>
                      <a:pt x="145" y="776"/>
                    </a:lnTo>
                    <a:lnTo>
                      <a:pt x="147" y="791"/>
                    </a:lnTo>
                    <a:lnTo>
                      <a:pt x="147" y="803"/>
                    </a:lnTo>
                    <a:lnTo>
                      <a:pt x="149" y="813"/>
                    </a:lnTo>
                    <a:lnTo>
                      <a:pt x="152" y="823"/>
                    </a:lnTo>
                    <a:lnTo>
                      <a:pt x="152" y="830"/>
                    </a:lnTo>
                    <a:lnTo>
                      <a:pt x="154" y="835"/>
                    </a:lnTo>
                    <a:lnTo>
                      <a:pt x="155" y="836"/>
                    </a:lnTo>
                    <a:lnTo>
                      <a:pt x="157" y="836"/>
                    </a:lnTo>
                    <a:lnTo>
                      <a:pt x="157" y="833"/>
                    </a:lnTo>
                    <a:lnTo>
                      <a:pt x="159" y="826"/>
                    </a:lnTo>
                    <a:lnTo>
                      <a:pt x="160" y="818"/>
                    </a:lnTo>
                    <a:lnTo>
                      <a:pt x="162" y="806"/>
                    </a:lnTo>
                    <a:lnTo>
                      <a:pt x="164" y="791"/>
                    </a:lnTo>
                    <a:lnTo>
                      <a:pt x="165" y="774"/>
                    </a:lnTo>
                    <a:lnTo>
                      <a:pt x="167" y="757"/>
                    </a:lnTo>
                    <a:lnTo>
                      <a:pt x="169" y="735"/>
                    </a:lnTo>
                    <a:lnTo>
                      <a:pt x="169" y="713"/>
                    </a:lnTo>
                    <a:lnTo>
                      <a:pt x="170" y="689"/>
                    </a:lnTo>
                    <a:lnTo>
                      <a:pt x="172" y="662"/>
                    </a:lnTo>
                    <a:lnTo>
                      <a:pt x="174" y="635"/>
                    </a:lnTo>
                    <a:lnTo>
                      <a:pt x="174" y="608"/>
                    </a:lnTo>
                    <a:lnTo>
                      <a:pt x="176" y="580"/>
                    </a:lnTo>
                    <a:lnTo>
                      <a:pt x="177" y="549"/>
                    </a:lnTo>
                    <a:lnTo>
                      <a:pt x="179" y="519"/>
                    </a:lnTo>
                    <a:lnTo>
                      <a:pt x="181" y="488"/>
                    </a:lnTo>
                    <a:lnTo>
                      <a:pt x="182" y="456"/>
                    </a:lnTo>
                    <a:lnTo>
                      <a:pt x="184" y="426"/>
                    </a:lnTo>
                    <a:lnTo>
                      <a:pt x="186" y="394"/>
                    </a:lnTo>
                    <a:lnTo>
                      <a:pt x="186" y="362"/>
                    </a:lnTo>
                    <a:lnTo>
                      <a:pt x="187" y="333"/>
                    </a:lnTo>
                    <a:lnTo>
                      <a:pt x="189" y="301"/>
                    </a:lnTo>
                    <a:lnTo>
                      <a:pt x="191" y="272"/>
                    </a:lnTo>
                    <a:lnTo>
                      <a:pt x="191" y="243"/>
                    </a:lnTo>
                    <a:lnTo>
                      <a:pt x="194" y="216"/>
                    </a:lnTo>
                    <a:lnTo>
                      <a:pt x="196" y="189"/>
                    </a:lnTo>
                    <a:lnTo>
                      <a:pt x="196" y="166"/>
                    </a:lnTo>
                    <a:lnTo>
                      <a:pt x="198" y="142"/>
                    </a:lnTo>
                    <a:lnTo>
                      <a:pt x="199" y="122"/>
                    </a:lnTo>
                    <a:lnTo>
                      <a:pt x="201" y="100"/>
                    </a:lnTo>
                    <a:lnTo>
                      <a:pt x="203" y="83"/>
                    </a:lnTo>
                    <a:lnTo>
                      <a:pt x="203" y="68"/>
                    </a:lnTo>
                    <a:lnTo>
                      <a:pt x="204" y="54"/>
                    </a:lnTo>
                    <a:lnTo>
                      <a:pt x="206" y="42"/>
                    </a:lnTo>
                    <a:lnTo>
                      <a:pt x="208" y="32"/>
                    </a:lnTo>
                    <a:lnTo>
                      <a:pt x="209" y="24"/>
                    </a:lnTo>
                    <a:lnTo>
                      <a:pt x="211" y="15"/>
                    </a:lnTo>
                    <a:lnTo>
                      <a:pt x="213" y="10"/>
                    </a:lnTo>
                    <a:lnTo>
                      <a:pt x="213" y="7"/>
                    </a:lnTo>
                    <a:lnTo>
                      <a:pt x="214" y="4"/>
                    </a:lnTo>
                    <a:lnTo>
                      <a:pt x="216" y="2"/>
                    </a:lnTo>
                    <a:lnTo>
                      <a:pt x="218" y="0"/>
                    </a:lnTo>
                    <a:lnTo>
                      <a:pt x="219" y="0"/>
                    </a:lnTo>
                    <a:lnTo>
                      <a:pt x="219" y="2"/>
                    </a:lnTo>
                    <a:lnTo>
                      <a:pt x="223" y="4"/>
                    </a:lnTo>
                    <a:lnTo>
                      <a:pt x="225" y="5"/>
                    </a:lnTo>
                    <a:lnTo>
                      <a:pt x="225" y="9"/>
                    </a:lnTo>
                    <a:lnTo>
                      <a:pt x="226" y="12"/>
                    </a:lnTo>
                    <a:lnTo>
                      <a:pt x="228" y="15"/>
                    </a:lnTo>
                    <a:lnTo>
                      <a:pt x="230" y="20"/>
                    </a:lnTo>
                    <a:lnTo>
                      <a:pt x="230" y="24"/>
                    </a:lnTo>
                    <a:lnTo>
                      <a:pt x="231" y="29"/>
                    </a:lnTo>
                    <a:lnTo>
                      <a:pt x="233" y="32"/>
                    </a:lnTo>
                    <a:lnTo>
                      <a:pt x="235" y="37"/>
                    </a:lnTo>
                    <a:lnTo>
                      <a:pt x="236" y="42"/>
                    </a:lnTo>
                    <a:lnTo>
                      <a:pt x="238" y="46"/>
                    </a:lnTo>
                    <a:lnTo>
                      <a:pt x="240" y="49"/>
                    </a:lnTo>
                    <a:lnTo>
                      <a:pt x="241" y="53"/>
                    </a:lnTo>
                    <a:lnTo>
                      <a:pt x="241" y="54"/>
                    </a:lnTo>
                    <a:lnTo>
                      <a:pt x="243" y="58"/>
                    </a:lnTo>
                    <a:lnTo>
                      <a:pt x="245" y="58"/>
                    </a:lnTo>
                    <a:lnTo>
                      <a:pt x="247" y="59"/>
                    </a:lnTo>
                    <a:lnTo>
                      <a:pt x="248" y="59"/>
                    </a:lnTo>
                    <a:lnTo>
                      <a:pt x="250" y="59"/>
                    </a:lnTo>
                    <a:lnTo>
                      <a:pt x="252" y="58"/>
                    </a:lnTo>
                    <a:lnTo>
                      <a:pt x="252" y="56"/>
                    </a:lnTo>
                    <a:lnTo>
                      <a:pt x="253" y="54"/>
                    </a:lnTo>
                    <a:lnTo>
                      <a:pt x="255" y="53"/>
                    </a:lnTo>
                    <a:lnTo>
                      <a:pt x="257" y="51"/>
                    </a:lnTo>
                    <a:lnTo>
                      <a:pt x="258" y="49"/>
                    </a:lnTo>
                    <a:lnTo>
                      <a:pt x="260" y="47"/>
                    </a:lnTo>
                    <a:lnTo>
                      <a:pt x="262" y="46"/>
                    </a:lnTo>
                    <a:lnTo>
                      <a:pt x="263" y="42"/>
                    </a:lnTo>
                    <a:lnTo>
                      <a:pt x="263" y="42"/>
                    </a:lnTo>
                    <a:lnTo>
                      <a:pt x="265" y="41"/>
                    </a:lnTo>
                    <a:lnTo>
                      <a:pt x="267" y="41"/>
                    </a:lnTo>
                    <a:lnTo>
                      <a:pt x="268" y="41"/>
                    </a:lnTo>
                    <a:lnTo>
                      <a:pt x="268" y="41"/>
                    </a:lnTo>
                    <a:lnTo>
                      <a:pt x="270" y="42"/>
                    </a:lnTo>
                    <a:lnTo>
                      <a:pt x="274" y="42"/>
                    </a:lnTo>
                    <a:lnTo>
                      <a:pt x="275" y="46"/>
                    </a:lnTo>
                    <a:lnTo>
                      <a:pt x="275" y="49"/>
                    </a:lnTo>
                    <a:lnTo>
                      <a:pt x="277" y="54"/>
                    </a:lnTo>
                    <a:lnTo>
                      <a:pt x="279" y="59"/>
                    </a:lnTo>
                    <a:lnTo>
                      <a:pt x="280" y="66"/>
                    </a:lnTo>
                    <a:lnTo>
                      <a:pt x="280" y="71"/>
                    </a:lnTo>
                    <a:lnTo>
                      <a:pt x="282" y="81"/>
                    </a:lnTo>
                    <a:lnTo>
                      <a:pt x="285" y="91"/>
                    </a:lnTo>
                    <a:lnTo>
                      <a:pt x="285" y="102"/>
                    </a:lnTo>
                    <a:lnTo>
                      <a:pt x="287" y="115"/>
                    </a:lnTo>
                    <a:lnTo>
                      <a:pt x="289" y="129"/>
                    </a:lnTo>
                    <a:lnTo>
                      <a:pt x="290" y="144"/>
                    </a:lnTo>
                    <a:lnTo>
                      <a:pt x="292" y="161"/>
                    </a:lnTo>
                    <a:lnTo>
                      <a:pt x="292" y="179"/>
                    </a:lnTo>
                    <a:lnTo>
                      <a:pt x="294" y="200"/>
                    </a:lnTo>
                    <a:lnTo>
                      <a:pt x="297" y="220"/>
                    </a:lnTo>
                    <a:lnTo>
                      <a:pt x="297" y="240"/>
                    </a:lnTo>
                    <a:lnTo>
                      <a:pt x="299" y="262"/>
                    </a:lnTo>
                    <a:lnTo>
                      <a:pt x="301" y="284"/>
                    </a:lnTo>
                    <a:lnTo>
                      <a:pt x="302" y="308"/>
                    </a:lnTo>
                    <a:lnTo>
                      <a:pt x="302" y="333"/>
                    </a:lnTo>
                    <a:lnTo>
                      <a:pt x="304" y="355"/>
                    </a:lnTo>
                    <a:lnTo>
                      <a:pt x="306" y="380"/>
                    </a:lnTo>
                    <a:lnTo>
                      <a:pt x="307" y="404"/>
                    </a:lnTo>
                    <a:lnTo>
                      <a:pt x="307" y="428"/>
                    </a:lnTo>
                    <a:lnTo>
                      <a:pt x="311" y="453"/>
                    </a:lnTo>
                    <a:lnTo>
                      <a:pt x="312" y="478"/>
                    </a:lnTo>
                    <a:lnTo>
                      <a:pt x="314" y="500"/>
                    </a:lnTo>
                    <a:lnTo>
                      <a:pt x="314" y="524"/>
                    </a:lnTo>
                    <a:lnTo>
                      <a:pt x="316" y="548"/>
                    </a:lnTo>
                    <a:lnTo>
                      <a:pt x="317" y="570"/>
                    </a:lnTo>
                    <a:lnTo>
                      <a:pt x="319" y="591"/>
                    </a:lnTo>
                    <a:lnTo>
                      <a:pt x="319" y="612"/>
                    </a:lnTo>
                    <a:lnTo>
                      <a:pt x="321" y="632"/>
                    </a:lnTo>
                    <a:lnTo>
                      <a:pt x="323" y="651"/>
                    </a:lnTo>
                    <a:lnTo>
                      <a:pt x="324" y="669"/>
                    </a:lnTo>
                    <a:lnTo>
                      <a:pt x="326" y="684"/>
                    </a:lnTo>
                    <a:lnTo>
                      <a:pt x="328" y="700"/>
                    </a:lnTo>
                    <a:lnTo>
                      <a:pt x="329" y="713"/>
                    </a:lnTo>
                    <a:lnTo>
                      <a:pt x="331" y="725"/>
                    </a:lnTo>
                    <a:lnTo>
                      <a:pt x="331" y="735"/>
                    </a:lnTo>
                    <a:lnTo>
                      <a:pt x="333" y="745"/>
                    </a:lnTo>
                    <a:lnTo>
                      <a:pt x="334" y="752"/>
                    </a:lnTo>
                    <a:lnTo>
                      <a:pt x="336" y="757"/>
                    </a:lnTo>
                    <a:lnTo>
                      <a:pt x="338" y="764"/>
                    </a:lnTo>
                    <a:lnTo>
                      <a:pt x="339" y="767"/>
                    </a:lnTo>
                    <a:lnTo>
                      <a:pt x="341" y="769"/>
                    </a:lnTo>
                    <a:lnTo>
                      <a:pt x="341" y="771"/>
                    </a:lnTo>
                    <a:lnTo>
                      <a:pt x="343" y="772"/>
                    </a:lnTo>
                    <a:lnTo>
                      <a:pt x="345" y="772"/>
                    </a:lnTo>
                    <a:lnTo>
                      <a:pt x="346" y="772"/>
                    </a:lnTo>
                    <a:lnTo>
                      <a:pt x="348" y="771"/>
                    </a:lnTo>
                    <a:lnTo>
                      <a:pt x="348" y="769"/>
                    </a:lnTo>
                    <a:lnTo>
                      <a:pt x="350" y="769"/>
                    </a:lnTo>
                    <a:lnTo>
                      <a:pt x="353" y="766"/>
                    </a:lnTo>
                    <a:lnTo>
                      <a:pt x="353" y="764"/>
                    </a:lnTo>
                    <a:lnTo>
                      <a:pt x="355" y="764"/>
                    </a:lnTo>
                    <a:lnTo>
                      <a:pt x="356" y="760"/>
                    </a:lnTo>
                    <a:lnTo>
                      <a:pt x="358" y="759"/>
                    </a:lnTo>
                    <a:lnTo>
                      <a:pt x="358" y="759"/>
                    </a:lnTo>
                    <a:lnTo>
                      <a:pt x="360" y="757"/>
                    </a:lnTo>
                    <a:lnTo>
                      <a:pt x="361" y="757"/>
                    </a:lnTo>
                    <a:lnTo>
                      <a:pt x="363" y="759"/>
                    </a:lnTo>
                    <a:lnTo>
                      <a:pt x="363" y="760"/>
                    </a:lnTo>
                    <a:lnTo>
                      <a:pt x="366" y="764"/>
                    </a:lnTo>
                    <a:lnTo>
                      <a:pt x="368" y="767"/>
                    </a:lnTo>
                    <a:lnTo>
                      <a:pt x="370" y="771"/>
                    </a:lnTo>
                    <a:lnTo>
                      <a:pt x="370" y="777"/>
                    </a:lnTo>
                    <a:lnTo>
                      <a:pt x="372" y="784"/>
                    </a:lnTo>
                    <a:lnTo>
                      <a:pt x="373" y="793"/>
                    </a:lnTo>
                    <a:lnTo>
                      <a:pt x="375" y="803"/>
                    </a:lnTo>
                    <a:lnTo>
                      <a:pt x="375" y="815"/>
                    </a:lnTo>
                    <a:lnTo>
                      <a:pt x="377" y="828"/>
                    </a:lnTo>
                    <a:lnTo>
                      <a:pt x="378" y="842"/>
                    </a:lnTo>
                    <a:lnTo>
                      <a:pt x="380" y="857"/>
                    </a:lnTo>
                    <a:lnTo>
                      <a:pt x="382" y="874"/>
                    </a:lnTo>
                    <a:lnTo>
                      <a:pt x="383" y="889"/>
                    </a:lnTo>
                    <a:lnTo>
                      <a:pt x="385" y="907"/>
                    </a:lnTo>
                    <a:lnTo>
                      <a:pt x="387" y="924"/>
                    </a:lnTo>
                    <a:lnTo>
                      <a:pt x="387" y="941"/>
                    </a:lnTo>
                    <a:lnTo>
                      <a:pt x="388" y="960"/>
                    </a:lnTo>
                    <a:lnTo>
                      <a:pt x="390" y="978"/>
                    </a:lnTo>
                    <a:lnTo>
                      <a:pt x="392" y="995"/>
                    </a:lnTo>
                    <a:lnTo>
                      <a:pt x="392" y="1014"/>
                    </a:lnTo>
                    <a:lnTo>
                      <a:pt x="395" y="1031"/>
                    </a:lnTo>
                    <a:lnTo>
                      <a:pt x="397" y="1048"/>
                    </a:lnTo>
                    <a:lnTo>
                      <a:pt x="397" y="1063"/>
                    </a:lnTo>
                    <a:lnTo>
                      <a:pt x="399" y="1078"/>
                    </a:lnTo>
                    <a:lnTo>
                      <a:pt x="400" y="1093"/>
                    </a:lnTo>
                    <a:lnTo>
                      <a:pt x="402" y="1105"/>
                    </a:lnTo>
                    <a:lnTo>
                      <a:pt x="404" y="1117"/>
                    </a:lnTo>
                    <a:lnTo>
                      <a:pt x="404" y="1127"/>
                    </a:lnTo>
                    <a:lnTo>
                      <a:pt x="405" y="1136"/>
                    </a:lnTo>
                    <a:lnTo>
                      <a:pt x="407" y="1142"/>
                    </a:lnTo>
                    <a:lnTo>
                      <a:pt x="409" y="1149"/>
                    </a:lnTo>
                    <a:lnTo>
                      <a:pt x="410" y="1151"/>
                    </a:lnTo>
                    <a:lnTo>
                      <a:pt x="412" y="1152"/>
                    </a:lnTo>
                    <a:lnTo>
                      <a:pt x="414" y="1151"/>
                    </a:lnTo>
                    <a:lnTo>
                      <a:pt x="414" y="1147"/>
                    </a:lnTo>
                    <a:lnTo>
                      <a:pt x="415" y="1142"/>
                    </a:lnTo>
                    <a:lnTo>
                      <a:pt x="417" y="1132"/>
                    </a:lnTo>
                    <a:lnTo>
                      <a:pt x="419" y="1120"/>
                    </a:lnTo>
                    <a:lnTo>
                      <a:pt x="421" y="1107"/>
                    </a:lnTo>
                    <a:lnTo>
                      <a:pt x="421" y="1092"/>
                    </a:lnTo>
                    <a:lnTo>
                      <a:pt x="424" y="1073"/>
                    </a:lnTo>
                    <a:lnTo>
                      <a:pt x="426" y="1054"/>
                    </a:lnTo>
                    <a:lnTo>
                      <a:pt x="426" y="1032"/>
                    </a:lnTo>
                    <a:lnTo>
                      <a:pt x="427" y="1009"/>
                    </a:lnTo>
                    <a:lnTo>
                      <a:pt x="429" y="985"/>
                    </a:lnTo>
                    <a:lnTo>
                      <a:pt x="431" y="958"/>
                    </a:lnTo>
                    <a:lnTo>
                      <a:pt x="431" y="931"/>
                    </a:lnTo>
                    <a:lnTo>
                      <a:pt x="432" y="904"/>
                    </a:lnTo>
                    <a:lnTo>
                      <a:pt x="434" y="875"/>
                    </a:lnTo>
                    <a:lnTo>
                      <a:pt x="436" y="847"/>
                    </a:lnTo>
                    <a:lnTo>
                      <a:pt x="437" y="818"/>
                    </a:lnTo>
                    <a:lnTo>
                      <a:pt x="439" y="787"/>
                    </a:lnTo>
                    <a:lnTo>
                      <a:pt x="441" y="757"/>
                    </a:lnTo>
                    <a:lnTo>
                      <a:pt x="443" y="728"/>
                    </a:lnTo>
                    <a:lnTo>
                      <a:pt x="443" y="698"/>
                    </a:lnTo>
                    <a:lnTo>
                      <a:pt x="444" y="669"/>
                    </a:lnTo>
                    <a:lnTo>
                      <a:pt x="446" y="640"/>
                    </a:lnTo>
                    <a:lnTo>
                      <a:pt x="448" y="612"/>
                    </a:lnTo>
                    <a:lnTo>
                      <a:pt x="448" y="585"/>
                    </a:lnTo>
                    <a:lnTo>
                      <a:pt x="449" y="558"/>
                    </a:lnTo>
                    <a:lnTo>
                      <a:pt x="453" y="534"/>
                    </a:lnTo>
                    <a:lnTo>
                      <a:pt x="453" y="510"/>
                    </a:lnTo>
                    <a:lnTo>
                      <a:pt x="454" y="488"/>
                    </a:lnTo>
                    <a:lnTo>
                      <a:pt x="456" y="468"/>
                    </a:lnTo>
                    <a:lnTo>
                      <a:pt x="458" y="448"/>
                    </a:lnTo>
                    <a:lnTo>
                      <a:pt x="459" y="431"/>
                    </a:lnTo>
                    <a:lnTo>
                      <a:pt x="459" y="417"/>
                    </a:lnTo>
                    <a:lnTo>
                      <a:pt x="461" y="404"/>
                    </a:lnTo>
                    <a:lnTo>
                      <a:pt x="463" y="394"/>
                    </a:lnTo>
                    <a:lnTo>
                      <a:pt x="464" y="384"/>
                    </a:lnTo>
                    <a:lnTo>
                      <a:pt x="466" y="377"/>
                    </a:lnTo>
                    <a:lnTo>
                      <a:pt x="468" y="372"/>
                    </a:lnTo>
                    <a:lnTo>
                      <a:pt x="470" y="367"/>
                    </a:lnTo>
                    <a:lnTo>
                      <a:pt x="470" y="365"/>
                    </a:lnTo>
                    <a:lnTo>
                      <a:pt x="471" y="363"/>
                    </a:lnTo>
                    <a:lnTo>
                      <a:pt x="473" y="363"/>
                    </a:lnTo>
                    <a:lnTo>
                      <a:pt x="475" y="365"/>
                    </a:lnTo>
                    <a:lnTo>
                      <a:pt x="476" y="367"/>
                    </a:lnTo>
                    <a:lnTo>
                      <a:pt x="476" y="368"/>
                    </a:lnTo>
                    <a:lnTo>
                      <a:pt x="478" y="372"/>
                    </a:lnTo>
                    <a:lnTo>
                      <a:pt x="481" y="379"/>
                    </a:lnTo>
                    <a:lnTo>
                      <a:pt x="481" y="384"/>
                    </a:lnTo>
                    <a:lnTo>
                      <a:pt x="483" y="389"/>
                    </a:lnTo>
                    <a:lnTo>
                      <a:pt x="485" y="395"/>
                    </a:lnTo>
                    <a:lnTo>
                      <a:pt x="486" y="401"/>
                    </a:lnTo>
                    <a:lnTo>
                      <a:pt x="486" y="407"/>
                    </a:lnTo>
                    <a:lnTo>
                      <a:pt x="488" y="414"/>
                    </a:lnTo>
                    <a:lnTo>
                      <a:pt x="490" y="421"/>
                    </a:lnTo>
                    <a:lnTo>
                      <a:pt x="492" y="428"/>
                    </a:lnTo>
                    <a:lnTo>
                      <a:pt x="492" y="434"/>
                    </a:lnTo>
                    <a:lnTo>
                      <a:pt x="495" y="439"/>
                    </a:lnTo>
                    <a:lnTo>
                      <a:pt x="497" y="446"/>
                    </a:lnTo>
                    <a:lnTo>
                      <a:pt x="498" y="451"/>
                    </a:lnTo>
                    <a:lnTo>
                      <a:pt x="498" y="456"/>
                    </a:lnTo>
                    <a:lnTo>
                      <a:pt x="500" y="460"/>
                    </a:lnTo>
                    <a:lnTo>
                      <a:pt x="502" y="463"/>
                    </a:lnTo>
                    <a:lnTo>
                      <a:pt x="503" y="466"/>
                    </a:lnTo>
                    <a:lnTo>
                      <a:pt x="503" y="468"/>
                    </a:lnTo>
                    <a:lnTo>
                      <a:pt x="505" y="468"/>
                    </a:lnTo>
                    <a:lnTo>
                      <a:pt x="507" y="468"/>
                    </a:lnTo>
                    <a:lnTo>
                      <a:pt x="508" y="468"/>
                    </a:lnTo>
                    <a:lnTo>
                      <a:pt x="510" y="466"/>
                    </a:lnTo>
                    <a:lnTo>
                      <a:pt x="512" y="463"/>
                    </a:lnTo>
                    <a:lnTo>
                      <a:pt x="513" y="461"/>
                    </a:lnTo>
                    <a:lnTo>
                      <a:pt x="515" y="458"/>
                    </a:lnTo>
                    <a:lnTo>
                      <a:pt x="515" y="456"/>
                    </a:lnTo>
                    <a:lnTo>
                      <a:pt x="517" y="451"/>
                    </a:lnTo>
                    <a:lnTo>
                      <a:pt x="519" y="448"/>
                    </a:lnTo>
                    <a:lnTo>
                      <a:pt x="520" y="444"/>
                    </a:lnTo>
                    <a:lnTo>
                      <a:pt x="520" y="439"/>
                    </a:lnTo>
                    <a:lnTo>
                      <a:pt x="524" y="434"/>
                    </a:lnTo>
                    <a:lnTo>
                      <a:pt x="525" y="429"/>
                    </a:lnTo>
                    <a:lnTo>
                      <a:pt x="525" y="426"/>
                    </a:lnTo>
                    <a:lnTo>
                      <a:pt x="527" y="421"/>
                    </a:lnTo>
                    <a:lnTo>
                      <a:pt x="529" y="417"/>
                    </a:lnTo>
                    <a:lnTo>
                      <a:pt x="530" y="412"/>
                    </a:lnTo>
                    <a:lnTo>
                      <a:pt x="532" y="407"/>
                    </a:lnTo>
                    <a:lnTo>
                      <a:pt x="532" y="404"/>
                    </a:lnTo>
                    <a:lnTo>
                      <a:pt x="534" y="401"/>
                    </a:lnTo>
                    <a:lnTo>
                      <a:pt x="535" y="397"/>
                    </a:lnTo>
                    <a:lnTo>
                      <a:pt x="537" y="394"/>
                    </a:lnTo>
                    <a:lnTo>
                      <a:pt x="539" y="390"/>
                    </a:lnTo>
                    <a:lnTo>
                      <a:pt x="541" y="389"/>
                    </a:lnTo>
                    <a:lnTo>
                      <a:pt x="542" y="389"/>
                    </a:lnTo>
                    <a:lnTo>
                      <a:pt x="542" y="387"/>
                    </a:lnTo>
                    <a:lnTo>
                      <a:pt x="544" y="387"/>
                    </a:lnTo>
                    <a:lnTo>
                      <a:pt x="546" y="387"/>
                    </a:lnTo>
                    <a:lnTo>
                      <a:pt x="547" y="389"/>
                    </a:lnTo>
                    <a:lnTo>
                      <a:pt x="549" y="390"/>
                    </a:lnTo>
                    <a:lnTo>
                      <a:pt x="549" y="392"/>
                    </a:lnTo>
                    <a:lnTo>
                      <a:pt x="552" y="395"/>
                    </a:lnTo>
                    <a:lnTo>
                      <a:pt x="554" y="399"/>
                    </a:lnTo>
                    <a:lnTo>
                      <a:pt x="554" y="404"/>
                    </a:lnTo>
                    <a:lnTo>
                      <a:pt x="556" y="407"/>
                    </a:lnTo>
                    <a:lnTo>
                      <a:pt x="557" y="412"/>
                    </a:lnTo>
                    <a:lnTo>
                      <a:pt x="559" y="417"/>
                    </a:lnTo>
                    <a:lnTo>
                      <a:pt x="559" y="423"/>
                    </a:lnTo>
                    <a:lnTo>
                      <a:pt x="561" y="429"/>
                    </a:lnTo>
                    <a:lnTo>
                      <a:pt x="562" y="436"/>
                    </a:lnTo>
                    <a:lnTo>
                      <a:pt x="564" y="443"/>
                    </a:lnTo>
                    <a:lnTo>
                      <a:pt x="566" y="450"/>
                    </a:lnTo>
                    <a:lnTo>
                      <a:pt x="568" y="456"/>
                    </a:lnTo>
                    <a:lnTo>
                      <a:pt x="569" y="461"/>
                    </a:lnTo>
                    <a:lnTo>
                      <a:pt x="571" y="470"/>
                    </a:lnTo>
                    <a:lnTo>
                      <a:pt x="571" y="477"/>
                    </a:lnTo>
                    <a:lnTo>
                      <a:pt x="573" y="483"/>
                    </a:lnTo>
                    <a:lnTo>
                      <a:pt x="574" y="490"/>
                    </a:lnTo>
                    <a:lnTo>
                      <a:pt x="576" y="499"/>
                    </a:lnTo>
                    <a:lnTo>
                      <a:pt x="576" y="505"/>
                    </a:lnTo>
                    <a:lnTo>
                      <a:pt x="578" y="512"/>
                    </a:lnTo>
                    <a:lnTo>
                      <a:pt x="581" y="519"/>
                    </a:lnTo>
                    <a:lnTo>
                      <a:pt x="581" y="526"/>
                    </a:lnTo>
                    <a:lnTo>
                      <a:pt x="583" y="531"/>
                    </a:lnTo>
                    <a:lnTo>
                      <a:pt x="584" y="537"/>
                    </a:lnTo>
                    <a:lnTo>
                      <a:pt x="586" y="542"/>
                    </a:lnTo>
                    <a:lnTo>
                      <a:pt x="588" y="548"/>
                    </a:lnTo>
                    <a:lnTo>
                      <a:pt x="588" y="553"/>
                    </a:lnTo>
                    <a:lnTo>
                      <a:pt x="590" y="558"/>
                    </a:lnTo>
                    <a:lnTo>
                      <a:pt x="591" y="563"/>
                    </a:lnTo>
                    <a:lnTo>
                      <a:pt x="593" y="566"/>
                    </a:lnTo>
                    <a:lnTo>
                      <a:pt x="595" y="570"/>
                    </a:lnTo>
                    <a:lnTo>
                      <a:pt x="596" y="573"/>
                    </a:lnTo>
                    <a:lnTo>
                      <a:pt x="598" y="576"/>
                    </a:lnTo>
                    <a:lnTo>
                      <a:pt x="598" y="580"/>
                    </a:lnTo>
                    <a:lnTo>
                      <a:pt x="600" y="581"/>
                    </a:lnTo>
                    <a:lnTo>
                      <a:pt x="601" y="585"/>
                    </a:lnTo>
                    <a:lnTo>
                      <a:pt x="603" y="585"/>
                    </a:lnTo>
                    <a:lnTo>
                      <a:pt x="605" y="588"/>
                    </a:lnTo>
                    <a:lnTo>
                      <a:pt x="605" y="590"/>
                    </a:lnTo>
                    <a:lnTo>
                      <a:pt x="606" y="591"/>
                    </a:lnTo>
                    <a:lnTo>
                      <a:pt x="610" y="593"/>
                    </a:lnTo>
                    <a:lnTo>
                      <a:pt x="610" y="595"/>
                    </a:lnTo>
                    <a:lnTo>
                      <a:pt x="611" y="597"/>
                    </a:lnTo>
                    <a:lnTo>
                      <a:pt x="613" y="598"/>
                    </a:lnTo>
                    <a:lnTo>
                      <a:pt x="615" y="600"/>
                    </a:lnTo>
                    <a:lnTo>
                      <a:pt x="615" y="602"/>
                    </a:lnTo>
                    <a:lnTo>
                      <a:pt x="617" y="603"/>
                    </a:lnTo>
                    <a:lnTo>
                      <a:pt x="618" y="605"/>
                    </a:lnTo>
                    <a:lnTo>
                      <a:pt x="620" y="607"/>
                    </a:lnTo>
                    <a:lnTo>
                      <a:pt x="622" y="608"/>
                    </a:lnTo>
                    <a:lnTo>
                      <a:pt x="623" y="612"/>
                    </a:lnTo>
                    <a:lnTo>
                      <a:pt x="625" y="612"/>
                    </a:lnTo>
                    <a:lnTo>
                      <a:pt x="627" y="615"/>
                    </a:lnTo>
                    <a:lnTo>
                      <a:pt x="627" y="619"/>
                    </a:lnTo>
                    <a:lnTo>
                      <a:pt x="628" y="620"/>
                    </a:lnTo>
                    <a:lnTo>
                      <a:pt x="630" y="624"/>
                    </a:lnTo>
                    <a:lnTo>
                      <a:pt x="632" y="627"/>
                    </a:lnTo>
                    <a:lnTo>
                      <a:pt x="632" y="630"/>
                    </a:lnTo>
                    <a:lnTo>
                      <a:pt x="633" y="635"/>
                    </a:lnTo>
                    <a:lnTo>
                      <a:pt x="635" y="639"/>
                    </a:lnTo>
                    <a:lnTo>
                      <a:pt x="637" y="642"/>
                    </a:lnTo>
                    <a:lnTo>
                      <a:pt x="639" y="647"/>
                    </a:lnTo>
                    <a:lnTo>
                      <a:pt x="640" y="652"/>
                    </a:lnTo>
                    <a:lnTo>
                      <a:pt x="642" y="657"/>
                    </a:lnTo>
                    <a:lnTo>
                      <a:pt x="644" y="664"/>
                    </a:lnTo>
                    <a:lnTo>
                      <a:pt x="644" y="669"/>
                    </a:lnTo>
                    <a:lnTo>
                      <a:pt x="645" y="676"/>
                    </a:lnTo>
                    <a:lnTo>
                      <a:pt x="647" y="683"/>
                    </a:lnTo>
                    <a:lnTo>
                      <a:pt x="649" y="691"/>
                    </a:lnTo>
                    <a:lnTo>
                      <a:pt x="649" y="698"/>
                    </a:lnTo>
                    <a:lnTo>
                      <a:pt x="652" y="706"/>
                    </a:lnTo>
                    <a:lnTo>
                      <a:pt x="654" y="713"/>
                    </a:lnTo>
                    <a:lnTo>
                      <a:pt x="654" y="723"/>
                    </a:lnTo>
                    <a:lnTo>
                      <a:pt x="655" y="732"/>
                    </a:lnTo>
                    <a:lnTo>
                      <a:pt x="657" y="742"/>
                    </a:lnTo>
                    <a:lnTo>
                      <a:pt x="659" y="752"/>
                    </a:lnTo>
                    <a:lnTo>
                      <a:pt x="660" y="764"/>
                    </a:lnTo>
                    <a:lnTo>
                      <a:pt x="660" y="774"/>
                    </a:lnTo>
                    <a:lnTo>
                      <a:pt x="662" y="786"/>
                    </a:lnTo>
                    <a:lnTo>
                      <a:pt x="664" y="798"/>
                    </a:lnTo>
                    <a:lnTo>
                      <a:pt x="666" y="811"/>
                    </a:lnTo>
                    <a:lnTo>
                      <a:pt x="667" y="825"/>
                    </a:lnTo>
                    <a:lnTo>
                      <a:pt x="669" y="836"/>
                    </a:lnTo>
                    <a:lnTo>
                      <a:pt x="671" y="852"/>
                    </a:lnTo>
                    <a:lnTo>
                      <a:pt x="671" y="867"/>
                    </a:lnTo>
                    <a:lnTo>
                      <a:pt x="672" y="880"/>
                    </a:lnTo>
                    <a:lnTo>
                      <a:pt x="674" y="897"/>
                    </a:lnTo>
                    <a:lnTo>
                      <a:pt x="676" y="914"/>
                    </a:lnTo>
                    <a:lnTo>
                      <a:pt x="677" y="931"/>
                    </a:lnTo>
                    <a:lnTo>
                      <a:pt x="677" y="948"/>
                    </a:lnTo>
                    <a:lnTo>
                      <a:pt x="681" y="965"/>
                    </a:lnTo>
                    <a:lnTo>
                      <a:pt x="682" y="983"/>
                    </a:lnTo>
                    <a:lnTo>
                      <a:pt x="682" y="1002"/>
                    </a:lnTo>
                    <a:lnTo>
                      <a:pt x="684" y="1021"/>
                    </a:lnTo>
                    <a:lnTo>
                      <a:pt x="686" y="1039"/>
                    </a:lnTo>
                    <a:lnTo>
                      <a:pt x="688" y="1058"/>
                    </a:lnTo>
                    <a:lnTo>
                      <a:pt x="688" y="1076"/>
                    </a:lnTo>
                    <a:lnTo>
                      <a:pt x="689" y="1095"/>
                    </a:lnTo>
                    <a:lnTo>
                      <a:pt x="691" y="1115"/>
                    </a:lnTo>
                    <a:lnTo>
                      <a:pt x="693" y="1132"/>
                    </a:lnTo>
                    <a:lnTo>
                      <a:pt x="694" y="1151"/>
                    </a:lnTo>
                    <a:lnTo>
                      <a:pt x="696" y="1171"/>
                    </a:lnTo>
                    <a:lnTo>
                      <a:pt x="698" y="1188"/>
                    </a:lnTo>
                    <a:lnTo>
                      <a:pt x="699" y="1205"/>
                    </a:lnTo>
                    <a:lnTo>
                      <a:pt x="699" y="1223"/>
                    </a:lnTo>
                    <a:lnTo>
                      <a:pt x="701" y="1240"/>
                    </a:lnTo>
                    <a:lnTo>
                      <a:pt x="703" y="1257"/>
                    </a:lnTo>
                    <a:lnTo>
                      <a:pt x="704" y="1272"/>
                    </a:lnTo>
                    <a:lnTo>
                      <a:pt x="704" y="1288"/>
                    </a:lnTo>
                    <a:lnTo>
                      <a:pt x="706" y="1304"/>
                    </a:lnTo>
                    <a:lnTo>
                      <a:pt x="709" y="1318"/>
                    </a:lnTo>
                    <a:lnTo>
                      <a:pt x="709" y="1332"/>
                    </a:lnTo>
                    <a:lnTo>
                      <a:pt x="711" y="1343"/>
                    </a:lnTo>
                    <a:lnTo>
                      <a:pt x="713" y="1355"/>
                    </a:lnTo>
                    <a:lnTo>
                      <a:pt x="715" y="1367"/>
                    </a:lnTo>
                    <a:lnTo>
                      <a:pt x="716" y="1377"/>
                    </a:lnTo>
                    <a:lnTo>
                      <a:pt x="716" y="1387"/>
                    </a:lnTo>
                    <a:lnTo>
                      <a:pt x="718" y="1394"/>
                    </a:lnTo>
                    <a:lnTo>
                      <a:pt x="720" y="1402"/>
                    </a:lnTo>
                    <a:lnTo>
                      <a:pt x="721" y="1409"/>
                    </a:lnTo>
                    <a:lnTo>
                      <a:pt x="723" y="1416"/>
                    </a:lnTo>
                    <a:lnTo>
                      <a:pt x="725" y="1421"/>
                    </a:lnTo>
                    <a:lnTo>
                      <a:pt x="726" y="1424"/>
                    </a:lnTo>
                    <a:lnTo>
                      <a:pt x="726" y="1428"/>
                    </a:lnTo>
                    <a:lnTo>
                      <a:pt x="728" y="1431"/>
                    </a:lnTo>
                    <a:lnTo>
                      <a:pt x="730" y="1433"/>
                    </a:lnTo>
                    <a:lnTo>
                      <a:pt x="731" y="1435"/>
                    </a:lnTo>
                    <a:lnTo>
                      <a:pt x="733" y="1436"/>
                    </a:lnTo>
                    <a:lnTo>
                      <a:pt x="733" y="1438"/>
                    </a:lnTo>
                    <a:lnTo>
                      <a:pt x="735" y="1438"/>
                    </a:lnTo>
                    <a:lnTo>
                      <a:pt x="738" y="1436"/>
                    </a:lnTo>
                    <a:lnTo>
                      <a:pt x="738" y="1436"/>
                    </a:lnTo>
                    <a:lnTo>
                      <a:pt x="740" y="1435"/>
                    </a:lnTo>
                    <a:lnTo>
                      <a:pt x="742" y="1433"/>
                    </a:lnTo>
                    <a:lnTo>
                      <a:pt x="743" y="1433"/>
                    </a:lnTo>
                    <a:lnTo>
                      <a:pt x="743" y="1431"/>
                    </a:lnTo>
                    <a:lnTo>
                      <a:pt x="745" y="1428"/>
                    </a:lnTo>
                    <a:lnTo>
                      <a:pt x="747" y="1426"/>
                    </a:lnTo>
                    <a:lnTo>
                      <a:pt x="748" y="1423"/>
                    </a:lnTo>
                    <a:lnTo>
                      <a:pt x="750" y="1423"/>
                    </a:lnTo>
                    <a:lnTo>
                      <a:pt x="752" y="1419"/>
                    </a:lnTo>
                    <a:lnTo>
                      <a:pt x="753" y="1416"/>
                    </a:lnTo>
                    <a:lnTo>
                      <a:pt x="755" y="1414"/>
                    </a:lnTo>
                    <a:lnTo>
                      <a:pt x="755" y="1411"/>
                    </a:lnTo>
                    <a:lnTo>
                      <a:pt x="757" y="1409"/>
                    </a:lnTo>
                    <a:lnTo>
                      <a:pt x="758" y="1406"/>
                    </a:lnTo>
                    <a:lnTo>
                      <a:pt x="760" y="1406"/>
                    </a:lnTo>
                    <a:lnTo>
                      <a:pt x="760" y="1402"/>
                    </a:lnTo>
                    <a:lnTo>
                      <a:pt x="762" y="1401"/>
                    </a:lnTo>
                    <a:lnTo>
                      <a:pt x="764" y="1401"/>
                    </a:lnTo>
                    <a:lnTo>
                      <a:pt x="765" y="1399"/>
                    </a:lnTo>
                    <a:lnTo>
                      <a:pt x="767" y="1397"/>
                    </a:lnTo>
                    <a:lnTo>
                      <a:pt x="769" y="1396"/>
                    </a:lnTo>
                    <a:lnTo>
                      <a:pt x="770" y="1394"/>
                    </a:lnTo>
                    <a:lnTo>
                      <a:pt x="772" y="1394"/>
                    </a:lnTo>
                    <a:lnTo>
                      <a:pt x="772" y="1394"/>
                    </a:lnTo>
                    <a:lnTo>
                      <a:pt x="774" y="1392"/>
                    </a:lnTo>
                    <a:lnTo>
                      <a:pt x="775" y="1392"/>
                    </a:lnTo>
                    <a:lnTo>
                      <a:pt x="777" y="1392"/>
                    </a:lnTo>
                    <a:lnTo>
                      <a:pt x="777" y="1392"/>
                    </a:lnTo>
                    <a:lnTo>
                      <a:pt x="780" y="1392"/>
                    </a:lnTo>
                    <a:lnTo>
                      <a:pt x="782" y="1392"/>
                    </a:lnTo>
                    <a:lnTo>
                      <a:pt x="782" y="1392"/>
                    </a:lnTo>
                    <a:lnTo>
                      <a:pt x="784" y="1392"/>
                    </a:lnTo>
                    <a:lnTo>
                      <a:pt x="786" y="1394"/>
                    </a:lnTo>
                    <a:lnTo>
                      <a:pt x="787" y="1394"/>
                    </a:lnTo>
                    <a:lnTo>
                      <a:pt x="789" y="1394"/>
                    </a:lnTo>
                    <a:lnTo>
                      <a:pt x="789" y="1394"/>
                    </a:lnTo>
                    <a:lnTo>
                      <a:pt x="791" y="1396"/>
                    </a:lnTo>
                    <a:lnTo>
                      <a:pt x="792" y="1397"/>
                    </a:lnTo>
                    <a:lnTo>
                      <a:pt x="794" y="1397"/>
                    </a:lnTo>
                    <a:lnTo>
                      <a:pt x="796" y="1399"/>
                    </a:lnTo>
                    <a:lnTo>
                      <a:pt x="797" y="1401"/>
                    </a:lnTo>
                    <a:lnTo>
                      <a:pt x="799" y="1401"/>
                    </a:lnTo>
                    <a:lnTo>
                      <a:pt x="799" y="1404"/>
                    </a:lnTo>
                    <a:lnTo>
                      <a:pt x="801" y="1406"/>
                    </a:lnTo>
                    <a:lnTo>
                      <a:pt x="802" y="1406"/>
                    </a:lnTo>
                    <a:lnTo>
                      <a:pt x="804" y="1408"/>
                    </a:lnTo>
                    <a:lnTo>
                      <a:pt x="806" y="1411"/>
                    </a:lnTo>
                    <a:lnTo>
                      <a:pt x="806" y="1411"/>
                    </a:lnTo>
                    <a:lnTo>
                      <a:pt x="809" y="1414"/>
                    </a:lnTo>
                    <a:lnTo>
                      <a:pt x="811" y="1416"/>
                    </a:lnTo>
                    <a:lnTo>
                      <a:pt x="811" y="1418"/>
                    </a:lnTo>
                    <a:lnTo>
                      <a:pt x="813" y="1419"/>
                    </a:lnTo>
                    <a:lnTo>
                      <a:pt x="814" y="1423"/>
                    </a:lnTo>
                    <a:lnTo>
                      <a:pt x="816" y="1423"/>
                    </a:lnTo>
                    <a:lnTo>
                      <a:pt x="816" y="1426"/>
                    </a:lnTo>
                    <a:lnTo>
                      <a:pt x="818" y="1428"/>
                    </a:lnTo>
                    <a:lnTo>
                      <a:pt x="819" y="1430"/>
                    </a:lnTo>
                    <a:lnTo>
                      <a:pt x="821" y="1433"/>
                    </a:lnTo>
                    <a:lnTo>
                      <a:pt x="823" y="1433"/>
                    </a:lnTo>
                    <a:lnTo>
                      <a:pt x="824" y="1436"/>
                    </a:lnTo>
                    <a:lnTo>
                      <a:pt x="826" y="1438"/>
                    </a:lnTo>
                    <a:lnTo>
                      <a:pt x="828" y="1440"/>
                    </a:lnTo>
                    <a:lnTo>
                      <a:pt x="828" y="1441"/>
                    </a:lnTo>
                    <a:lnTo>
                      <a:pt x="829" y="1443"/>
                    </a:lnTo>
                    <a:lnTo>
                      <a:pt x="831" y="1445"/>
                    </a:lnTo>
                    <a:lnTo>
                      <a:pt x="833" y="1445"/>
                    </a:lnTo>
                    <a:lnTo>
                      <a:pt x="833" y="1446"/>
                    </a:lnTo>
                    <a:lnTo>
                      <a:pt x="835" y="1448"/>
                    </a:lnTo>
                    <a:lnTo>
                      <a:pt x="838" y="1450"/>
                    </a:lnTo>
                    <a:lnTo>
                      <a:pt x="838" y="1450"/>
                    </a:lnTo>
                    <a:lnTo>
                      <a:pt x="840" y="1450"/>
                    </a:lnTo>
                    <a:lnTo>
                      <a:pt x="841" y="1451"/>
                    </a:lnTo>
                    <a:lnTo>
                      <a:pt x="843" y="1451"/>
                    </a:lnTo>
                    <a:lnTo>
                      <a:pt x="845" y="1453"/>
                    </a:lnTo>
                    <a:lnTo>
                      <a:pt x="845" y="1453"/>
                    </a:lnTo>
                    <a:lnTo>
                      <a:pt x="846" y="1453"/>
                    </a:lnTo>
                    <a:lnTo>
                      <a:pt x="848" y="1451"/>
                    </a:lnTo>
                    <a:lnTo>
                      <a:pt x="850" y="1451"/>
                    </a:lnTo>
                    <a:lnTo>
                      <a:pt x="851" y="1451"/>
                    </a:lnTo>
                    <a:lnTo>
                      <a:pt x="853" y="1450"/>
                    </a:lnTo>
                    <a:lnTo>
                      <a:pt x="855" y="1450"/>
                    </a:lnTo>
                    <a:lnTo>
                      <a:pt x="855" y="1450"/>
                    </a:lnTo>
                    <a:lnTo>
                      <a:pt x="856" y="1448"/>
                    </a:lnTo>
                    <a:lnTo>
                      <a:pt x="858" y="1446"/>
                    </a:lnTo>
                    <a:lnTo>
                      <a:pt x="860" y="1445"/>
                    </a:lnTo>
                    <a:lnTo>
                      <a:pt x="862" y="1445"/>
                    </a:lnTo>
                    <a:lnTo>
                      <a:pt x="862" y="1443"/>
                    </a:lnTo>
                    <a:lnTo>
                      <a:pt x="863" y="1441"/>
                    </a:lnTo>
                    <a:lnTo>
                      <a:pt x="867" y="1440"/>
                    </a:lnTo>
                    <a:lnTo>
                      <a:pt x="867" y="1438"/>
                    </a:lnTo>
                    <a:lnTo>
                      <a:pt x="868" y="1436"/>
                    </a:lnTo>
                    <a:lnTo>
                      <a:pt x="870" y="1435"/>
                    </a:lnTo>
                    <a:lnTo>
                      <a:pt x="872" y="1433"/>
                    </a:lnTo>
                    <a:lnTo>
                      <a:pt x="872" y="1431"/>
                    </a:lnTo>
                    <a:lnTo>
                      <a:pt x="873" y="1428"/>
                    </a:lnTo>
                    <a:lnTo>
                      <a:pt x="875" y="1428"/>
                    </a:lnTo>
                    <a:lnTo>
                      <a:pt x="877" y="1424"/>
                    </a:lnTo>
                    <a:lnTo>
                      <a:pt x="878" y="1423"/>
                    </a:lnTo>
                    <a:lnTo>
                      <a:pt x="880" y="1421"/>
                    </a:lnTo>
                    <a:lnTo>
                      <a:pt x="882" y="1418"/>
                    </a:lnTo>
                    <a:lnTo>
                      <a:pt x="884" y="1416"/>
                    </a:lnTo>
                    <a:lnTo>
                      <a:pt x="884" y="1414"/>
                    </a:lnTo>
                    <a:lnTo>
                      <a:pt x="885" y="1411"/>
                    </a:lnTo>
                    <a:lnTo>
                      <a:pt x="887" y="1411"/>
                    </a:lnTo>
                    <a:lnTo>
                      <a:pt x="889" y="1408"/>
                    </a:lnTo>
                    <a:lnTo>
                      <a:pt x="889" y="1406"/>
                    </a:lnTo>
                    <a:lnTo>
                      <a:pt x="890" y="1404"/>
                    </a:lnTo>
                    <a:lnTo>
                      <a:pt x="892" y="1401"/>
                    </a:lnTo>
                    <a:lnTo>
                      <a:pt x="894" y="1401"/>
                    </a:lnTo>
                    <a:lnTo>
                      <a:pt x="895" y="1397"/>
                    </a:lnTo>
                    <a:lnTo>
                      <a:pt x="897" y="1396"/>
                    </a:lnTo>
                    <a:lnTo>
                      <a:pt x="899" y="1394"/>
                    </a:lnTo>
                    <a:lnTo>
                      <a:pt x="900" y="1392"/>
                    </a:lnTo>
                    <a:lnTo>
                      <a:pt x="900" y="1389"/>
                    </a:lnTo>
                    <a:lnTo>
                      <a:pt x="902" y="1389"/>
                    </a:lnTo>
                    <a:lnTo>
                      <a:pt x="904" y="1386"/>
                    </a:lnTo>
                    <a:lnTo>
                      <a:pt x="905" y="1384"/>
                    </a:lnTo>
                    <a:lnTo>
                      <a:pt x="905" y="1384"/>
                    </a:lnTo>
                    <a:lnTo>
                      <a:pt x="909" y="1381"/>
                    </a:lnTo>
                    <a:lnTo>
                      <a:pt x="911" y="1379"/>
                    </a:lnTo>
                    <a:lnTo>
                      <a:pt x="911" y="1377"/>
                    </a:lnTo>
                    <a:lnTo>
                      <a:pt x="912" y="1375"/>
                    </a:lnTo>
                    <a:lnTo>
                      <a:pt x="914" y="1372"/>
                    </a:lnTo>
                    <a:lnTo>
                      <a:pt x="916" y="1372"/>
                    </a:lnTo>
                    <a:lnTo>
                      <a:pt x="917" y="1369"/>
                    </a:lnTo>
                    <a:lnTo>
                      <a:pt x="917" y="1367"/>
                    </a:lnTo>
                    <a:lnTo>
                      <a:pt x="919" y="1365"/>
                    </a:lnTo>
                    <a:lnTo>
                      <a:pt x="921" y="1364"/>
                    </a:lnTo>
                    <a:lnTo>
                      <a:pt x="922" y="1360"/>
                    </a:lnTo>
                    <a:lnTo>
                      <a:pt x="924" y="1360"/>
                    </a:lnTo>
                    <a:lnTo>
                      <a:pt x="926" y="1357"/>
                    </a:lnTo>
                    <a:lnTo>
                      <a:pt x="927" y="1355"/>
                    </a:lnTo>
                    <a:lnTo>
                      <a:pt x="927" y="1353"/>
                    </a:lnTo>
                    <a:lnTo>
                      <a:pt x="929" y="1352"/>
                    </a:lnTo>
                    <a:lnTo>
                      <a:pt x="931" y="1350"/>
                    </a:lnTo>
                    <a:lnTo>
                      <a:pt x="933" y="1348"/>
                    </a:lnTo>
                    <a:lnTo>
                      <a:pt x="934" y="1345"/>
                    </a:lnTo>
                    <a:lnTo>
                      <a:pt x="934" y="1343"/>
                    </a:lnTo>
                    <a:lnTo>
                      <a:pt x="938" y="1342"/>
                    </a:lnTo>
                    <a:lnTo>
                      <a:pt x="939" y="1338"/>
                    </a:lnTo>
                    <a:lnTo>
                      <a:pt x="939" y="1337"/>
                    </a:lnTo>
                    <a:lnTo>
                      <a:pt x="941" y="1335"/>
                    </a:lnTo>
                    <a:lnTo>
                      <a:pt x="943" y="1333"/>
                    </a:lnTo>
                    <a:lnTo>
                      <a:pt x="944" y="1330"/>
                    </a:lnTo>
                    <a:lnTo>
                      <a:pt x="944" y="1328"/>
                    </a:lnTo>
                    <a:lnTo>
                      <a:pt x="946" y="1326"/>
                    </a:lnTo>
                    <a:lnTo>
                      <a:pt x="948" y="1323"/>
                    </a:lnTo>
                    <a:lnTo>
                      <a:pt x="949" y="1321"/>
                    </a:lnTo>
                    <a:lnTo>
                      <a:pt x="951" y="1318"/>
                    </a:lnTo>
                    <a:lnTo>
                      <a:pt x="953" y="1316"/>
                    </a:lnTo>
                    <a:lnTo>
                      <a:pt x="954" y="1315"/>
                    </a:lnTo>
                    <a:lnTo>
                      <a:pt x="956" y="1311"/>
                    </a:lnTo>
                    <a:lnTo>
                      <a:pt x="956" y="1310"/>
                    </a:lnTo>
                    <a:lnTo>
                      <a:pt x="958" y="1306"/>
                    </a:lnTo>
                    <a:lnTo>
                      <a:pt x="960" y="1304"/>
                    </a:lnTo>
                    <a:lnTo>
                      <a:pt x="961" y="1303"/>
                    </a:lnTo>
                    <a:lnTo>
                      <a:pt x="961" y="1299"/>
                    </a:lnTo>
                    <a:lnTo>
                      <a:pt x="963" y="1298"/>
                    </a:lnTo>
                    <a:lnTo>
                      <a:pt x="966" y="1294"/>
                    </a:lnTo>
                    <a:lnTo>
                      <a:pt x="966" y="1293"/>
                    </a:lnTo>
                    <a:lnTo>
                      <a:pt x="968" y="1289"/>
                    </a:lnTo>
                    <a:lnTo>
                      <a:pt x="970" y="1288"/>
                    </a:lnTo>
                    <a:lnTo>
                      <a:pt x="971" y="1284"/>
                    </a:lnTo>
                    <a:lnTo>
                      <a:pt x="973" y="1283"/>
                    </a:lnTo>
                    <a:lnTo>
                      <a:pt x="973" y="1279"/>
                    </a:lnTo>
                    <a:lnTo>
                      <a:pt x="975" y="1277"/>
                    </a:lnTo>
                    <a:lnTo>
                      <a:pt x="976" y="1274"/>
                    </a:lnTo>
                    <a:lnTo>
                      <a:pt x="978" y="1271"/>
                    </a:lnTo>
                    <a:lnTo>
                      <a:pt x="980" y="1269"/>
                    </a:lnTo>
                    <a:lnTo>
                      <a:pt x="982" y="1266"/>
                    </a:lnTo>
                    <a:lnTo>
                      <a:pt x="983" y="1264"/>
                    </a:lnTo>
                    <a:lnTo>
                      <a:pt x="983" y="1261"/>
                    </a:lnTo>
                    <a:lnTo>
                      <a:pt x="985" y="1261"/>
                    </a:lnTo>
                    <a:lnTo>
                      <a:pt x="987" y="1257"/>
                    </a:lnTo>
                    <a:lnTo>
                      <a:pt x="988" y="1255"/>
                    </a:lnTo>
                    <a:lnTo>
                      <a:pt x="990" y="1254"/>
                    </a:lnTo>
                    <a:lnTo>
                      <a:pt x="990" y="1250"/>
                    </a:lnTo>
                    <a:lnTo>
                      <a:pt x="992" y="1249"/>
                    </a:lnTo>
                    <a:lnTo>
                      <a:pt x="995" y="1249"/>
                    </a:lnTo>
                    <a:lnTo>
                      <a:pt x="995" y="1247"/>
                    </a:lnTo>
                    <a:lnTo>
                      <a:pt x="997" y="1245"/>
                    </a:lnTo>
                    <a:lnTo>
                      <a:pt x="998" y="1244"/>
                    </a:lnTo>
                  </a:path>
                </a:pathLst>
              </a:custGeom>
              <a:noFill/>
              <a:ln w="19050">
                <a:solidFill>
                  <a:srgbClr val="E7211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79275" name="Freeform 11"/>
              <p:cNvSpPr>
                <a:spLocks/>
              </p:cNvSpPr>
              <p:nvPr/>
            </p:nvSpPr>
            <p:spPr bwMode="auto">
              <a:xfrm>
                <a:off x="4735" y="2108"/>
                <a:ext cx="652" cy="328"/>
              </a:xfrm>
              <a:custGeom>
                <a:avLst/>
                <a:gdLst>
                  <a:gd name="T0" fmla="*/ 9 w 573"/>
                  <a:gd name="T1" fmla="*/ 0 h 305"/>
                  <a:gd name="T2" fmla="*/ 19 w 573"/>
                  <a:gd name="T3" fmla="*/ 11 h 305"/>
                  <a:gd name="T4" fmla="*/ 29 w 573"/>
                  <a:gd name="T5" fmla="*/ 40 h 305"/>
                  <a:gd name="T6" fmla="*/ 39 w 573"/>
                  <a:gd name="T7" fmla="*/ 76 h 305"/>
                  <a:gd name="T8" fmla="*/ 48 w 573"/>
                  <a:gd name="T9" fmla="*/ 111 h 305"/>
                  <a:gd name="T10" fmla="*/ 58 w 573"/>
                  <a:gd name="T11" fmla="*/ 137 h 305"/>
                  <a:gd name="T12" fmla="*/ 70 w 573"/>
                  <a:gd name="T13" fmla="*/ 147 h 305"/>
                  <a:gd name="T14" fmla="*/ 78 w 573"/>
                  <a:gd name="T15" fmla="*/ 143 h 305"/>
                  <a:gd name="T16" fmla="*/ 88 w 573"/>
                  <a:gd name="T17" fmla="*/ 130 h 305"/>
                  <a:gd name="T18" fmla="*/ 98 w 573"/>
                  <a:gd name="T19" fmla="*/ 115 h 305"/>
                  <a:gd name="T20" fmla="*/ 109 w 573"/>
                  <a:gd name="T21" fmla="*/ 99 h 305"/>
                  <a:gd name="T22" fmla="*/ 119 w 573"/>
                  <a:gd name="T23" fmla="*/ 93 h 305"/>
                  <a:gd name="T24" fmla="*/ 129 w 573"/>
                  <a:gd name="T25" fmla="*/ 89 h 305"/>
                  <a:gd name="T26" fmla="*/ 139 w 573"/>
                  <a:gd name="T27" fmla="*/ 91 h 305"/>
                  <a:gd name="T28" fmla="*/ 147 w 573"/>
                  <a:gd name="T29" fmla="*/ 98 h 305"/>
                  <a:gd name="T30" fmla="*/ 159 w 573"/>
                  <a:gd name="T31" fmla="*/ 111 h 305"/>
                  <a:gd name="T32" fmla="*/ 169 w 573"/>
                  <a:gd name="T33" fmla="*/ 126 h 305"/>
                  <a:gd name="T34" fmla="*/ 178 w 573"/>
                  <a:gd name="T35" fmla="*/ 147 h 305"/>
                  <a:gd name="T36" fmla="*/ 188 w 573"/>
                  <a:gd name="T37" fmla="*/ 170 h 305"/>
                  <a:gd name="T38" fmla="*/ 198 w 573"/>
                  <a:gd name="T39" fmla="*/ 196 h 305"/>
                  <a:gd name="T40" fmla="*/ 208 w 573"/>
                  <a:gd name="T41" fmla="*/ 223 h 305"/>
                  <a:gd name="T42" fmla="*/ 218 w 573"/>
                  <a:gd name="T43" fmla="*/ 243 h 305"/>
                  <a:gd name="T44" fmla="*/ 229 w 573"/>
                  <a:gd name="T45" fmla="*/ 258 h 305"/>
                  <a:gd name="T46" fmla="*/ 239 w 573"/>
                  <a:gd name="T47" fmla="*/ 265 h 305"/>
                  <a:gd name="T48" fmla="*/ 249 w 573"/>
                  <a:gd name="T49" fmla="*/ 263 h 305"/>
                  <a:gd name="T50" fmla="*/ 259 w 573"/>
                  <a:gd name="T51" fmla="*/ 258 h 305"/>
                  <a:gd name="T52" fmla="*/ 269 w 573"/>
                  <a:gd name="T53" fmla="*/ 251 h 305"/>
                  <a:gd name="T54" fmla="*/ 278 w 573"/>
                  <a:gd name="T55" fmla="*/ 248 h 305"/>
                  <a:gd name="T56" fmla="*/ 288 w 573"/>
                  <a:gd name="T57" fmla="*/ 250 h 305"/>
                  <a:gd name="T58" fmla="*/ 298 w 573"/>
                  <a:gd name="T59" fmla="*/ 253 h 305"/>
                  <a:gd name="T60" fmla="*/ 308 w 573"/>
                  <a:gd name="T61" fmla="*/ 258 h 305"/>
                  <a:gd name="T62" fmla="*/ 318 w 573"/>
                  <a:gd name="T63" fmla="*/ 263 h 305"/>
                  <a:gd name="T64" fmla="*/ 328 w 573"/>
                  <a:gd name="T65" fmla="*/ 268 h 305"/>
                  <a:gd name="T66" fmla="*/ 338 w 573"/>
                  <a:gd name="T67" fmla="*/ 273 h 305"/>
                  <a:gd name="T68" fmla="*/ 349 w 573"/>
                  <a:gd name="T69" fmla="*/ 275 h 305"/>
                  <a:gd name="T70" fmla="*/ 359 w 573"/>
                  <a:gd name="T71" fmla="*/ 278 h 305"/>
                  <a:gd name="T72" fmla="*/ 369 w 573"/>
                  <a:gd name="T73" fmla="*/ 280 h 305"/>
                  <a:gd name="T74" fmla="*/ 377 w 573"/>
                  <a:gd name="T75" fmla="*/ 282 h 305"/>
                  <a:gd name="T76" fmla="*/ 387 w 573"/>
                  <a:gd name="T77" fmla="*/ 282 h 305"/>
                  <a:gd name="T78" fmla="*/ 399 w 573"/>
                  <a:gd name="T79" fmla="*/ 284 h 305"/>
                  <a:gd name="T80" fmla="*/ 408 w 573"/>
                  <a:gd name="T81" fmla="*/ 285 h 305"/>
                  <a:gd name="T82" fmla="*/ 418 w 573"/>
                  <a:gd name="T83" fmla="*/ 285 h 305"/>
                  <a:gd name="T84" fmla="*/ 428 w 573"/>
                  <a:gd name="T85" fmla="*/ 287 h 305"/>
                  <a:gd name="T86" fmla="*/ 438 w 573"/>
                  <a:gd name="T87" fmla="*/ 287 h 305"/>
                  <a:gd name="T88" fmla="*/ 448 w 573"/>
                  <a:gd name="T89" fmla="*/ 287 h 305"/>
                  <a:gd name="T90" fmla="*/ 458 w 573"/>
                  <a:gd name="T91" fmla="*/ 285 h 305"/>
                  <a:gd name="T92" fmla="*/ 468 w 573"/>
                  <a:gd name="T93" fmla="*/ 284 h 305"/>
                  <a:gd name="T94" fmla="*/ 477 w 573"/>
                  <a:gd name="T95" fmla="*/ 284 h 305"/>
                  <a:gd name="T96" fmla="*/ 489 w 573"/>
                  <a:gd name="T97" fmla="*/ 282 h 305"/>
                  <a:gd name="T98" fmla="*/ 499 w 573"/>
                  <a:gd name="T99" fmla="*/ 284 h 305"/>
                  <a:gd name="T100" fmla="*/ 507 w 573"/>
                  <a:gd name="T101" fmla="*/ 285 h 305"/>
                  <a:gd name="T102" fmla="*/ 517 w 573"/>
                  <a:gd name="T103" fmla="*/ 289 h 305"/>
                  <a:gd name="T104" fmla="*/ 528 w 573"/>
                  <a:gd name="T105" fmla="*/ 292 h 305"/>
                  <a:gd name="T106" fmla="*/ 538 w 573"/>
                  <a:gd name="T107" fmla="*/ 295 h 305"/>
                  <a:gd name="T108" fmla="*/ 548 w 573"/>
                  <a:gd name="T109" fmla="*/ 297 h 305"/>
                  <a:gd name="T110" fmla="*/ 556 w 573"/>
                  <a:gd name="T111" fmla="*/ 300 h 305"/>
                  <a:gd name="T112" fmla="*/ 563 w 573"/>
                  <a:gd name="T113" fmla="*/ 302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73" h="305">
                    <a:moveTo>
                      <a:pt x="0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2" y="1"/>
                    </a:lnTo>
                    <a:lnTo>
                      <a:pt x="14" y="3"/>
                    </a:lnTo>
                    <a:lnTo>
                      <a:pt x="14" y="5"/>
                    </a:lnTo>
                    <a:lnTo>
                      <a:pt x="16" y="6"/>
                    </a:lnTo>
                    <a:lnTo>
                      <a:pt x="17" y="10"/>
                    </a:lnTo>
                    <a:lnTo>
                      <a:pt x="19" y="11"/>
                    </a:lnTo>
                    <a:lnTo>
                      <a:pt x="19" y="17"/>
                    </a:lnTo>
                    <a:lnTo>
                      <a:pt x="21" y="18"/>
                    </a:lnTo>
                    <a:lnTo>
                      <a:pt x="22" y="22"/>
                    </a:lnTo>
                    <a:lnTo>
                      <a:pt x="24" y="27"/>
                    </a:lnTo>
                    <a:lnTo>
                      <a:pt x="26" y="32"/>
                    </a:lnTo>
                    <a:lnTo>
                      <a:pt x="27" y="35"/>
                    </a:lnTo>
                    <a:lnTo>
                      <a:pt x="29" y="40"/>
                    </a:lnTo>
                    <a:lnTo>
                      <a:pt x="31" y="44"/>
                    </a:lnTo>
                    <a:lnTo>
                      <a:pt x="31" y="50"/>
                    </a:lnTo>
                    <a:lnTo>
                      <a:pt x="33" y="55"/>
                    </a:lnTo>
                    <a:lnTo>
                      <a:pt x="34" y="60"/>
                    </a:lnTo>
                    <a:lnTo>
                      <a:pt x="36" y="66"/>
                    </a:lnTo>
                    <a:lnTo>
                      <a:pt x="36" y="71"/>
                    </a:lnTo>
                    <a:lnTo>
                      <a:pt x="39" y="76"/>
                    </a:lnTo>
                    <a:lnTo>
                      <a:pt x="41" y="81"/>
                    </a:lnTo>
                    <a:lnTo>
                      <a:pt x="41" y="86"/>
                    </a:lnTo>
                    <a:lnTo>
                      <a:pt x="43" y="91"/>
                    </a:lnTo>
                    <a:lnTo>
                      <a:pt x="44" y="96"/>
                    </a:lnTo>
                    <a:lnTo>
                      <a:pt x="46" y="101"/>
                    </a:lnTo>
                    <a:lnTo>
                      <a:pt x="48" y="106"/>
                    </a:lnTo>
                    <a:lnTo>
                      <a:pt x="48" y="111"/>
                    </a:lnTo>
                    <a:lnTo>
                      <a:pt x="49" y="116"/>
                    </a:lnTo>
                    <a:lnTo>
                      <a:pt x="51" y="120"/>
                    </a:lnTo>
                    <a:lnTo>
                      <a:pt x="53" y="123"/>
                    </a:lnTo>
                    <a:lnTo>
                      <a:pt x="55" y="128"/>
                    </a:lnTo>
                    <a:lnTo>
                      <a:pt x="56" y="131"/>
                    </a:lnTo>
                    <a:lnTo>
                      <a:pt x="58" y="133"/>
                    </a:lnTo>
                    <a:lnTo>
                      <a:pt x="58" y="137"/>
                    </a:lnTo>
                    <a:lnTo>
                      <a:pt x="60" y="140"/>
                    </a:lnTo>
                    <a:lnTo>
                      <a:pt x="61" y="142"/>
                    </a:lnTo>
                    <a:lnTo>
                      <a:pt x="63" y="143"/>
                    </a:lnTo>
                    <a:lnTo>
                      <a:pt x="65" y="145"/>
                    </a:lnTo>
                    <a:lnTo>
                      <a:pt x="65" y="145"/>
                    </a:lnTo>
                    <a:lnTo>
                      <a:pt x="68" y="147"/>
                    </a:lnTo>
                    <a:lnTo>
                      <a:pt x="70" y="147"/>
                    </a:lnTo>
                    <a:lnTo>
                      <a:pt x="70" y="147"/>
                    </a:lnTo>
                    <a:lnTo>
                      <a:pt x="71" y="147"/>
                    </a:lnTo>
                    <a:lnTo>
                      <a:pt x="73" y="147"/>
                    </a:lnTo>
                    <a:lnTo>
                      <a:pt x="75" y="145"/>
                    </a:lnTo>
                    <a:lnTo>
                      <a:pt x="75" y="145"/>
                    </a:lnTo>
                    <a:lnTo>
                      <a:pt x="76" y="145"/>
                    </a:lnTo>
                    <a:lnTo>
                      <a:pt x="78" y="143"/>
                    </a:lnTo>
                    <a:lnTo>
                      <a:pt x="80" y="142"/>
                    </a:lnTo>
                    <a:lnTo>
                      <a:pt x="82" y="140"/>
                    </a:lnTo>
                    <a:lnTo>
                      <a:pt x="83" y="138"/>
                    </a:lnTo>
                    <a:lnTo>
                      <a:pt x="85" y="137"/>
                    </a:lnTo>
                    <a:lnTo>
                      <a:pt x="87" y="133"/>
                    </a:lnTo>
                    <a:lnTo>
                      <a:pt x="87" y="133"/>
                    </a:lnTo>
                    <a:lnTo>
                      <a:pt x="88" y="130"/>
                    </a:lnTo>
                    <a:lnTo>
                      <a:pt x="90" y="128"/>
                    </a:lnTo>
                    <a:lnTo>
                      <a:pt x="92" y="125"/>
                    </a:lnTo>
                    <a:lnTo>
                      <a:pt x="92" y="123"/>
                    </a:lnTo>
                    <a:lnTo>
                      <a:pt x="93" y="121"/>
                    </a:lnTo>
                    <a:lnTo>
                      <a:pt x="97" y="118"/>
                    </a:lnTo>
                    <a:lnTo>
                      <a:pt x="97" y="116"/>
                    </a:lnTo>
                    <a:lnTo>
                      <a:pt x="98" y="115"/>
                    </a:lnTo>
                    <a:lnTo>
                      <a:pt x="100" y="111"/>
                    </a:lnTo>
                    <a:lnTo>
                      <a:pt x="102" y="109"/>
                    </a:lnTo>
                    <a:lnTo>
                      <a:pt x="104" y="108"/>
                    </a:lnTo>
                    <a:lnTo>
                      <a:pt x="104" y="106"/>
                    </a:lnTo>
                    <a:lnTo>
                      <a:pt x="105" y="104"/>
                    </a:lnTo>
                    <a:lnTo>
                      <a:pt x="107" y="103"/>
                    </a:lnTo>
                    <a:lnTo>
                      <a:pt x="109" y="99"/>
                    </a:lnTo>
                    <a:lnTo>
                      <a:pt x="110" y="99"/>
                    </a:lnTo>
                    <a:lnTo>
                      <a:pt x="112" y="98"/>
                    </a:lnTo>
                    <a:lnTo>
                      <a:pt x="114" y="96"/>
                    </a:lnTo>
                    <a:lnTo>
                      <a:pt x="114" y="94"/>
                    </a:lnTo>
                    <a:lnTo>
                      <a:pt x="115" y="94"/>
                    </a:lnTo>
                    <a:lnTo>
                      <a:pt x="117" y="94"/>
                    </a:lnTo>
                    <a:lnTo>
                      <a:pt x="119" y="93"/>
                    </a:lnTo>
                    <a:lnTo>
                      <a:pt x="120" y="91"/>
                    </a:lnTo>
                    <a:lnTo>
                      <a:pt x="120" y="91"/>
                    </a:lnTo>
                    <a:lnTo>
                      <a:pt x="122" y="89"/>
                    </a:lnTo>
                    <a:lnTo>
                      <a:pt x="125" y="89"/>
                    </a:lnTo>
                    <a:lnTo>
                      <a:pt x="125" y="89"/>
                    </a:lnTo>
                    <a:lnTo>
                      <a:pt x="127" y="89"/>
                    </a:lnTo>
                    <a:lnTo>
                      <a:pt x="129" y="89"/>
                    </a:lnTo>
                    <a:lnTo>
                      <a:pt x="131" y="89"/>
                    </a:lnTo>
                    <a:lnTo>
                      <a:pt x="131" y="89"/>
                    </a:lnTo>
                    <a:lnTo>
                      <a:pt x="132" y="89"/>
                    </a:lnTo>
                    <a:lnTo>
                      <a:pt x="134" y="89"/>
                    </a:lnTo>
                    <a:lnTo>
                      <a:pt x="136" y="89"/>
                    </a:lnTo>
                    <a:lnTo>
                      <a:pt x="137" y="89"/>
                    </a:lnTo>
                    <a:lnTo>
                      <a:pt x="139" y="91"/>
                    </a:lnTo>
                    <a:lnTo>
                      <a:pt x="141" y="91"/>
                    </a:lnTo>
                    <a:lnTo>
                      <a:pt x="142" y="93"/>
                    </a:lnTo>
                    <a:lnTo>
                      <a:pt x="142" y="94"/>
                    </a:lnTo>
                    <a:lnTo>
                      <a:pt x="144" y="94"/>
                    </a:lnTo>
                    <a:lnTo>
                      <a:pt x="146" y="94"/>
                    </a:lnTo>
                    <a:lnTo>
                      <a:pt x="147" y="96"/>
                    </a:lnTo>
                    <a:lnTo>
                      <a:pt x="147" y="98"/>
                    </a:lnTo>
                    <a:lnTo>
                      <a:pt x="149" y="99"/>
                    </a:lnTo>
                    <a:lnTo>
                      <a:pt x="151" y="101"/>
                    </a:lnTo>
                    <a:lnTo>
                      <a:pt x="153" y="103"/>
                    </a:lnTo>
                    <a:lnTo>
                      <a:pt x="154" y="104"/>
                    </a:lnTo>
                    <a:lnTo>
                      <a:pt x="156" y="106"/>
                    </a:lnTo>
                    <a:lnTo>
                      <a:pt x="158" y="108"/>
                    </a:lnTo>
                    <a:lnTo>
                      <a:pt x="159" y="111"/>
                    </a:lnTo>
                    <a:lnTo>
                      <a:pt x="159" y="111"/>
                    </a:lnTo>
                    <a:lnTo>
                      <a:pt x="161" y="115"/>
                    </a:lnTo>
                    <a:lnTo>
                      <a:pt x="163" y="116"/>
                    </a:lnTo>
                    <a:lnTo>
                      <a:pt x="164" y="118"/>
                    </a:lnTo>
                    <a:lnTo>
                      <a:pt x="164" y="121"/>
                    </a:lnTo>
                    <a:lnTo>
                      <a:pt x="168" y="123"/>
                    </a:lnTo>
                    <a:lnTo>
                      <a:pt x="169" y="126"/>
                    </a:lnTo>
                    <a:lnTo>
                      <a:pt x="169" y="128"/>
                    </a:lnTo>
                    <a:lnTo>
                      <a:pt x="171" y="133"/>
                    </a:lnTo>
                    <a:lnTo>
                      <a:pt x="173" y="135"/>
                    </a:lnTo>
                    <a:lnTo>
                      <a:pt x="174" y="138"/>
                    </a:lnTo>
                    <a:lnTo>
                      <a:pt x="176" y="140"/>
                    </a:lnTo>
                    <a:lnTo>
                      <a:pt x="176" y="145"/>
                    </a:lnTo>
                    <a:lnTo>
                      <a:pt x="178" y="147"/>
                    </a:lnTo>
                    <a:lnTo>
                      <a:pt x="180" y="150"/>
                    </a:lnTo>
                    <a:lnTo>
                      <a:pt x="181" y="153"/>
                    </a:lnTo>
                    <a:lnTo>
                      <a:pt x="183" y="157"/>
                    </a:lnTo>
                    <a:lnTo>
                      <a:pt x="185" y="160"/>
                    </a:lnTo>
                    <a:lnTo>
                      <a:pt x="186" y="164"/>
                    </a:lnTo>
                    <a:lnTo>
                      <a:pt x="186" y="167"/>
                    </a:lnTo>
                    <a:lnTo>
                      <a:pt x="188" y="170"/>
                    </a:lnTo>
                    <a:lnTo>
                      <a:pt x="190" y="174"/>
                    </a:lnTo>
                    <a:lnTo>
                      <a:pt x="191" y="179"/>
                    </a:lnTo>
                    <a:lnTo>
                      <a:pt x="193" y="182"/>
                    </a:lnTo>
                    <a:lnTo>
                      <a:pt x="193" y="184"/>
                    </a:lnTo>
                    <a:lnTo>
                      <a:pt x="196" y="189"/>
                    </a:lnTo>
                    <a:lnTo>
                      <a:pt x="198" y="192"/>
                    </a:lnTo>
                    <a:lnTo>
                      <a:pt x="198" y="196"/>
                    </a:lnTo>
                    <a:lnTo>
                      <a:pt x="200" y="201"/>
                    </a:lnTo>
                    <a:lnTo>
                      <a:pt x="202" y="204"/>
                    </a:lnTo>
                    <a:lnTo>
                      <a:pt x="203" y="207"/>
                    </a:lnTo>
                    <a:lnTo>
                      <a:pt x="203" y="211"/>
                    </a:lnTo>
                    <a:lnTo>
                      <a:pt x="205" y="214"/>
                    </a:lnTo>
                    <a:lnTo>
                      <a:pt x="207" y="218"/>
                    </a:lnTo>
                    <a:lnTo>
                      <a:pt x="208" y="223"/>
                    </a:lnTo>
                    <a:lnTo>
                      <a:pt x="210" y="224"/>
                    </a:lnTo>
                    <a:lnTo>
                      <a:pt x="212" y="228"/>
                    </a:lnTo>
                    <a:lnTo>
                      <a:pt x="213" y="231"/>
                    </a:lnTo>
                    <a:lnTo>
                      <a:pt x="215" y="235"/>
                    </a:lnTo>
                    <a:lnTo>
                      <a:pt x="215" y="238"/>
                    </a:lnTo>
                    <a:lnTo>
                      <a:pt x="217" y="240"/>
                    </a:lnTo>
                    <a:lnTo>
                      <a:pt x="218" y="243"/>
                    </a:lnTo>
                    <a:lnTo>
                      <a:pt x="220" y="246"/>
                    </a:lnTo>
                    <a:lnTo>
                      <a:pt x="220" y="248"/>
                    </a:lnTo>
                    <a:lnTo>
                      <a:pt x="222" y="251"/>
                    </a:lnTo>
                    <a:lnTo>
                      <a:pt x="225" y="253"/>
                    </a:lnTo>
                    <a:lnTo>
                      <a:pt x="225" y="256"/>
                    </a:lnTo>
                    <a:lnTo>
                      <a:pt x="227" y="256"/>
                    </a:lnTo>
                    <a:lnTo>
                      <a:pt x="229" y="258"/>
                    </a:lnTo>
                    <a:lnTo>
                      <a:pt x="230" y="262"/>
                    </a:lnTo>
                    <a:lnTo>
                      <a:pt x="232" y="262"/>
                    </a:lnTo>
                    <a:lnTo>
                      <a:pt x="232" y="262"/>
                    </a:lnTo>
                    <a:lnTo>
                      <a:pt x="234" y="263"/>
                    </a:lnTo>
                    <a:lnTo>
                      <a:pt x="235" y="265"/>
                    </a:lnTo>
                    <a:lnTo>
                      <a:pt x="237" y="265"/>
                    </a:lnTo>
                    <a:lnTo>
                      <a:pt x="239" y="265"/>
                    </a:lnTo>
                    <a:lnTo>
                      <a:pt x="240" y="265"/>
                    </a:lnTo>
                    <a:lnTo>
                      <a:pt x="242" y="265"/>
                    </a:lnTo>
                    <a:lnTo>
                      <a:pt x="242" y="265"/>
                    </a:lnTo>
                    <a:lnTo>
                      <a:pt x="244" y="265"/>
                    </a:lnTo>
                    <a:lnTo>
                      <a:pt x="245" y="265"/>
                    </a:lnTo>
                    <a:lnTo>
                      <a:pt x="247" y="263"/>
                    </a:lnTo>
                    <a:lnTo>
                      <a:pt x="249" y="263"/>
                    </a:lnTo>
                    <a:lnTo>
                      <a:pt x="249" y="263"/>
                    </a:lnTo>
                    <a:lnTo>
                      <a:pt x="251" y="262"/>
                    </a:lnTo>
                    <a:lnTo>
                      <a:pt x="254" y="262"/>
                    </a:lnTo>
                    <a:lnTo>
                      <a:pt x="254" y="262"/>
                    </a:lnTo>
                    <a:lnTo>
                      <a:pt x="256" y="260"/>
                    </a:lnTo>
                    <a:lnTo>
                      <a:pt x="257" y="258"/>
                    </a:lnTo>
                    <a:lnTo>
                      <a:pt x="259" y="258"/>
                    </a:lnTo>
                    <a:lnTo>
                      <a:pt x="259" y="256"/>
                    </a:lnTo>
                    <a:lnTo>
                      <a:pt x="261" y="256"/>
                    </a:lnTo>
                    <a:lnTo>
                      <a:pt x="262" y="255"/>
                    </a:lnTo>
                    <a:lnTo>
                      <a:pt x="264" y="255"/>
                    </a:lnTo>
                    <a:lnTo>
                      <a:pt x="266" y="253"/>
                    </a:lnTo>
                    <a:lnTo>
                      <a:pt x="267" y="251"/>
                    </a:lnTo>
                    <a:lnTo>
                      <a:pt x="269" y="251"/>
                    </a:lnTo>
                    <a:lnTo>
                      <a:pt x="271" y="251"/>
                    </a:lnTo>
                    <a:lnTo>
                      <a:pt x="271" y="251"/>
                    </a:lnTo>
                    <a:lnTo>
                      <a:pt x="272" y="250"/>
                    </a:lnTo>
                    <a:lnTo>
                      <a:pt x="274" y="250"/>
                    </a:lnTo>
                    <a:lnTo>
                      <a:pt x="276" y="250"/>
                    </a:lnTo>
                    <a:lnTo>
                      <a:pt x="276" y="248"/>
                    </a:lnTo>
                    <a:lnTo>
                      <a:pt x="278" y="248"/>
                    </a:lnTo>
                    <a:lnTo>
                      <a:pt x="279" y="248"/>
                    </a:lnTo>
                    <a:lnTo>
                      <a:pt x="281" y="248"/>
                    </a:lnTo>
                    <a:lnTo>
                      <a:pt x="283" y="248"/>
                    </a:lnTo>
                    <a:lnTo>
                      <a:pt x="284" y="248"/>
                    </a:lnTo>
                    <a:lnTo>
                      <a:pt x="286" y="248"/>
                    </a:lnTo>
                    <a:lnTo>
                      <a:pt x="288" y="248"/>
                    </a:lnTo>
                    <a:lnTo>
                      <a:pt x="288" y="250"/>
                    </a:lnTo>
                    <a:lnTo>
                      <a:pt x="289" y="250"/>
                    </a:lnTo>
                    <a:lnTo>
                      <a:pt x="291" y="250"/>
                    </a:lnTo>
                    <a:lnTo>
                      <a:pt x="293" y="251"/>
                    </a:lnTo>
                    <a:lnTo>
                      <a:pt x="293" y="251"/>
                    </a:lnTo>
                    <a:lnTo>
                      <a:pt x="296" y="251"/>
                    </a:lnTo>
                    <a:lnTo>
                      <a:pt x="298" y="251"/>
                    </a:lnTo>
                    <a:lnTo>
                      <a:pt x="298" y="253"/>
                    </a:lnTo>
                    <a:lnTo>
                      <a:pt x="300" y="253"/>
                    </a:lnTo>
                    <a:lnTo>
                      <a:pt x="301" y="255"/>
                    </a:lnTo>
                    <a:lnTo>
                      <a:pt x="303" y="255"/>
                    </a:lnTo>
                    <a:lnTo>
                      <a:pt x="305" y="256"/>
                    </a:lnTo>
                    <a:lnTo>
                      <a:pt x="305" y="256"/>
                    </a:lnTo>
                    <a:lnTo>
                      <a:pt x="306" y="256"/>
                    </a:lnTo>
                    <a:lnTo>
                      <a:pt x="308" y="258"/>
                    </a:lnTo>
                    <a:lnTo>
                      <a:pt x="310" y="260"/>
                    </a:lnTo>
                    <a:lnTo>
                      <a:pt x="311" y="260"/>
                    </a:lnTo>
                    <a:lnTo>
                      <a:pt x="313" y="262"/>
                    </a:lnTo>
                    <a:lnTo>
                      <a:pt x="315" y="262"/>
                    </a:lnTo>
                    <a:lnTo>
                      <a:pt x="315" y="262"/>
                    </a:lnTo>
                    <a:lnTo>
                      <a:pt x="316" y="263"/>
                    </a:lnTo>
                    <a:lnTo>
                      <a:pt x="318" y="263"/>
                    </a:lnTo>
                    <a:lnTo>
                      <a:pt x="320" y="265"/>
                    </a:lnTo>
                    <a:lnTo>
                      <a:pt x="321" y="265"/>
                    </a:lnTo>
                    <a:lnTo>
                      <a:pt x="321" y="267"/>
                    </a:lnTo>
                    <a:lnTo>
                      <a:pt x="325" y="267"/>
                    </a:lnTo>
                    <a:lnTo>
                      <a:pt x="327" y="268"/>
                    </a:lnTo>
                    <a:lnTo>
                      <a:pt x="327" y="268"/>
                    </a:lnTo>
                    <a:lnTo>
                      <a:pt x="328" y="268"/>
                    </a:lnTo>
                    <a:lnTo>
                      <a:pt x="330" y="268"/>
                    </a:lnTo>
                    <a:lnTo>
                      <a:pt x="332" y="270"/>
                    </a:lnTo>
                    <a:lnTo>
                      <a:pt x="332" y="270"/>
                    </a:lnTo>
                    <a:lnTo>
                      <a:pt x="333" y="272"/>
                    </a:lnTo>
                    <a:lnTo>
                      <a:pt x="335" y="272"/>
                    </a:lnTo>
                    <a:lnTo>
                      <a:pt x="337" y="273"/>
                    </a:lnTo>
                    <a:lnTo>
                      <a:pt x="338" y="273"/>
                    </a:lnTo>
                    <a:lnTo>
                      <a:pt x="340" y="273"/>
                    </a:lnTo>
                    <a:lnTo>
                      <a:pt x="342" y="273"/>
                    </a:lnTo>
                    <a:lnTo>
                      <a:pt x="343" y="273"/>
                    </a:lnTo>
                    <a:lnTo>
                      <a:pt x="343" y="273"/>
                    </a:lnTo>
                    <a:lnTo>
                      <a:pt x="345" y="275"/>
                    </a:lnTo>
                    <a:lnTo>
                      <a:pt x="347" y="275"/>
                    </a:lnTo>
                    <a:lnTo>
                      <a:pt x="349" y="275"/>
                    </a:lnTo>
                    <a:lnTo>
                      <a:pt x="349" y="277"/>
                    </a:lnTo>
                    <a:lnTo>
                      <a:pt x="350" y="277"/>
                    </a:lnTo>
                    <a:lnTo>
                      <a:pt x="354" y="277"/>
                    </a:lnTo>
                    <a:lnTo>
                      <a:pt x="354" y="278"/>
                    </a:lnTo>
                    <a:lnTo>
                      <a:pt x="355" y="278"/>
                    </a:lnTo>
                    <a:lnTo>
                      <a:pt x="357" y="278"/>
                    </a:lnTo>
                    <a:lnTo>
                      <a:pt x="359" y="278"/>
                    </a:lnTo>
                    <a:lnTo>
                      <a:pt x="360" y="278"/>
                    </a:lnTo>
                    <a:lnTo>
                      <a:pt x="360" y="278"/>
                    </a:lnTo>
                    <a:lnTo>
                      <a:pt x="362" y="278"/>
                    </a:lnTo>
                    <a:lnTo>
                      <a:pt x="364" y="278"/>
                    </a:lnTo>
                    <a:lnTo>
                      <a:pt x="365" y="278"/>
                    </a:lnTo>
                    <a:lnTo>
                      <a:pt x="367" y="278"/>
                    </a:lnTo>
                    <a:lnTo>
                      <a:pt x="369" y="280"/>
                    </a:lnTo>
                    <a:lnTo>
                      <a:pt x="370" y="280"/>
                    </a:lnTo>
                    <a:lnTo>
                      <a:pt x="370" y="280"/>
                    </a:lnTo>
                    <a:lnTo>
                      <a:pt x="372" y="280"/>
                    </a:lnTo>
                    <a:lnTo>
                      <a:pt x="374" y="280"/>
                    </a:lnTo>
                    <a:lnTo>
                      <a:pt x="376" y="280"/>
                    </a:lnTo>
                    <a:lnTo>
                      <a:pt x="377" y="282"/>
                    </a:lnTo>
                    <a:lnTo>
                      <a:pt x="377" y="282"/>
                    </a:lnTo>
                    <a:lnTo>
                      <a:pt x="379" y="282"/>
                    </a:lnTo>
                    <a:lnTo>
                      <a:pt x="382" y="282"/>
                    </a:lnTo>
                    <a:lnTo>
                      <a:pt x="382" y="282"/>
                    </a:lnTo>
                    <a:lnTo>
                      <a:pt x="384" y="282"/>
                    </a:lnTo>
                    <a:lnTo>
                      <a:pt x="386" y="282"/>
                    </a:lnTo>
                    <a:lnTo>
                      <a:pt x="387" y="282"/>
                    </a:lnTo>
                    <a:lnTo>
                      <a:pt x="387" y="282"/>
                    </a:lnTo>
                    <a:lnTo>
                      <a:pt x="389" y="284"/>
                    </a:lnTo>
                    <a:lnTo>
                      <a:pt x="391" y="284"/>
                    </a:lnTo>
                    <a:lnTo>
                      <a:pt x="392" y="284"/>
                    </a:lnTo>
                    <a:lnTo>
                      <a:pt x="394" y="284"/>
                    </a:lnTo>
                    <a:lnTo>
                      <a:pt x="396" y="284"/>
                    </a:lnTo>
                    <a:lnTo>
                      <a:pt x="398" y="284"/>
                    </a:lnTo>
                    <a:lnTo>
                      <a:pt x="399" y="284"/>
                    </a:lnTo>
                    <a:lnTo>
                      <a:pt x="399" y="284"/>
                    </a:lnTo>
                    <a:lnTo>
                      <a:pt x="401" y="284"/>
                    </a:lnTo>
                    <a:lnTo>
                      <a:pt x="403" y="285"/>
                    </a:lnTo>
                    <a:lnTo>
                      <a:pt x="404" y="285"/>
                    </a:lnTo>
                    <a:lnTo>
                      <a:pt x="404" y="285"/>
                    </a:lnTo>
                    <a:lnTo>
                      <a:pt x="406" y="285"/>
                    </a:lnTo>
                    <a:lnTo>
                      <a:pt x="408" y="285"/>
                    </a:lnTo>
                    <a:lnTo>
                      <a:pt x="409" y="285"/>
                    </a:lnTo>
                    <a:lnTo>
                      <a:pt x="411" y="285"/>
                    </a:lnTo>
                    <a:lnTo>
                      <a:pt x="413" y="285"/>
                    </a:lnTo>
                    <a:lnTo>
                      <a:pt x="414" y="285"/>
                    </a:lnTo>
                    <a:lnTo>
                      <a:pt x="416" y="285"/>
                    </a:lnTo>
                    <a:lnTo>
                      <a:pt x="416" y="285"/>
                    </a:lnTo>
                    <a:lnTo>
                      <a:pt x="418" y="285"/>
                    </a:lnTo>
                    <a:lnTo>
                      <a:pt x="419" y="285"/>
                    </a:lnTo>
                    <a:lnTo>
                      <a:pt x="421" y="285"/>
                    </a:lnTo>
                    <a:lnTo>
                      <a:pt x="421" y="285"/>
                    </a:lnTo>
                    <a:lnTo>
                      <a:pt x="425" y="285"/>
                    </a:lnTo>
                    <a:lnTo>
                      <a:pt x="426" y="285"/>
                    </a:lnTo>
                    <a:lnTo>
                      <a:pt x="426" y="285"/>
                    </a:lnTo>
                    <a:lnTo>
                      <a:pt x="428" y="287"/>
                    </a:lnTo>
                    <a:lnTo>
                      <a:pt x="430" y="287"/>
                    </a:lnTo>
                    <a:lnTo>
                      <a:pt x="431" y="287"/>
                    </a:lnTo>
                    <a:lnTo>
                      <a:pt x="433" y="287"/>
                    </a:lnTo>
                    <a:lnTo>
                      <a:pt x="433" y="287"/>
                    </a:lnTo>
                    <a:lnTo>
                      <a:pt x="435" y="287"/>
                    </a:lnTo>
                    <a:lnTo>
                      <a:pt x="436" y="287"/>
                    </a:lnTo>
                    <a:lnTo>
                      <a:pt x="438" y="287"/>
                    </a:lnTo>
                    <a:lnTo>
                      <a:pt x="440" y="287"/>
                    </a:lnTo>
                    <a:lnTo>
                      <a:pt x="441" y="287"/>
                    </a:lnTo>
                    <a:lnTo>
                      <a:pt x="443" y="287"/>
                    </a:lnTo>
                    <a:lnTo>
                      <a:pt x="443" y="287"/>
                    </a:lnTo>
                    <a:lnTo>
                      <a:pt x="445" y="287"/>
                    </a:lnTo>
                    <a:lnTo>
                      <a:pt x="447" y="287"/>
                    </a:lnTo>
                    <a:lnTo>
                      <a:pt x="448" y="287"/>
                    </a:lnTo>
                    <a:lnTo>
                      <a:pt x="450" y="285"/>
                    </a:lnTo>
                    <a:lnTo>
                      <a:pt x="450" y="285"/>
                    </a:lnTo>
                    <a:lnTo>
                      <a:pt x="453" y="285"/>
                    </a:lnTo>
                    <a:lnTo>
                      <a:pt x="455" y="285"/>
                    </a:lnTo>
                    <a:lnTo>
                      <a:pt x="455" y="285"/>
                    </a:lnTo>
                    <a:lnTo>
                      <a:pt x="457" y="285"/>
                    </a:lnTo>
                    <a:lnTo>
                      <a:pt x="458" y="285"/>
                    </a:lnTo>
                    <a:lnTo>
                      <a:pt x="460" y="285"/>
                    </a:lnTo>
                    <a:lnTo>
                      <a:pt x="460" y="285"/>
                    </a:lnTo>
                    <a:lnTo>
                      <a:pt x="462" y="285"/>
                    </a:lnTo>
                    <a:lnTo>
                      <a:pt x="463" y="285"/>
                    </a:lnTo>
                    <a:lnTo>
                      <a:pt x="465" y="285"/>
                    </a:lnTo>
                    <a:lnTo>
                      <a:pt x="467" y="285"/>
                    </a:lnTo>
                    <a:lnTo>
                      <a:pt x="468" y="284"/>
                    </a:lnTo>
                    <a:lnTo>
                      <a:pt x="470" y="284"/>
                    </a:lnTo>
                    <a:lnTo>
                      <a:pt x="472" y="284"/>
                    </a:lnTo>
                    <a:lnTo>
                      <a:pt x="472" y="284"/>
                    </a:lnTo>
                    <a:lnTo>
                      <a:pt x="474" y="284"/>
                    </a:lnTo>
                    <a:lnTo>
                      <a:pt x="475" y="284"/>
                    </a:lnTo>
                    <a:lnTo>
                      <a:pt x="477" y="284"/>
                    </a:lnTo>
                    <a:lnTo>
                      <a:pt x="477" y="284"/>
                    </a:lnTo>
                    <a:lnTo>
                      <a:pt x="479" y="284"/>
                    </a:lnTo>
                    <a:lnTo>
                      <a:pt x="482" y="284"/>
                    </a:lnTo>
                    <a:lnTo>
                      <a:pt x="482" y="282"/>
                    </a:lnTo>
                    <a:lnTo>
                      <a:pt x="484" y="282"/>
                    </a:lnTo>
                    <a:lnTo>
                      <a:pt x="485" y="282"/>
                    </a:lnTo>
                    <a:lnTo>
                      <a:pt x="487" y="282"/>
                    </a:lnTo>
                    <a:lnTo>
                      <a:pt x="489" y="282"/>
                    </a:lnTo>
                    <a:lnTo>
                      <a:pt x="489" y="284"/>
                    </a:lnTo>
                    <a:lnTo>
                      <a:pt x="490" y="284"/>
                    </a:lnTo>
                    <a:lnTo>
                      <a:pt x="492" y="284"/>
                    </a:lnTo>
                    <a:lnTo>
                      <a:pt x="494" y="284"/>
                    </a:lnTo>
                    <a:lnTo>
                      <a:pt x="496" y="284"/>
                    </a:lnTo>
                    <a:lnTo>
                      <a:pt x="497" y="284"/>
                    </a:lnTo>
                    <a:lnTo>
                      <a:pt x="499" y="284"/>
                    </a:lnTo>
                    <a:lnTo>
                      <a:pt x="499" y="285"/>
                    </a:lnTo>
                    <a:lnTo>
                      <a:pt x="501" y="285"/>
                    </a:lnTo>
                    <a:lnTo>
                      <a:pt x="502" y="285"/>
                    </a:lnTo>
                    <a:lnTo>
                      <a:pt x="504" y="285"/>
                    </a:lnTo>
                    <a:lnTo>
                      <a:pt x="506" y="285"/>
                    </a:lnTo>
                    <a:lnTo>
                      <a:pt x="506" y="285"/>
                    </a:lnTo>
                    <a:lnTo>
                      <a:pt x="507" y="285"/>
                    </a:lnTo>
                    <a:lnTo>
                      <a:pt x="511" y="285"/>
                    </a:lnTo>
                    <a:lnTo>
                      <a:pt x="511" y="287"/>
                    </a:lnTo>
                    <a:lnTo>
                      <a:pt x="512" y="287"/>
                    </a:lnTo>
                    <a:lnTo>
                      <a:pt x="514" y="287"/>
                    </a:lnTo>
                    <a:lnTo>
                      <a:pt x="516" y="289"/>
                    </a:lnTo>
                    <a:lnTo>
                      <a:pt x="516" y="289"/>
                    </a:lnTo>
                    <a:lnTo>
                      <a:pt x="517" y="289"/>
                    </a:lnTo>
                    <a:lnTo>
                      <a:pt x="519" y="290"/>
                    </a:lnTo>
                    <a:lnTo>
                      <a:pt x="521" y="290"/>
                    </a:lnTo>
                    <a:lnTo>
                      <a:pt x="523" y="290"/>
                    </a:lnTo>
                    <a:lnTo>
                      <a:pt x="524" y="290"/>
                    </a:lnTo>
                    <a:lnTo>
                      <a:pt x="526" y="290"/>
                    </a:lnTo>
                    <a:lnTo>
                      <a:pt x="528" y="290"/>
                    </a:lnTo>
                    <a:lnTo>
                      <a:pt x="528" y="292"/>
                    </a:lnTo>
                    <a:lnTo>
                      <a:pt x="529" y="292"/>
                    </a:lnTo>
                    <a:lnTo>
                      <a:pt x="531" y="294"/>
                    </a:lnTo>
                    <a:lnTo>
                      <a:pt x="533" y="294"/>
                    </a:lnTo>
                    <a:lnTo>
                      <a:pt x="533" y="294"/>
                    </a:lnTo>
                    <a:lnTo>
                      <a:pt x="534" y="295"/>
                    </a:lnTo>
                    <a:lnTo>
                      <a:pt x="536" y="295"/>
                    </a:lnTo>
                    <a:lnTo>
                      <a:pt x="538" y="295"/>
                    </a:lnTo>
                    <a:lnTo>
                      <a:pt x="539" y="295"/>
                    </a:lnTo>
                    <a:lnTo>
                      <a:pt x="541" y="295"/>
                    </a:lnTo>
                    <a:lnTo>
                      <a:pt x="543" y="295"/>
                    </a:lnTo>
                    <a:lnTo>
                      <a:pt x="545" y="295"/>
                    </a:lnTo>
                    <a:lnTo>
                      <a:pt x="545" y="297"/>
                    </a:lnTo>
                    <a:lnTo>
                      <a:pt x="546" y="297"/>
                    </a:lnTo>
                    <a:lnTo>
                      <a:pt x="548" y="297"/>
                    </a:lnTo>
                    <a:lnTo>
                      <a:pt x="550" y="299"/>
                    </a:lnTo>
                    <a:lnTo>
                      <a:pt x="550" y="299"/>
                    </a:lnTo>
                    <a:lnTo>
                      <a:pt x="551" y="299"/>
                    </a:lnTo>
                    <a:lnTo>
                      <a:pt x="553" y="300"/>
                    </a:lnTo>
                    <a:lnTo>
                      <a:pt x="555" y="300"/>
                    </a:lnTo>
                    <a:lnTo>
                      <a:pt x="555" y="300"/>
                    </a:lnTo>
                    <a:lnTo>
                      <a:pt x="556" y="300"/>
                    </a:lnTo>
                    <a:lnTo>
                      <a:pt x="556" y="300"/>
                    </a:lnTo>
                    <a:lnTo>
                      <a:pt x="558" y="300"/>
                    </a:lnTo>
                    <a:lnTo>
                      <a:pt x="560" y="300"/>
                    </a:lnTo>
                    <a:lnTo>
                      <a:pt x="561" y="300"/>
                    </a:lnTo>
                    <a:lnTo>
                      <a:pt x="561" y="300"/>
                    </a:lnTo>
                    <a:lnTo>
                      <a:pt x="561" y="302"/>
                    </a:lnTo>
                    <a:lnTo>
                      <a:pt x="563" y="302"/>
                    </a:lnTo>
                    <a:lnTo>
                      <a:pt x="565" y="302"/>
                    </a:lnTo>
                    <a:lnTo>
                      <a:pt x="565" y="302"/>
                    </a:lnTo>
                    <a:lnTo>
                      <a:pt x="566" y="302"/>
                    </a:lnTo>
                    <a:lnTo>
                      <a:pt x="566" y="304"/>
                    </a:lnTo>
                    <a:lnTo>
                      <a:pt x="573" y="305"/>
                    </a:lnTo>
                  </a:path>
                </a:pathLst>
              </a:custGeom>
              <a:noFill/>
              <a:ln w="19050">
                <a:solidFill>
                  <a:srgbClr val="E7211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779276" name="Freeform 12"/>
            <p:cNvSpPr>
              <a:spLocks/>
            </p:cNvSpPr>
            <p:nvPr/>
          </p:nvSpPr>
          <p:spPr bwMode="auto">
            <a:xfrm>
              <a:off x="3083" y="2363"/>
              <a:ext cx="2159" cy="1692"/>
            </a:xfrm>
            <a:custGeom>
              <a:avLst/>
              <a:gdLst>
                <a:gd name="T0" fmla="*/ 0 w 1950"/>
                <a:gd name="T1" fmla="*/ 876 h 876"/>
                <a:gd name="T2" fmla="*/ 32 w 1950"/>
                <a:gd name="T3" fmla="*/ 872 h 876"/>
                <a:gd name="T4" fmla="*/ 66 w 1950"/>
                <a:gd name="T5" fmla="*/ 868 h 876"/>
                <a:gd name="T6" fmla="*/ 98 w 1950"/>
                <a:gd name="T7" fmla="*/ 862 h 876"/>
                <a:gd name="T8" fmla="*/ 130 w 1950"/>
                <a:gd name="T9" fmla="*/ 856 h 876"/>
                <a:gd name="T10" fmla="*/ 162 w 1950"/>
                <a:gd name="T11" fmla="*/ 846 h 876"/>
                <a:gd name="T12" fmla="*/ 196 w 1950"/>
                <a:gd name="T13" fmla="*/ 836 h 876"/>
                <a:gd name="T14" fmla="*/ 228 w 1950"/>
                <a:gd name="T15" fmla="*/ 822 h 876"/>
                <a:gd name="T16" fmla="*/ 260 w 1950"/>
                <a:gd name="T17" fmla="*/ 806 h 876"/>
                <a:gd name="T18" fmla="*/ 292 w 1950"/>
                <a:gd name="T19" fmla="*/ 788 h 876"/>
                <a:gd name="T20" fmla="*/ 326 w 1950"/>
                <a:gd name="T21" fmla="*/ 766 h 876"/>
                <a:gd name="T22" fmla="*/ 358 w 1950"/>
                <a:gd name="T23" fmla="*/ 740 h 876"/>
                <a:gd name="T24" fmla="*/ 390 w 1950"/>
                <a:gd name="T25" fmla="*/ 710 h 876"/>
                <a:gd name="T26" fmla="*/ 422 w 1950"/>
                <a:gd name="T27" fmla="*/ 676 h 876"/>
                <a:gd name="T28" fmla="*/ 454 w 1950"/>
                <a:gd name="T29" fmla="*/ 638 h 876"/>
                <a:gd name="T30" fmla="*/ 488 w 1950"/>
                <a:gd name="T31" fmla="*/ 598 h 876"/>
                <a:gd name="T32" fmla="*/ 520 w 1950"/>
                <a:gd name="T33" fmla="*/ 552 h 876"/>
                <a:gd name="T34" fmla="*/ 552 w 1950"/>
                <a:gd name="T35" fmla="*/ 504 h 876"/>
                <a:gd name="T36" fmla="*/ 584 w 1950"/>
                <a:gd name="T37" fmla="*/ 454 h 876"/>
                <a:gd name="T38" fmla="*/ 618 w 1950"/>
                <a:gd name="T39" fmla="*/ 402 h 876"/>
                <a:gd name="T40" fmla="*/ 650 w 1950"/>
                <a:gd name="T41" fmla="*/ 348 h 876"/>
                <a:gd name="T42" fmla="*/ 682 w 1950"/>
                <a:gd name="T43" fmla="*/ 294 h 876"/>
                <a:gd name="T44" fmla="*/ 714 w 1950"/>
                <a:gd name="T45" fmla="*/ 242 h 876"/>
                <a:gd name="T46" fmla="*/ 748 w 1950"/>
                <a:gd name="T47" fmla="*/ 192 h 876"/>
                <a:gd name="T48" fmla="*/ 780 w 1950"/>
                <a:gd name="T49" fmla="*/ 146 h 876"/>
                <a:gd name="T50" fmla="*/ 812 w 1950"/>
                <a:gd name="T51" fmla="*/ 104 h 876"/>
                <a:gd name="T52" fmla="*/ 844 w 1950"/>
                <a:gd name="T53" fmla="*/ 68 h 876"/>
                <a:gd name="T54" fmla="*/ 878 w 1950"/>
                <a:gd name="T55" fmla="*/ 38 h 876"/>
                <a:gd name="T56" fmla="*/ 910 w 1950"/>
                <a:gd name="T57" fmla="*/ 18 h 876"/>
                <a:gd name="T58" fmla="*/ 942 w 1950"/>
                <a:gd name="T59" fmla="*/ 4 h 876"/>
                <a:gd name="T60" fmla="*/ 976 w 1950"/>
                <a:gd name="T61" fmla="*/ 0 h 876"/>
                <a:gd name="T62" fmla="*/ 1008 w 1950"/>
                <a:gd name="T63" fmla="*/ 4 h 876"/>
                <a:gd name="T64" fmla="*/ 1040 w 1950"/>
                <a:gd name="T65" fmla="*/ 18 h 876"/>
                <a:gd name="T66" fmla="*/ 1074 w 1950"/>
                <a:gd name="T67" fmla="*/ 38 h 876"/>
                <a:gd name="T68" fmla="*/ 1106 w 1950"/>
                <a:gd name="T69" fmla="*/ 68 h 876"/>
                <a:gd name="T70" fmla="*/ 1138 w 1950"/>
                <a:gd name="T71" fmla="*/ 104 h 876"/>
                <a:gd name="T72" fmla="*/ 1170 w 1950"/>
                <a:gd name="T73" fmla="*/ 146 h 876"/>
                <a:gd name="T74" fmla="*/ 1202 w 1950"/>
                <a:gd name="T75" fmla="*/ 192 h 876"/>
                <a:gd name="T76" fmla="*/ 1236 w 1950"/>
                <a:gd name="T77" fmla="*/ 242 h 876"/>
                <a:gd name="T78" fmla="*/ 1268 w 1950"/>
                <a:gd name="T79" fmla="*/ 294 h 876"/>
                <a:gd name="T80" fmla="*/ 1300 w 1950"/>
                <a:gd name="T81" fmla="*/ 348 h 876"/>
                <a:gd name="T82" fmla="*/ 1332 w 1950"/>
                <a:gd name="T83" fmla="*/ 402 h 876"/>
                <a:gd name="T84" fmla="*/ 1366 w 1950"/>
                <a:gd name="T85" fmla="*/ 454 h 876"/>
                <a:gd name="T86" fmla="*/ 1398 w 1950"/>
                <a:gd name="T87" fmla="*/ 504 h 876"/>
                <a:gd name="T88" fmla="*/ 1430 w 1950"/>
                <a:gd name="T89" fmla="*/ 552 h 876"/>
                <a:gd name="T90" fmla="*/ 1462 w 1950"/>
                <a:gd name="T91" fmla="*/ 598 h 876"/>
                <a:gd name="T92" fmla="*/ 1496 w 1950"/>
                <a:gd name="T93" fmla="*/ 638 h 876"/>
                <a:gd name="T94" fmla="*/ 1528 w 1950"/>
                <a:gd name="T95" fmla="*/ 676 h 876"/>
                <a:gd name="T96" fmla="*/ 1560 w 1950"/>
                <a:gd name="T97" fmla="*/ 710 h 876"/>
                <a:gd name="T98" fmla="*/ 1592 w 1950"/>
                <a:gd name="T99" fmla="*/ 740 h 876"/>
                <a:gd name="T100" fmla="*/ 1626 w 1950"/>
                <a:gd name="T101" fmla="*/ 766 h 876"/>
                <a:gd name="T102" fmla="*/ 1658 w 1950"/>
                <a:gd name="T103" fmla="*/ 788 h 876"/>
                <a:gd name="T104" fmla="*/ 1690 w 1950"/>
                <a:gd name="T105" fmla="*/ 806 h 876"/>
                <a:gd name="T106" fmla="*/ 1722 w 1950"/>
                <a:gd name="T107" fmla="*/ 822 h 876"/>
                <a:gd name="T108" fmla="*/ 1756 w 1950"/>
                <a:gd name="T109" fmla="*/ 836 h 876"/>
                <a:gd name="T110" fmla="*/ 1788 w 1950"/>
                <a:gd name="T111" fmla="*/ 846 h 876"/>
                <a:gd name="T112" fmla="*/ 1820 w 1950"/>
                <a:gd name="T113" fmla="*/ 856 h 876"/>
                <a:gd name="T114" fmla="*/ 1852 w 1950"/>
                <a:gd name="T115" fmla="*/ 862 h 876"/>
                <a:gd name="T116" fmla="*/ 1886 w 1950"/>
                <a:gd name="T117" fmla="*/ 868 h 876"/>
                <a:gd name="T118" fmla="*/ 1918 w 1950"/>
                <a:gd name="T119" fmla="*/ 872 h 876"/>
                <a:gd name="T120" fmla="*/ 1950 w 1950"/>
                <a:gd name="T121" fmla="*/ 876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50" h="876">
                  <a:moveTo>
                    <a:pt x="0" y="876"/>
                  </a:moveTo>
                  <a:lnTo>
                    <a:pt x="32" y="872"/>
                  </a:lnTo>
                  <a:lnTo>
                    <a:pt x="66" y="868"/>
                  </a:lnTo>
                  <a:lnTo>
                    <a:pt x="98" y="862"/>
                  </a:lnTo>
                  <a:lnTo>
                    <a:pt x="130" y="856"/>
                  </a:lnTo>
                  <a:lnTo>
                    <a:pt x="162" y="846"/>
                  </a:lnTo>
                  <a:lnTo>
                    <a:pt x="196" y="836"/>
                  </a:lnTo>
                  <a:lnTo>
                    <a:pt x="228" y="822"/>
                  </a:lnTo>
                  <a:lnTo>
                    <a:pt x="260" y="806"/>
                  </a:lnTo>
                  <a:lnTo>
                    <a:pt x="292" y="788"/>
                  </a:lnTo>
                  <a:lnTo>
                    <a:pt x="326" y="766"/>
                  </a:lnTo>
                  <a:lnTo>
                    <a:pt x="358" y="740"/>
                  </a:lnTo>
                  <a:lnTo>
                    <a:pt x="390" y="710"/>
                  </a:lnTo>
                  <a:lnTo>
                    <a:pt x="422" y="676"/>
                  </a:lnTo>
                  <a:lnTo>
                    <a:pt x="454" y="638"/>
                  </a:lnTo>
                  <a:lnTo>
                    <a:pt x="488" y="598"/>
                  </a:lnTo>
                  <a:lnTo>
                    <a:pt x="520" y="552"/>
                  </a:lnTo>
                  <a:lnTo>
                    <a:pt x="552" y="504"/>
                  </a:lnTo>
                  <a:lnTo>
                    <a:pt x="584" y="454"/>
                  </a:lnTo>
                  <a:lnTo>
                    <a:pt x="618" y="402"/>
                  </a:lnTo>
                  <a:lnTo>
                    <a:pt x="650" y="348"/>
                  </a:lnTo>
                  <a:lnTo>
                    <a:pt x="682" y="294"/>
                  </a:lnTo>
                  <a:lnTo>
                    <a:pt x="714" y="242"/>
                  </a:lnTo>
                  <a:lnTo>
                    <a:pt x="748" y="192"/>
                  </a:lnTo>
                  <a:lnTo>
                    <a:pt x="780" y="146"/>
                  </a:lnTo>
                  <a:lnTo>
                    <a:pt x="812" y="104"/>
                  </a:lnTo>
                  <a:lnTo>
                    <a:pt x="844" y="68"/>
                  </a:lnTo>
                  <a:lnTo>
                    <a:pt x="878" y="38"/>
                  </a:lnTo>
                  <a:lnTo>
                    <a:pt x="910" y="18"/>
                  </a:lnTo>
                  <a:lnTo>
                    <a:pt x="942" y="4"/>
                  </a:lnTo>
                  <a:lnTo>
                    <a:pt x="976" y="0"/>
                  </a:lnTo>
                  <a:lnTo>
                    <a:pt x="1008" y="4"/>
                  </a:lnTo>
                  <a:lnTo>
                    <a:pt x="1040" y="18"/>
                  </a:lnTo>
                  <a:lnTo>
                    <a:pt x="1074" y="38"/>
                  </a:lnTo>
                  <a:lnTo>
                    <a:pt x="1106" y="68"/>
                  </a:lnTo>
                  <a:lnTo>
                    <a:pt x="1138" y="104"/>
                  </a:lnTo>
                  <a:lnTo>
                    <a:pt x="1170" y="146"/>
                  </a:lnTo>
                  <a:lnTo>
                    <a:pt x="1202" y="192"/>
                  </a:lnTo>
                  <a:lnTo>
                    <a:pt x="1236" y="242"/>
                  </a:lnTo>
                  <a:lnTo>
                    <a:pt x="1268" y="294"/>
                  </a:lnTo>
                  <a:lnTo>
                    <a:pt x="1300" y="348"/>
                  </a:lnTo>
                  <a:lnTo>
                    <a:pt x="1332" y="402"/>
                  </a:lnTo>
                  <a:lnTo>
                    <a:pt x="1366" y="454"/>
                  </a:lnTo>
                  <a:lnTo>
                    <a:pt x="1398" y="504"/>
                  </a:lnTo>
                  <a:lnTo>
                    <a:pt x="1430" y="552"/>
                  </a:lnTo>
                  <a:lnTo>
                    <a:pt x="1462" y="598"/>
                  </a:lnTo>
                  <a:lnTo>
                    <a:pt x="1496" y="638"/>
                  </a:lnTo>
                  <a:lnTo>
                    <a:pt x="1528" y="676"/>
                  </a:lnTo>
                  <a:lnTo>
                    <a:pt x="1560" y="710"/>
                  </a:lnTo>
                  <a:lnTo>
                    <a:pt x="1592" y="740"/>
                  </a:lnTo>
                  <a:lnTo>
                    <a:pt x="1626" y="766"/>
                  </a:lnTo>
                  <a:lnTo>
                    <a:pt x="1658" y="788"/>
                  </a:lnTo>
                  <a:lnTo>
                    <a:pt x="1690" y="806"/>
                  </a:lnTo>
                  <a:lnTo>
                    <a:pt x="1722" y="822"/>
                  </a:lnTo>
                  <a:lnTo>
                    <a:pt x="1756" y="836"/>
                  </a:lnTo>
                  <a:lnTo>
                    <a:pt x="1788" y="846"/>
                  </a:lnTo>
                  <a:lnTo>
                    <a:pt x="1820" y="856"/>
                  </a:lnTo>
                  <a:lnTo>
                    <a:pt x="1852" y="862"/>
                  </a:lnTo>
                  <a:lnTo>
                    <a:pt x="1886" y="868"/>
                  </a:lnTo>
                  <a:lnTo>
                    <a:pt x="1918" y="872"/>
                  </a:lnTo>
                  <a:lnTo>
                    <a:pt x="1950" y="876"/>
                  </a:lnTo>
                </a:path>
              </a:pathLst>
            </a:custGeom>
            <a:noFill/>
            <a:ln w="19050" cap="flat">
              <a:solidFill>
                <a:srgbClr val="00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79277" name="Line 13"/>
            <p:cNvSpPr>
              <a:spLocks noChangeShapeType="1"/>
            </p:cNvSpPr>
            <p:nvPr/>
          </p:nvSpPr>
          <p:spPr bwMode="auto">
            <a:xfrm>
              <a:off x="3376" y="3169"/>
              <a:ext cx="379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79278" name="Line 14"/>
            <p:cNvSpPr>
              <a:spLocks noChangeShapeType="1"/>
            </p:cNvSpPr>
            <p:nvPr/>
          </p:nvSpPr>
          <p:spPr bwMode="auto">
            <a:xfrm flipH="1">
              <a:off x="4575" y="3169"/>
              <a:ext cx="378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79280" name="Line 16"/>
            <p:cNvSpPr>
              <a:spLocks noChangeShapeType="1"/>
            </p:cNvSpPr>
            <p:nvPr/>
          </p:nvSpPr>
          <p:spPr bwMode="auto">
            <a:xfrm>
              <a:off x="4160" y="2374"/>
              <a:ext cx="1" cy="170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79281" name="Line 17"/>
            <p:cNvSpPr>
              <a:spLocks noChangeShapeType="1"/>
            </p:cNvSpPr>
            <p:nvPr/>
          </p:nvSpPr>
          <p:spPr bwMode="auto">
            <a:xfrm>
              <a:off x="3024" y="4080"/>
              <a:ext cx="239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79286" name="Line 22"/>
            <p:cNvSpPr>
              <a:spLocks noChangeShapeType="1"/>
            </p:cNvSpPr>
            <p:nvPr/>
          </p:nvSpPr>
          <p:spPr bwMode="auto">
            <a:xfrm>
              <a:off x="3719" y="3172"/>
              <a:ext cx="88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aphicFrame>
          <p:nvGraphicFramePr>
            <p:cNvPr id="779296" name="Object 32"/>
            <p:cNvGraphicFramePr>
              <a:graphicFrameLocks noChangeAspect="1"/>
            </p:cNvGraphicFramePr>
            <p:nvPr/>
          </p:nvGraphicFramePr>
          <p:xfrm>
            <a:off x="259" y="2064"/>
            <a:ext cx="2030" cy="21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1" name="ｸﾞﾗﾌ" r:id="rId3" imgW="7077600" imgH="5198400" progId="Origin50.Graph">
                    <p:embed/>
                  </p:oleObj>
                </mc:Choice>
                <mc:Fallback>
                  <p:oleObj name="ｸﾞﾗﾌ" r:id="rId3" imgW="7077600" imgH="5198400" progId="Origin50.Graph">
                    <p:embed/>
                    <p:pic>
                      <p:nvPicPr>
                        <p:cNvPr id="779296" name="Object 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9" y="2064"/>
                          <a:ext cx="2030" cy="21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79297" name="Freeform 33"/>
            <p:cNvSpPr>
              <a:spLocks/>
            </p:cNvSpPr>
            <p:nvPr/>
          </p:nvSpPr>
          <p:spPr bwMode="auto">
            <a:xfrm>
              <a:off x="275" y="2352"/>
              <a:ext cx="2203" cy="1724"/>
            </a:xfrm>
            <a:custGeom>
              <a:avLst/>
              <a:gdLst>
                <a:gd name="T0" fmla="*/ 0 w 1950"/>
                <a:gd name="T1" fmla="*/ 876 h 876"/>
                <a:gd name="T2" fmla="*/ 32 w 1950"/>
                <a:gd name="T3" fmla="*/ 872 h 876"/>
                <a:gd name="T4" fmla="*/ 66 w 1950"/>
                <a:gd name="T5" fmla="*/ 868 h 876"/>
                <a:gd name="T6" fmla="*/ 98 w 1950"/>
                <a:gd name="T7" fmla="*/ 862 h 876"/>
                <a:gd name="T8" fmla="*/ 130 w 1950"/>
                <a:gd name="T9" fmla="*/ 856 h 876"/>
                <a:gd name="T10" fmla="*/ 162 w 1950"/>
                <a:gd name="T11" fmla="*/ 846 h 876"/>
                <a:gd name="T12" fmla="*/ 196 w 1950"/>
                <a:gd name="T13" fmla="*/ 836 h 876"/>
                <a:gd name="T14" fmla="*/ 228 w 1950"/>
                <a:gd name="T15" fmla="*/ 822 h 876"/>
                <a:gd name="T16" fmla="*/ 260 w 1950"/>
                <a:gd name="T17" fmla="*/ 806 h 876"/>
                <a:gd name="T18" fmla="*/ 292 w 1950"/>
                <a:gd name="T19" fmla="*/ 788 h 876"/>
                <a:gd name="T20" fmla="*/ 326 w 1950"/>
                <a:gd name="T21" fmla="*/ 766 h 876"/>
                <a:gd name="T22" fmla="*/ 358 w 1950"/>
                <a:gd name="T23" fmla="*/ 740 h 876"/>
                <a:gd name="T24" fmla="*/ 390 w 1950"/>
                <a:gd name="T25" fmla="*/ 710 h 876"/>
                <a:gd name="T26" fmla="*/ 422 w 1950"/>
                <a:gd name="T27" fmla="*/ 676 h 876"/>
                <a:gd name="T28" fmla="*/ 454 w 1950"/>
                <a:gd name="T29" fmla="*/ 638 h 876"/>
                <a:gd name="T30" fmla="*/ 488 w 1950"/>
                <a:gd name="T31" fmla="*/ 598 h 876"/>
                <a:gd name="T32" fmla="*/ 520 w 1950"/>
                <a:gd name="T33" fmla="*/ 552 h 876"/>
                <a:gd name="T34" fmla="*/ 552 w 1950"/>
                <a:gd name="T35" fmla="*/ 504 h 876"/>
                <a:gd name="T36" fmla="*/ 584 w 1950"/>
                <a:gd name="T37" fmla="*/ 454 h 876"/>
                <a:gd name="T38" fmla="*/ 618 w 1950"/>
                <a:gd name="T39" fmla="*/ 402 h 876"/>
                <a:gd name="T40" fmla="*/ 650 w 1950"/>
                <a:gd name="T41" fmla="*/ 348 h 876"/>
                <a:gd name="T42" fmla="*/ 682 w 1950"/>
                <a:gd name="T43" fmla="*/ 294 h 876"/>
                <a:gd name="T44" fmla="*/ 714 w 1950"/>
                <a:gd name="T45" fmla="*/ 242 h 876"/>
                <a:gd name="T46" fmla="*/ 748 w 1950"/>
                <a:gd name="T47" fmla="*/ 192 h 876"/>
                <a:gd name="T48" fmla="*/ 780 w 1950"/>
                <a:gd name="T49" fmla="*/ 146 h 876"/>
                <a:gd name="T50" fmla="*/ 812 w 1950"/>
                <a:gd name="T51" fmla="*/ 104 h 876"/>
                <a:gd name="T52" fmla="*/ 844 w 1950"/>
                <a:gd name="T53" fmla="*/ 68 h 876"/>
                <a:gd name="T54" fmla="*/ 878 w 1950"/>
                <a:gd name="T55" fmla="*/ 38 h 876"/>
                <a:gd name="T56" fmla="*/ 910 w 1950"/>
                <a:gd name="T57" fmla="*/ 18 h 876"/>
                <a:gd name="T58" fmla="*/ 942 w 1950"/>
                <a:gd name="T59" fmla="*/ 4 h 876"/>
                <a:gd name="T60" fmla="*/ 976 w 1950"/>
                <a:gd name="T61" fmla="*/ 0 h 876"/>
                <a:gd name="T62" fmla="*/ 1008 w 1950"/>
                <a:gd name="T63" fmla="*/ 4 h 876"/>
                <a:gd name="T64" fmla="*/ 1040 w 1950"/>
                <a:gd name="T65" fmla="*/ 18 h 876"/>
                <a:gd name="T66" fmla="*/ 1074 w 1950"/>
                <a:gd name="T67" fmla="*/ 38 h 876"/>
                <a:gd name="T68" fmla="*/ 1106 w 1950"/>
                <a:gd name="T69" fmla="*/ 68 h 876"/>
                <a:gd name="T70" fmla="*/ 1138 w 1950"/>
                <a:gd name="T71" fmla="*/ 104 h 876"/>
                <a:gd name="T72" fmla="*/ 1170 w 1950"/>
                <a:gd name="T73" fmla="*/ 146 h 876"/>
                <a:gd name="T74" fmla="*/ 1202 w 1950"/>
                <a:gd name="T75" fmla="*/ 192 h 876"/>
                <a:gd name="T76" fmla="*/ 1236 w 1950"/>
                <a:gd name="T77" fmla="*/ 242 h 876"/>
                <a:gd name="T78" fmla="*/ 1268 w 1950"/>
                <a:gd name="T79" fmla="*/ 294 h 876"/>
                <a:gd name="T80" fmla="*/ 1300 w 1950"/>
                <a:gd name="T81" fmla="*/ 348 h 876"/>
                <a:gd name="T82" fmla="*/ 1332 w 1950"/>
                <a:gd name="T83" fmla="*/ 402 h 876"/>
                <a:gd name="T84" fmla="*/ 1366 w 1950"/>
                <a:gd name="T85" fmla="*/ 454 h 876"/>
                <a:gd name="T86" fmla="*/ 1398 w 1950"/>
                <a:gd name="T87" fmla="*/ 504 h 876"/>
                <a:gd name="T88" fmla="*/ 1430 w 1950"/>
                <a:gd name="T89" fmla="*/ 552 h 876"/>
                <a:gd name="T90" fmla="*/ 1462 w 1950"/>
                <a:gd name="T91" fmla="*/ 598 h 876"/>
                <a:gd name="T92" fmla="*/ 1496 w 1950"/>
                <a:gd name="T93" fmla="*/ 638 h 876"/>
                <a:gd name="T94" fmla="*/ 1528 w 1950"/>
                <a:gd name="T95" fmla="*/ 676 h 876"/>
                <a:gd name="T96" fmla="*/ 1560 w 1950"/>
                <a:gd name="T97" fmla="*/ 710 h 876"/>
                <a:gd name="T98" fmla="*/ 1592 w 1950"/>
                <a:gd name="T99" fmla="*/ 740 h 876"/>
                <a:gd name="T100" fmla="*/ 1626 w 1950"/>
                <a:gd name="T101" fmla="*/ 766 h 876"/>
                <a:gd name="T102" fmla="*/ 1658 w 1950"/>
                <a:gd name="T103" fmla="*/ 788 h 876"/>
                <a:gd name="T104" fmla="*/ 1690 w 1950"/>
                <a:gd name="T105" fmla="*/ 806 h 876"/>
                <a:gd name="T106" fmla="*/ 1722 w 1950"/>
                <a:gd name="T107" fmla="*/ 822 h 876"/>
                <a:gd name="T108" fmla="*/ 1756 w 1950"/>
                <a:gd name="T109" fmla="*/ 836 h 876"/>
                <a:gd name="T110" fmla="*/ 1788 w 1950"/>
                <a:gd name="T111" fmla="*/ 846 h 876"/>
                <a:gd name="T112" fmla="*/ 1820 w 1950"/>
                <a:gd name="T113" fmla="*/ 856 h 876"/>
                <a:gd name="T114" fmla="*/ 1852 w 1950"/>
                <a:gd name="T115" fmla="*/ 862 h 876"/>
                <a:gd name="T116" fmla="*/ 1886 w 1950"/>
                <a:gd name="T117" fmla="*/ 868 h 876"/>
                <a:gd name="T118" fmla="*/ 1918 w 1950"/>
                <a:gd name="T119" fmla="*/ 872 h 876"/>
                <a:gd name="T120" fmla="*/ 1950 w 1950"/>
                <a:gd name="T121" fmla="*/ 876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50" h="876">
                  <a:moveTo>
                    <a:pt x="0" y="876"/>
                  </a:moveTo>
                  <a:lnTo>
                    <a:pt x="32" y="872"/>
                  </a:lnTo>
                  <a:lnTo>
                    <a:pt x="66" y="868"/>
                  </a:lnTo>
                  <a:lnTo>
                    <a:pt x="98" y="862"/>
                  </a:lnTo>
                  <a:lnTo>
                    <a:pt x="130" y="856"/>
                  </a:lnTo>
                  <a:lnTo>
                    <a:pt x="162" y="846"/>
                  </a:lnTo>
                  <a:lnTo>
                    <a:pt x="196" y="836"/>
                  </a:lnTo>
                  <a:lnTo>
                    <a:pt x="228" y="822"/>
                  </a:lnTo>
                  <a:lnTo>
                    <a:pt x="260" y="806"/>
                  </a:lnTo>
                  <a:lnTo>
                    <a:pt x="292" y="788"/>
                  </a:lnTo>
                  <a:lnTo>
                    <a:pt x="326" y="766"/>
                  </a:lnTo>
                  <a:lnTo>
                    <a:pt x="358" y="740"/>
                  </a:lnTo>
                  <a:lnTo>
                    <a:pt x="390" y="710"/>
                  </a:lnTo>
                  <a:lnTo>
                    <a:pt x="422" y="676"/>
                  </a:lnTo>
                  <a:lnTo>
                    <a:pt x="454" y="638"/>
                  </a:lnTo>
                  <a:lnTo>
                    <a:pt x="488" y="598"/>
                  </a:lnTo>
                  <a:lnTo>
                    <a:pt x="520" y="552"/>
                  </a:lnTo>
                  <a:lnTo>
                    <a:pt x="552" y="504"/>
                  </a:lnTo>
                  <a:lnTo>
                    <a:pt x="584" y="454"/>
                  </a:lnTo>
                  <a:lnTo>
                    <a:pt x="618" y="402"/>
                  </a:lnTo>
                  <a:lnTo>
                    <a:pt x="650" y="348"/>
                  </a:lnTo>
                  <a:lnTo>
                    <a:pt x="682" y="294"/>
                  </a:lnTo>
                  <a:lnTo>
                    <a:pt x="714" y="242"/>
                  </a:lnTo>
                  <a:lnTo>
                    <a:pt x="748" y="192"/>
                  </a:lnTo>
                  <a:lnTo>
                    <a:pt x="780" y="146"/>
                  </a:lnTo>
                  <a:lnTo>
                    <a:pt x="812" y="104"/>
                  </a:lnTo>
                  <a:lnTo>
                    <a:pt x="844" y="68"/>
                  </a:lnTo>
                  <a:lnTo>
                    <a:pt x="878" y="38"/>
                  </a:lnTo>
                  <a:lnTo>
                    <a:pt x="910" y="18"/>
                  </a:lnTo>
                  <a:lnTo>
                    <a:pt x="942" y="4"/>
                  </a:lnTo>
                  <a:lnTo>
                    <a:pt x="976" y="0"/>
                  </a:lnTo>
                  <a:lnTo>
                    <a:pt x="1008" y="4"/>
                  </a:lnTo>
                  <a:lnTo>
                    <a:pt x="1040" y="18"/>
                  </a:lnTo>
                  <a:lnTo>
                    <a:pt x="1074" y="38"/>
                  </a:lnTo>
                  <a:lnTo>
                    <a:pt x="1106" y="68"/>
                  </a:lnTo>
                  <a:lnTo>
                    <a:pt x="1138" y="104"/>
                  </a:lnTo>
                  <a:lnTo>
                    <a:pt x="1170" y="146"/>
                  </a:lnTo>
                  <a:lnTo>
                    <a:pt x="1202" y="192"/>
                  </a:lnTo>
                  <a:lnTo>
                    <a:pt x="1236" y="242"/>
                  </a:lnTo>
                  <a:lnTo>
                    <a:pt x="1268" y="294"/>
                  </a:lnTo>
                  <a:lnTo>
                    <a:pt x="1300" y="348"/>
                  </a:lnTo>
                  <a:lnTo>
                    <a:pt x="1332" y="402"/>
                  </a:lnTo>
                  <a:lnTo>
                    <a:pt x="1366" y="454"/>
                  </a:lnTo>
                  <a:lnTo>
                    <a:pt x="1398" y="504"/>
                  </a:lnTo>
                  <a:lnTo>
                    <a:pt x="1430" y="552"/>
                  </a:lnTo>
                  <a:lnTo>
                    <a:pt x="1462" y="598"/>
                  </a:lnTo>
                  <a:lnTo>
                    <a:pt x="1496" y="638"/>
                  </a:lnTo>
                  <a:lnTo>
                    <a:pt x="1528" y="676"/>
                  </a:lnTo>
                  <a:lnTo>
                    <a:pt x="1560" y="710"/>
                  </a:lnTo>
                  <a:lnTo>
                    <a:pt x="1592" y="740"/>
                  </a:lnTo>
                  <a:lnTo>
                    <a:pt x="1626" y="766"/>
                  </a:lnTo>
                  <a:lnTo>
                    <a:pt x="1658" y="788"/>
                  </a:lnTo>
                  <a:lnTo>
                    <a:pt x="1690" y="806"/>
                  </a:lnTo>
                  <a:lnTo>
                    <a:pt x="1722" y="822"/>
                  </a:lnTo>
                  <a:lnTo>
                    <a:pt x="1756" y="836"/>
                  </a:lnTo>
                  <a:lnTo>
                    <a:pt x="1788" y="846"/>
                  </a:lnTo>
                  <a:lnTo>
                    <a:pt x="1820" y="856"/>
                  </a:lnTo>
                  <a:lnTo>
                    <a:pt x="1852" y="862"/>
                  </a:lnTo>
                  <a:lnTo>
                    <a:pt x="1886" y="868"/>
                  </a:lnTo>
                  <a:lnTo>
                    <a:pt x="1918" y="872"/>
                  </a:lnTo>
                  <a:lnTo>
                    <a:pt x="1950" y="876"/>
                  </a:lnTo>
                </a:path>
              </a:pathLst>
            </a:custGeom>
            <a:noFill/>
            <a:ln w="19050" cap="flat">
              <a:solidFill>
                <a:srgbClr val="00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79298" name="Line 34"/>
            <p:cNvSpPr>
              <a:spLocks noChangeShapeType="1"/>
            </p:cNvSpPr>
            <p:nvPr/>
          </p:nvSpPr>
          <p:spPr bwMode="auto">
            <a:xfrm>
              <a:off x="645" y="3092"/>
              <a:ext cx="328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79299" name="Text Box 35"/>
            <p:cNvSpPr txBox="1">
              <a:spLocks noChangeArrowheads="1"/>
            </p:cNvSpPr>
            <p:nvPr/>
          </p:nvSpPr>
          <p:spPr bwMode="auto">
            <a:xfrm>
              <a:off x="1799" y="2755"/>
              <a:ext cx="34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800">
                  <a:solidFill>
                    <a:srgbClr val="3333FF"/>
                  </a:solidFill>
                  <a:latin typeface="Symbol" panose="05050102010706020507" pitchFamily="18" charset="2"/>
                </a:rPr>
                <a:t>s</a:t>
              </a:r>
              <a:r>
                <a:rPr lang="en-US" altLang="ja-JP" sz="2800" baseline="-25000">
                  <a:solidFill>
                    <a:srgbClr val="3333FF"/>
                  </a:solidFill>
                </a:rPr>
                <a:t>T</a:t>
              </a:r>
              <a:endParaRPr lang="en-US" altLang="ja-JP" sz="2800">
                <a:solidFill>
                  <a:srgbClr val="3333FF"/>
                </a:solidFill>
                <a:latin typeface="cmbxti10" pitchFamily="34" charset="0"/>
              </a:endParaRPr>
            </a:p>
          </p:txBody>
        </p:sp>
        <p:sp>
          <p:nvSpPr>
            <p:cNvPr id="779300" name="Line 36"/>
            <p:cNvSpPr>
              <a:spLocks noChangeShapeType="1"/>
            </p:cNvSpPr>
            <p:nvPr/>
          </p:nvSpPr>
          <p:spPr bwMode="auto">
            <a:xfrm>
              <a:off x="920" y="3095"/>
              <a:ext cx="853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79304" name="Line 40"/>
            <p:cNvSpPr>
              <a:spLocks noChangeShapeType="1"/>
            </p:cNvSpPr>
            <p:nvPr/>
          </p:nvSpPr>
          <p:spPr bwMode="auto">
            <a:xfrm flipH="1">
              <a:off x="1773" y="3092"/>
              <a:ext cx="329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79306" name="Line 42"/>
            <p:cNvSpPr>
              <a:spLocks noChangeShapeType="1"/>
            </p:cNvSpPr>
            <p:nvPr/>
          </p:nvSpPr>
          <p:spPr bwMode="auto">
            <a:xfrm>
              <a:off x="200" y="4076"/>
              <a:ext cx="232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79307" name="Rectangle 43"/>
            <p:cNvSpPr>
              <a:spLocks noChangeArrowheads="1"/>
            </p:cNvSpPr>
            <p:nvPr/>
          </p:nvSpPr>
          <p:spPr bwMode="auto">
            <a:xfrm>
              <a:off x="2496" y="3859"/>
              <a:ext cx="187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3200"/>
                <a:t>t</a:t>
              </a:r>
            </a:p>
          </p:txBody>
        </p:sp>
        <p:sp>
          <p:nvSpPr>
            <p:cNvPr id="779317" name="AutoShape 53"/>
            <p:cNvSpPr>
              <a:spLocks noChangeArrowheads="1"/>
            </p:cNvSpPr>
            <p:nvPr/>
          </p:nvSpPr>
          <p:spPr bwMode="auto">
            <a:xfrm>
              <a:off x="2468" y="3483"/>
              <a:ext cx="720" cy="315"/>
            </a:xfrm>
            <a:prstGeom prst="leftRightArrow">
              <a:avLst>
                <a:gd name="adj1" fmla="val 50000"/>
                <a:gd name="adj2" fmla="val 45714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79319" name="Text Box 55"/>
            <p:cNvSpPr txBox="1">
              <a:spLocks noChangeArrowheads="1"/>
            </p:cNvSpPr>
            <p:nvPr/>
          </p:nvSpPr>
          <p:spPr bwMode="auto">
            <a:xfrm>
              <a:off x="2333" y="2972"/>
              <a:ext cx="1072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Fourier </a:t>
              </a:r>
            </a:p>
            <a:p>
              <a:pPr algn="ctr"/>
              <a:r>
                <a:rPr lang="en-US" altLang="ja-JP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Transform</a:t>
              </a:r>
              <a:endParaRPr lang="ja-JP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79347" name="Text Box 83"/>
            <p:cNvSpPr txBox="1">
              <a:spLocks noChangeArrowheads="1"/>
            </p:cNvSpPr>
            <p:nvPr/>
          </p:nvSpPr>
          <p:spPr bwMode="auto">
            <a:xfrm>
              <a:off x="1809" y="2188"/>
              <a:ext cx="844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400" dirty="0" smtClean="0"/>
                <a:t>Time </a:t>
              </a:r>
            </a:p>
            <a:p>
              <a:r>
                <a:rPr lang="en-US" altLang="ja-JP" sz="2400" dirty="0" smtClean="0"/>
                <a:t>Domain</a:t>
              </a:r>
              <a:endParaRPr lang="ja-JP" altLang="en-US" sz="2400" dirty="0"/>
            </a:p>
          </p:txBody>
        </p:sp>
        <p:sp>
          <p:nvSpPr>
            <p:cNvPr id="779348" name="Text Box 84"/>
            <p:cNvSpPr txBox="1">
              <a:spLocks noChangeArrowheads="1"/>
            </p:cNvSpPr>
            <p:nvPr/>
          </p:nvSpPr>
          <p:spPr bwMode="auto">
            <a:xfrm>
              <a:off x="4602" y="2188"/>
              <a:ext cx="844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400" dirty="0" smtClean="0"/>
                <a:t>Freq. </a:t>
              </a:r>
            </a:p>
            <a:p>
              <a:r>
                <a:rPr lang="en-US" altLang="ja-JP" sz="2400" dirty="0" smtClean="0"/>
                <a:t>Domain</a:t>
              </a:r>
              <a:endParaRPr lang="ja-JP" altLang="en-US" sz="2400" dirty="0"/>
            </a:p>
          </p:txBody>
        </p:sp>
      </p:grpSp>
      <p:sp>
        <p:nvSpPr>
          <p:cNvPr id="77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Spiky Structure</a:t>
            </a:r>
            <a:endParaRPr lang="ja-JP" altLang="en-US" dirty="0"/>
          </a:p>
        </p:txBody>
      </p:sp>
      <p:grpSp>
        <p:nvGrpSpPr>
          <p:cNvPr id="779352" name="Group 88"/>
          <p:cNvGrpSpPr>
            <a:grpSpLocks/>
          </p:cNvGrpSpPr>
          <p:nvPr/>
        </p:nvGrpSpPr>
        <p:grpSpPr bwMode="auto">
          <a:xfrm>
            <a:off x="6289675" y="4788169"/>
            <a:ext cx="2320925" cy="519112"/>
            <a:chOff x="3962" y="3177"/>
            <a:chExt cx="1462" cy="327"/>
          </a:xfrm>
        </p:grpSpPr>
        <p:sp>
          <p:nvSpPr>
            <p:cNvPr id="779288" name="Line 24"/>
            <p:cNvSpPr>
              <a:spLocks noChangeShapeType="1"/>
            </p:cNvSpPr>
            <p:nvPr/>
          </p:nvSpPr>
          <p:spPr bwMode="auto">
            <a:xfrm>
              <a:off x="3962" y="3373"/>
              <a:ext cx="37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79289" name="Line 25"/>
            <p:cNvSpPr>
              <a:spLocks noChangeShapeType="1"/>
            </p:cNvSpPr>
            <p:nvPr/>
          </p:nvSpPr>
          <p:spPr bwMode="auto">
            <a:xfrm flipH="1">
              <a:off x="4551" y="3373"/>
              <a:ext cx="379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79290" name="Line 26"/>
            <p:cNvSpPr>
              <a:spLocks noChangeShapeType="1"/>
            </p:cNvSpPr>
            <p:nvPr/>
          </p:nvSpPr>
          <p:spPr bwMode="auto">
            <a:xfrm>
              <a:off x="4336" y="3375"/>
              <a:ext cx="231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79291" name="Text Box 27"/>
            <p:cNvSpPr txBox="1">
              <a:spLocks noChangeArrowheads="1"/>
            </p:cNvSpPr>
            <p:nvPr/>
          </p:nvSpPr>
          <p:spPr bwMode="auto">
            <a:xfrm>
              <a:off x="4944" y="3177"/>
              <a:ext cx="48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800">
                  <a:solidFill>
                    <a:srgbClr val="FF0000"/>
                  </a:solidFill>
                  <a:latin typeface="Symbol" panose="05050102010706020507" pitchFamily="18" charset="2"/>
                </a:rPr>
                <a:t>s</a:t>
              </a:r>
              <a:r>
                <a:rPr lang="en-US" altLang="ja-JP" sz="2800" baseline="-25000">
                  <a:solidFill>
                    <a:srgbClr val="FF0000"/>
                  </a:solidFill>
                </a:rPr>
                <a:t>T</a:t>
              </a:r>
              <a:r>
                <a:rPr lang="en-US" altLang="ja-JP" sz="2800" baseline="30000">
                  <a:solidFill>
                    <a:srgbClr val="FF0000"/>
                  </a:solidFill>
                </a:rPr>
                <a:t>-1</a:t>
              </a:r>
            </a:p>
          </p:txBody>
        </p:sp>
      </p:grpSp>
      <p:grpSp>
        <p:nvGrpSpPr>
          <p:cNvPr id="779351" name="Group 87"/>
          <p:cNvGrpSpPr>
            <a:grpSpLocks/>
          </p:cNvGrpSpPr>
          <p:nvPr/>
        </p:nvGrpSpPr>
        <p:grpSpPr bwMode="auto">
          <a:xfrm>
            <a:off x="152400" y="4877069"/>
            <a:ext cx="2025650" cy="519112"/>
            <a:chOff x="96" y="3233"/>
            <a:chExt cx="1276" cy="327"/>
          </a:xfrm>
        </p:grpSpPr>
        <p:sp>
          <p:nvSpPr>
            <p:cNvPr id="779301" name="Line 37"/>
            <p:cNvSpPr>
              <a:spLocks noChangeShapeType="1"/>
            </p:cNvSpPr>
            <p:nvPr/>
          </p:nvSpPr>
          <p:spPr bwMode="auto">
            <a:xfrm>
              <a:off x="687" y="3477"/>
              <a:ext cx="327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79302" name="Line 38"/>
            <p:cNvSpPr>
              <a:spLocks noChangeShapeType="1"/>
            </p:cNvSpPr>
            <p:nvPr/>
          </p:nvSpPr>
          <p:spPr bwMode="auto">
            <a:xfrm flipH="1">
              <a:off x="1043" y="3477"/>
              <a:ext cx="329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79303" name="Line 39"/>
            <p:cNvSpPr>
              <a:spLocks noChangeShapeType="1"/>
            </p:cNvSpPr>
            <p:nvPr/>
          </p:nvSpPr>
          <p:spPr bwMode="auto">
            <a:xfrm>
              <a:off x="843" y="3479"/>
              <a:ext cx="2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79305" name="Text Box 41"/>
            <p:cNvSpPr txBox="1">
              <a:spLocks noChangeArrowheads="1"/>
            </p:cNvSpPr>
            <p:nvPr/>
          </p:nvSpPr>
          <p:spPr bwMode="auto">
            <a:xfrm>
              <a:off x="96" y="3233"/>
              <a:ext cx="76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800">
                  <a:solidFill>
                    <a:srgbClr val="FF0000"/>
                  </a:solidFill>
                </a:rPr>
                <a:t>(</a:t>
              </a:r>
              <a:r>
                <a:rPr lang="en-US" altLang="ja-JP" sz="2800">
                  <a:solidFill>
                    <a:srgbClr val="FF0000"/>
                  </a:solidFill>
                  <a:latin typeface="Symbol" panose="05050102010706020507" pitchFamily="18" charset="2"/>
                </a:rPr>
                <a:t>rw</a:t>
              </a:r>
              <a:r>
                <a:rPr lang="en-US" altLang="ja-JP" sz="2800" baseline="-25000">
                  <a:solidFill>
                    <a:srgbClr val="FF0000"/>
                  </a:solidFill>
                </a:rPr>
                <a:t>1</a:t>
              </a:r>
              <a:r>
                <a:rPr lang="en-US" altLang="ja-JP" sz="2800">
                  <a:solidFill>
                    <a:srgbClr val="FF0000"/>
                  </a:solidFill>
                </a:rPr>
                <a:t>)</a:t>
              </a:r>
              <a:r>
                <a:rPr lang="en-US" altLang="ja-JP" sz="2800" baseline="30000">
                  <a:solidFill>
                    <a:srgbClr val="FF0000"/>
                  </a:solidFill>
                </a:rPr>
                <a:t>-1</a:t>
              </a:r>
            </a:p>
          </p:txBody>
        </p:sp>
      </p:grpSp>
      <p:sp>
        <p:nvSpPr>
          <p:cNvPr id="779354" name="Text Box 90"/>
          <p:cNvSpPr txBox="1">
            <a:spLocks noChangeArrowheads="1"/>
          </p:cNvSpPr>
          <p:nvPr/>
        </p:nvSpPr>
        <p:spPr bwMode="auto">
          <a:xfrm>
            <a:off x="1207939" y="1156212"/>
            <a:ext cx="6728121" cy="156966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3200" dirty="0"/>
              <a:t>Fourier </a:t>
            </a:r>
            <a:r>
              <a:rPr lang="en-US" altLang="ja-JP" sz="3200" dirty="0" smtClean="0"/>
              <a:t>Limit imposes the widths of envelopes and spikes to be inversely proportional!</a:t>
            </a:r>
            <a:endParaRPr lang="ja-JP" altLang="en-US" sz="3200" dirty="0"/>
          </a:p>
        </p:txBody>
      </p:sp>
      <p:sp>
        <p:nvSpPr>
          <p:cNvPr id="779357" name="Text Box 93"/>
          <p:cNvSpPr txBox="1">
            <a:spLocks noChangeArrowheads="1"/>
          </p:cNvSpPr>
          <p:nvPr/>
        </p:nvSpPr>
        <p:spPr bwMode="auto">
          <a:xfrm>
            <a:off x="7775575" y="0"/>
            <a:ext cx="13684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1200" i="1"/>
              <a:t>物理現象と光特性</a:t>
            </a:r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50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3319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9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9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79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79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Spatial and Angular Profiles</a:t>
            </a:r>
            <a:endParaRPr lang="ja-JP" altLang="en-US" dirty="0"/>
          </a:p>
        </p:txBody>
      </p:sp>
      <p:sp>
        <p:nvSpPr>
          <p:cNvPr id="787468" name="Text Box 12"/>
          <p:cNvSpPr txBox="1">
            <a:spLocks noChangeArrowheads="1"/>
          </p:cNvSpPr>
          <p:nvPr/>
        </p:nvSpPr>
        <p:spPr bwMode="auto">
          <a:xfrm>
            <a:off x="7775575" y="0"/>
            <a:ext cx="13684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1200" i="1"/>
              <a:t>物理現象と光特性</a:t>
            </a:r>
          </a:p>
        </p:txBody>
      </p:sp>
      <p:pic>
        <p:nvPicPr>
          <p:cNvPr id="2" name="AGDRec_20181120_09355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80728"/>
            <a:ext cx="9144000" cy="5886450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51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9860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Coherence Improvement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52</a:t>
            </a:fld>
            <a:endParaRPr lang="ja-JP" altLang="en-US" dirty="0"/>
          </a:p>
        </p:txBody>
      </p:sp>
      <p:graphicFrame>
        <p:nvGraphicFramePr>
          <p:cNvPr id="6" name="オブジェクト 5"/>
          <p:cNvGraphicFramePr>
            <a:graphicFrameLocks noChangeAspect="1"/>
          </p:cNvGraphicFramePr>
          <p:nvPr>
            <p:extLst/>
          </p:nvPr>
        </p:nvGraphicFramePr>
        <p:xfrm>
          <a:off x="642459" y="980728"/>
          <a:ext cx="7859082" cy="59321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ｸﾞﾗﾌ" r:id="rId3" imgW="8086320" imgH="6103800" progId="Origin50.Graph">
                  <p:embed/>
                </p:oleObj>
              </mc:Choice>
              <mc:Fallback>
                <p:oleObj name="ｸﾞﾗﾌ" r:id="rId3" imgW="8086320" imgH="6103800" progId="Origin50.Graph">
                  <p:embed/>
                  <p:pic>
                    <p:nvPicPr>
                      <p:cNvPr id="6" name="オブジェクト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2459" y="980728"/>
                        <a:ext cx="7859082" cy="59321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910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4824413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Introduction</a:t>
            </a:r>
          </a:p>
          <a:p>
            <a:pPr eaLnBrk="1" hangingPunct="1"/>
            <a:r>
              <a:rPr lang="en-US" altLang="ja-JP" dirty="0" smtClean="0"/>
              <a:t>Coherent radiation &amp; FELs</a:t>
            </a:r>
          </a:p>
          <a:p>
            <a:r>
              <a:rPr lang="en-US" altLang="ja-JP" dirty="0"/>
              <a:t>Amplification mechanism in </a:t>
            </a:r>
            <a:r>
              <a:rPr lang="en-US" altLang="ja-JP" dirty="0" smtClean="0"/>
              <a:t>FELs</a:t>
            </a:r>
          </a:p>
          <a:p>
            <a:r>
              <a:rPr lang="en-US" altLang="ja-JP" dirty="0"/>
              <a:t>FEL equation</a:t>
            </a:r>
          </a:p>
          <a:p>
            <a:r>
              <a:rPr lang="en-US" altLang="ja-JP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Characteristics of FEL radiation</a:t>
            </a:r>
            <a:endParaRPr lang="en-US" altLang="ja-JP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Seeded FEL</a:t>
            </a:r>
          </a:p>
          <a:p>
            <a:pPr eaLnBrk="1" hangingPunct="1"/>
            <a:r>
              <a:rPr lang="en-US" altLang="ja-JP" dirty="0" smtClean="0"/>
              <a:t>ERL: what’s it?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E675D5-6A16-489E-8151-F52117966913}" type="slidenum">
              <a:rPr lang="ja-JP" altLang="en-US" smtClean="0"/>
              <a:pPr>
                <a:defRPr/>
              </a:pPr>
              <a:t>53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5311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Seeded Light in FELs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457200" y="1052736"/>
            <a:ext cx="8482760" cy="5491648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Oscillator FEL: Mode-selected light</a:t>
            </a:r>
          </a:p>
          <a:p>
            <a:pPr lvl="1"/>
            <a:r>
              <a:rPr lang="en-US" altLang="ja-JP" dirty="0" smtClean="0"/>
              <a:t>Single mode available</a:t>
            </a:r>
            <a:endParaRPr lang="en-US" altLang="ja-JP" dirty="0"/>
          </a:p>
          <a:p>
            <a:r>
              <a:rPr lang="en-US" altLang="ja-JP" dirty="0"/>
              <a:t>SASE FEL</a:t>
            </a:r>
            <a:r>
              <a:rPr lang="ja-JP" altLang="en-US" dirty="0" smtClean="0"/>
              <a:t>：</a:t>
            </a:r>
            <a:r>
              <a:rPr lang="en-US" altLang="ja-JP" dirty="0" smtClean="0"/>
              <a:t>Shot noise (</a:t>
            </a:r>
            <a:r>
              <a:rPr lang="en-US" altLang="ja-JP" dirty="0" err="1" smtClean="0"/>
              <a:t>Spont</a:t>
            </a:r>
            <a:r>
              <a:rPr lang="en-US" altLang="ja-JP" dirty="0"/>
              <a:t>. </a:t>
            </a:r>
            <a:r>
              <a:rPr lang="en-US" altLang="ja-JP" dirty="0" smtClean="0"/>
              <a:t>Rad.)</a:t>
            </a:r>
            <a:endParaRPr lang="en-US" altLang="ja-JP" dirty="0"/>
          </a:p>
          <a:p>
            <a:pPr lvl="1"/>
            <a:r>
              <a:rPr lang="en-US" altLang="ja-JP" dirty="0" smtClean="0"/>
              <a:t>Spatially </a:t>
            </a:r>
            <a:r>
              <a:rPr lang="en-US" altLang="ja-JP" dirty="0"/>
              <a:t>coherent (optical guiding)</a:t>
            </a:r>
          </a:p>
          <a:p>
            <a:pPr lvl="1"/>
            <a:r>
              <a:rPr lang="en-US" altLang="ja-JP" dirty="0"/>
              <a:t>Temporally partially coherent (poor coherence)</a:t>
            </a:r>
          </a:p>
          <a:p>
            <a:r>
              <a:rPr lang="en-US" altLang="ja-JP" dirty="0"/>
              <a:t>Seeded FEL: Coherent light (seed laser)</a:t>
            </a:r>
          </a:p>
          <a:p>
            <a:pPr lvl="1"/>
            <a:r>
              <a:rPr lang="en-US" altLang="ja-JP" dirty="0"/>
              <a:t>Perfect coherence in time and space (single mode)</a:t>
            </a:r>
          </a:p>
          <a:p>
            <a:pPr lvl="1"/>
            <a:r>
              <a:rPr lang="en-US" altLang="ja-JP" dirty="0"/>
              <a:t>“Coherent-seed” FEL</a:t>
            </a:r>
          </a:p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54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3481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How to Realize Short-</a:t>
            </a:r>
            <a:r>
              <a:rPr lang="en-US" altLang="ja-JP" dirty="0" smtClean="0">
                <a:latin typeface="Symbol" panose="05050102010706020507" pitchFamily="18" charset="2"/>
              </a:rPr>
              <a:t>l</a:t>
            </a:r>
            <a:r>
              <a:rPr lang="en-US" altLang="ja-JP" dirty="0" smtClean="0"/>
              <a:t> Seeded FEL?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55</a:t>
            </a:fld>
            <a:endParaRPr lang="ja-JP" altLang="en-US" dirty="0"/>
          </a:p>
        </p:txBody>
      </p:sp>
      <p:grpSp>
        <p:nvGrpSpPr>
          <p:cNvPr id="3" name="グループ化 2"/>
          <p:cNvGrpSpPr/>
          <p:nvPr/>
        </p:nvGrpSpPr>
        <p:grpSpPr>
          <a:xfrm>
            <a:off x="3208876" y="1968650"/>
            <a:ext cx="4794203" cy="483618"/>
            <a:chOff x="3208876" y="1968650"/>
            <a:chExt cx="4794203" cy="483618"/>
          </a:xfrm>
        </p:grpSpPr>
        <p:sp>
          <p:nvSpPr>
            <p:cNvPr id="21534" name="Freeform 18"/>
            <p:cNvSpPr>
              <a:spLocks/>
            </p:cNvSpPr>
            <p:nvPr/>
          </p:nvSpPr>
          <p:spPr bwMode="auto">
            <a:xfrm>
              <a:off x="3208876" y="1970475"/>
              <a:ext cx="1193532" cy="479969"/>
            </a:xfrm>
            <a:custGeom>
              <a:avLst/>
              <a:gdLst>
                <a:gd name="T0" fmla="*/ 0 w 654"/>
                <a:gd name="T1" fmla="*/ 0 h 263"/>
                <a:gd name="T2" fmla="*/ 654 w 654"/>
                <a:gd name="T3" fmla="*/ 0 h 263"/>
                <a:gd name="T4" fmla="*/ 654 w 654"/>
                <a:gd name="T5" fmla="*/ 263 h 263"/>
                <a:gd name="T6" fmla="*/ 0 w 654"/>
                <a:gd name="T7" fmla="*/ 263 h 263"/>
                <a:gd name="T8" fmla="*/ 0 w 654"/>
                <a:gd name="T9" fmla="*/ 0 h 263"/>
                <a:gd name="T10" fmla="*/ 0 w 654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4" h="263">
                  <a:moveTo>
                    <a:pt x="0" y="0"/>
                  </a:moveTo>
                  <a:lnTo>
                    <a:pt x="654" y="0"/>
                  </a:lnTo>
                  <a:lnTo>
                    <a:pt x="654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8" cap="flat">
              <a:solidFill>
                <a:srgbClr val="2318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35" name="Freeform 19"/>
            <p:cNvSpPr>
              <a:spLocks/>
            </p:cNvSpPr>
            <p:nvPr/>
          </p:nvSpPr>
          <p:spPr bwMode="auto">
            <a:xfrm>
              <a:off x="3208876" y="1970475"/>
              <a:ext cx="1193532" cy="479969"/>
            </a:xfrm>
            <a:custGeom>
              <a:avLst/>
              <a:gdLst>
                <a:gd name="T0" fmla="*/ 0 w 654"/>
                <a:gd name="T1" fmla="*/ 0 h 263"/>
                <a:gd name="T2" fmla="*/ 654 w 654"/>
                <a:gd name="T3" fmla="*/ 0 h 263"/>
                <a:gd name="T4" fmla="*/ 654 w 654"/>
                <a:gd name="T5" fmla="*/ 263 h 263"/>
                <a:gd name="T6" fmla="*/ 0 w 654"/>
                <a:gd name="T7" fmla="*/ 263 h 263"/>
                <a:gd name="T8" fmla="*/ 0 w 654"/>
                <a:gd name="T9" fmla="*/ 0 h 263"/>
                <a:gd name="T10" fmla="*/ 0 w 654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4" h="263">
                  <a:moveTo>
                    <a:pt x="0" y="0"/>
                  </a:moveTo>
                  <a:lnTo>
                    <a:pt x="654" y="0"/>
                  </a:lnTo>
                  <a:lnTo>
                    <a:pt x="654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8" cap="flat">
              <a:solidFill>
                <a:srgbClr val="2318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36" name="Freeform 20"/>
            <p:cNvSpPr>
              <a:spLocks/>
            </p:cNvSpPr>
            <p:nvPr/>
          </p:nvSpPr>
          <p:spPr bwMode="auto">
            <a:xfrm>
              <a:off x="3323849" y="1968650"/>
              <a:ext cx="60224" cy="483618"/>
            </a:xfrm>
            <a:custGeom>
              <a:avLst/>
              <a:gdLst>
                <a:gd name="T0" fmla="*/ 0 w 33"/>
                <a:gd name="T1" fmla="*/ 0 h 265"/>
                <a:gd name="T2" fmla="*/ 33 w 33"/>
                <a:gd name="T3" fmla="*/ 0 h 265"/>
                <a:gd name="T4" fmla="*/ 33 w 33"/>
                <a:gd name="T5" fmla="*/ 265 h 265"/>
                <a:gd name="T6" fmla="*/ 0 w 33"/>
                <a:gd name="T7" fmla="*/ 265 h 265"/>
                <a:gd name="T8" fmla="*/ 0 w 33"/>
                <a:gd name="T9" fmla="*/ 0 h 265"/>
                <a:gd name="T10" fmla="*/ 0 w 33"/>
                <a:gd name="T11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5">
                  <a:moveTo>
                    <a:pt x="0" y="0"/>
                  </a:moveTo>
                  <a:lnTo>
                    <a:pt x="33" y="0"/>
                  </a:lnTo>
                  <a:lnTo>
                    <a:pt x="33" y="265"/>
                  </a:lnTo>
                  <a:lnTo>
                    <a:pt x="0" y="26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37" name="Freeform 21"/>
            <p:cNvSpPr>
              <a:spLocks/>
            </p:cNvSpPr>
            <p:nvPr/>
          </p:nvSpPr>
          <p:spPr bwMode="auto">
            <a:xfrm>
              <a:off x="3208876" y="1968650"/>
              <a:ext cx="58399" cy="483618"/>
            </a:xfrm>
            <a:custGeom>
              <a:avLst/>
              <a:gdLst>
                <a:gd name="T0" fmla="*/ 0 w 32"/>
                <a:gd name="T1" fmla="*/ 0 h 265"/>
                <a:gd name="T2" fmla="*/ 32 w 32"/>
                <a:gd name="T3" fmla="*/ 0 h 265"/>
                <a:gd name="T4" fmla="*/ 32 w 32"/>
                <a:gd name="T5" fmla="*/ 265 h 265"/>
                <a:gd name="T6" fmla="*/ 0 w 32"/>
                <a:gd name="T7" fmla="*/ 265 h 265"/>
                <a:gd name="T8" fmla="*/ 0 w 32"/>
                <a:gd name="T9" fmla="*/ 0 h 265"/>
                <a:gd name="T10" fmla="*/ 0 w 32"/>
                <a:gd name="T11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265">
                  <a:moveTo>
                    <a:pt x="0" y="0"/>
                  </a:moveTo>
                  <a:lnTo>
                    <a:pt x="32" y="0"/>
                  </a:lnTo>
                  <a:lnTo>
                    <a:pt x="32" y="265"/>
                  </a:lnTo>
                  <a:lnTo>
                    <a:pt x="0" y="26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38" name="Freeform 22"/>
            <p:cNvSpPr>
              <a:spLocks/>
            </p:cNvSpPr>
            <p:nvPr/>
          </p:nvSpPr>
          <p:spPr bwMode="auto">
            <a:xfrm>
              <a:off x="3444298" y="1970475"/>
              <a:ext cx="60224" cy="479969"/>
            </a:xfrm>
            <a:custGeom>
              <a:avLst/>
              <a:gdLst>
                <a:gd name="T0" fmla="*/ 0 w 33"/>
                <a:gd name="T1" fmla="*/ 0 h 263"/>
                <a:gd name="T2" fmla="*/ 33 w 33"/>
                <a:gd name="T3" fmla="*/ 0 h 263"/>
                <a:gd name="T4" fmla="*/ 33 w 33"/>
                <a:gd name="T5" fmla="*/ 263 h 263"/>
                <a:gd name="T6" fmla="*/ 0 w 33"/>
                <a:gd name="T7" fmla="*/ 263 h 263"/>
                <a:gd name="T8" fmla="*/ 0 w 33"/>
                <a:gd name="T9" fmla="*/ 0 h 263"/>
                <a:gd name="T10" fmla="*/ 0 w 33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3">
                  <a:moveTo>
                    <a:pt x="0" y="0"/>
                  </a:moveTo>
                  <a:lnTo>
                    <a:pt x="33" y="0"/>
                  </a:lnTo>
                  <a:lnTo>
                    <a:pt x="33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39" name="Freeform 23"/>
            <p:cNvSpPr>
              <a:spLocks/>
            </p:cNvSpPr>
            <p:nvPr/>
          </p:nvSpPr>
          <p:spPr bwMode="auto">
            <a:xfrm>
              <a:off x="3564747" y="1970475"/>
              <a:ext cx="56574" cy="479969"/>
            </a:xfrm>
            <a:custGeom>
              <a:avLst/>
              <a:gdLst>
                <a:gd name="T0" fmla="*/ 0 w 31"/>
                <a:gd name="T1" fmla="*/ 0 h 263"/>
                <a:gd name="T2" fmla="*/ 31 w 31"/>
                <a:gd name="T3" fmla="*/ 0 h 263"/>
                <a:gd name="T4" fmla="*/ 31 w 31"/>
                <a:gd name="T5" fmla="*/ 263 h 263"/>
                <a:gd name="T6" fmla="*/ 0 w 31"/>
                <a:gd name="T7" fmla="*/ 263 h 263"/>
                <a:gd name="T8" fmla="*/ 0 w 31"/>
                <a:gd name="T9" fmla="*/ 0 h 263"/>
                <a:gd name="T10" fmla="*/ 0 w 31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263">
                  <a:moveTo>
                    <a:pt x="0" y="0"/>
                  </a:moveTo>
                  <a:lnTo>
                    <a:pt x="31" y="0"/>
                  </a:lnTo>
                  <a:lnTo>
                    <a:pt x="31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40" name="Freeform 24"/>
            <p:cNvSpPr>
              <a:spLocks/>
            </p:cNvSpPr>
            <p:nvPr/>
          </p:nvSpPr>
          <p:spPr bwMode="auto">
            <a:xfrm>
              <a:off x="3681545" y="1970475"/>
              <a:ext cx="60224" cy="479969"/>
            </a:xfrm>
            <a:custGeom>
              <a:avLst/>
              <a:gdLst>
                <a:gd name="T0" fmla="*/ 0 w 33"/>
                <a:gd name="T1" fmla="*/ 0 h 263"/>
                <a:gd name="T2" fmla="*/ 33 w 33"/>
                <a:gd name="T3" fmla="*/ 0 h 263"/>
                <a:gd name="T4" fmla="*/ 33 w 33"/>
                <a:gd name="T5" fmla="*/ 263 h 263"/>
                <a:gd name="T6" fmla="*/ 0 w 33"/>
                <a:gd name="T7" fmla="*/ 263 h 263"/>
                <a:gd name="T8" fmla="*/ 0 w 33"/>
                <a:gd name="T9" fmla="*/ 0 h 263"/>
                <a:gd name="T10" fmla="*/ 0 w 33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3">
                  <a:moveTo>
                    <a:pt x="0" y="0"/>
                  </a:moveTo>
                  <a:lnTo>
                    <a:pt x="33" y="0"/>
                  </a:lnTo>
                  <a:lnTo>
                    <a:pt x="33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41" name="Freeform 25"/>
            <p:cNvSpPr>
              <a:spLocks/>
            </p:cNvSpPr>
            <p:nvPr/>
          </p:nvSpPr>
          <p:spPr bwMode="auto">
            <a:xfrm>
              <a:off x="3926091" y="1968650"/>
              <a:ext cx="56574" cy="483618"/>
            </a:xfrm>
            <a:custGeom>
              <a:avLst/>
              <a:gdLst>
                <a:gd name="T0" fmla="*/ 0 w 31"/>
                <a:gd name="T1" fmla="*/ 0 h 265"/>
                <a:gd name="T2" fmla="*/ 31 w 31"/>
                <a:gd name="T3" fmla="*/ 0 h 265"/>
                <a:gd name="T4" fmla="*/ 31 w 31"/>
                <a:gd name="T5" fmla="*/ 265 h 265"/>
                <a:gd name="T6" fmla="*/ 0 w 31"/>
                <a:gd name="T7" fmla="*/ 265 h 265"/>
                <a:gd name="T8" fmla="*/ 0 w 31"/>
                <a:gd name="T9" fmla="*/ 0 h 265"/>
                <a:gd name="T10" fmla="*/ 0 w 31"/>
                <a:gd name="T11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265">
                  <a:moveTo>
                    <a:pt x="0" y="0"/>
                  </a:moveTo>
                  <a:lnTo>
                    <a:pt x="31" y="0"/>
                  </a:lnTo>
                  <a:lnTo>
                    <a:pt x="31" y="265"/>
                  </a:lnTo>
                  <a:lnTo>
                    <a:pt x="0" y="26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42" name="Freeform 26"/>
            <p:cNvSpPr>
              <a:spLocks/>
            </p:cNvSpPr>
            <p:nvPr/>
          </p:nvSpPr>
          <p:spPr bwMode="auto">
            <a:xfrm>
              <a:off x="3805643" y="1968650"/>
              <a:ext cx="60224" cy="483618"/>
            </a:xfrm>
            <a:custGeom>
              <a:avLst/>
              <a:gdLst>
                <a:gd name="T0" fmla="*/ 0 w 33"/>
                <a:gd name="T1" fmla="*/ 0 h 265"/>
                <a:gd name="T2" fmla="*/ 33 w 33"/>
                <a:gd name="T3" fmla="*/ 0 h 265"/>
                <a:gd name="T4" fmla="*/ 33 w 33"/>
                <a:gd name="T5" fmla="*/ 265 h 265"/>
                <a:gd name="T6" fmla="*/ 0 w 33"/>
                <a:gd name="T7" fmla="*/ 265 h 265"/>
                <a:gd name="T8" fmla="*/ 0 w 33"/>
                <a:gd name="T9" fmla="*/ 0 h 265"/>
                <a:gd name="T10" fmla="*/ 0 w 33"/>
                <a:gd name="T11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5">
                  <a:moveTo>
                    <a:pt x="0" y="0"/>
                  </a:moveTo>
                  <a:lnTo>
                    <a:pt x="33" y="0"/>
                  </a:lnTo>
                  <a:lnTo>
                    <a:pt x="33" y="265"/>
                  </a:lnTo>
                  <a:lnTo>
                    <a:pt x="0" y="26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43" name="Freeform 27"/>
            <p:cNvSpPr>
              <a:spLocks/>
            </p:cNvSpPr>
            <p:nvPr/>
          </p:nvSpPr>
          <p:spPr bwMode="auto">
            <a:xfrm>
              <a:off x="4042889" y="1970475"/>
              <a:ext cx="60224" cy="479969"/>
            </a:xfrm>
            <a:custGeom>
              <a:avLst/>
              <a:gdLst>
                <a:gd name="T0" fmla="*/ 0 w 33"/>
                <a:gd name="T1" fmla="*/ 0 h 263"/>
                <a:gd name="T2" fmla="*/ 33 w 33"/>
                <a:gd name="T3" fmla="*/ 0 h 263"/>
                <a:gd name="T4" fmla="*/ 33 w 33"/>
                <a:gd name="T5" fmla="*/ 263 h 263"/>
                <a:gd name="T6" fmla="*/ 0 w 33"/>
                <a:gd name="T7" fmla="*/ 263 h 263"/>
                <a:gd name="T8" fmla="*/ 0 w 33"/>
                <a:gd name="T9" fmla="*/ 0 h 263"/>
                <a:gd name="T10" fmla="*/ 0 w 33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3">
                  <a:moveTo>
                    <a:pt x="0" y="0"/>
                  </a:moveTo>
                  <a:lnTo>
                    <a:pt x="33" y="0"/>
                  </a:lnTo>
                  <a:lnTo>
                    <a:pt x="33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44" name="Freeform 28"/>
            <p:cNvSpPr>
              <a:spLocks/>
            </p:cNvSpPr>
            <p:nvPr/>
          </p:nvSpPr>
          <p:spPr bwMode="auto">
            <a:xfrm>
              <a:off x="4163338" y="1970475"/>
              <a:ext cx="60224" cy="479969"/>
            </a:xfrm>
            <a:custGeom>
              <a:avLst/>
              <a:gdLst>
                <a:gd name="T0" fmla="*/ 0 w 33"/>
                <a:gd name="T1" fmla="*/ 0 h 263"/>
                <a:gd name="T2" fmla="*/ 33 w 33"/>
                <a:gd name="T3" fmla="*/ 0 h 263"/>
                <a:gd name="T4" fmla="*/ 33 w 33"/>
                <a:gd name="T5" fmla="*/ 263 h 263"/>
                <a:gd name="T6" fmla="*/ 0 w 33"/>
                <a:gd name="T7" fmla="*/ 263 h 263"/>
                <a:gd name="T8" fmla="*/ 0 w 33"/>
                <a:gd name="T9" fmla="*/ 0 h 263"/>
                <a:gd name="T10" fmla="*/ 0 w 33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3">
                  <a:moveTo>
                    <a:pt x="0" y="0"/>
                  </a:moveTo>
                  <a:lnTo>
                    <a:pt x="33" y="0"/>
                  </a:lnTo>
                  <a:lnTo>
                    <a:pt x="33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45" name="Freeform 29"/>
            <p:cNvSpPr>
              <a:spLocks/>
            </p:cNvSpPr>
            <p:nvPr/>
          </p:nvSpPr>
          <p:spPr bwMode="auto">
            <a:xfrm>
              <a:off x="4283786" y="1970475"/>
              <a:ext cx="58399" cy="479969"/>
            </a:xfrm>
            <a:custGeom>
              <a:avLst/>
              <a:gdLst>
                <a:gd name="T0" fmla="*/ 0 w 32"/>
                <a:gd name="T1" fmla="*/ 0 h 263"/>
                <a:gd name="T2" fmla="*/ 32 w 32"/>
                <a:gd name="T3" fmla="*/ 0 h 263"/>
                <a:gd name="T4" fmla="*/ 32 w 32"/>
                <a:gd name="T5" fmla="*/ 263 h 263"/>
                <a:gd name="T6" fmla="*/ 0 w 32"/>
                <a:gd name="T7" fmla="*/ 263 h 263"/>
                <a:gd name="T8" fmla="*/ 0 w 32"/>
                <a:gd name="T9" fmla="*/ 0 h 263"/>
                <a:gd name="T10" fmla="*/ 0 w 32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263">
                  <a:moveTo>
                    <a:pt x="0" y="0"/>
                  </a:moveTo>
                  <a:lnTo>
                    <a:pt x="32" y="0"/>
                  </a:lnTo>
                  <a:lnTo>
                    <a:pt x="32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50" name="Freeform 34"/>
            <p:cNvSpPr>
              <a:spLocks/>
            </p:cNvSpPr>
            <p:nvPr/>
          </p:nvSpPr>
          <p:spPr bwMode="auto">
            <a:xfrm>
              <a:off x="4402409" y="1970475"/>
              <a:ext cx="1199007" cy="479969"/>
            </a:xfrm>
            <a:custGeom>
              <a:avLst/>
              <a:gdLst>
                <a:gd name="T0" fmla="*/ 0 w 657"/>
                <a:gd name="T1" fmla="*/ 0 h 263"/>
                <a:gd name="T2" fmla="*/ 657 w 657"/>
                <a:gd name="T3" fmla="*/ 0 h 263"/>
                <a:gd name="T4" fmla="*/ 657 w 657"/>
                <a:gd name="T5" fmla="*/ 263 h 263"/>
                <a:gd name="T6" fmla="*/ 0 w 657"/>
                <a:gd name="T7" fmla="*/ 263 h 263"/>
                <a:gd name="T8" fmla="*/ 0 w 657"/>
                <a:gd name="T9" fmla="*/ 0 h 263"/>
                <a:gd name="T10" fmla="*/ 0 w 657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7" h="263">
                  <a:moveTo>
                    <a:pt x="0" y="0"/>
                  </a:moveTo>
                  <a:lnTo>
                    <a:pt x="657" y="0"/>
                  </a:lnTo>
                  <a:lnTo>
                    <a:pt x="657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8" cap="flat">
              <a:solidFill>
                <a:srgbClr val="2318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51" name="Freeform 35"/>
            <p:cNvSpPr>
              <a:spLocks/>
            </p:cNvSpPr>
            <p:nvPr/>
          </p:nvSpPr>
          <p:spPr bwMode="auto">
            <a:xfrm>
              <a:off x="4402409" y="1970475"/>
              <a:ext cx="1199007" cy="479969"/>
            </a:xfrm>
            <a:custGeom>
              <a:avLst/>
              <a:gdLst>
                <a:gd name="T0" fmla="*/ 0 w 657"/>
                <a:gd name="T1" fmla="*/ 0 h 263"/>
                <a:gd name="T2" fmla="*/ 657 w 657"/>
                <a:gd name="T3" fmla="*/ 0 h 263"/>
                <a:gd name="T4" fmla="*/ 657 w 657"/>
                <a:gd name="T5" fmla="*/ 263 h 263"/>
                <a:gd name="T6" fmla="*/ 0 w 657"/>
                <a:gd name="T7" fmla="*/ 263 h 263"/>
                <a:gd name="T8" fmla="*/ 0 w 657"/>
                <a:gd name="T9" fmla="*/ 0 h 263"/>
                <a:gd name="T10" fmla="*/ 0 w 657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7" h="263">
                  <a:moveTo>
                    <a:pt x="0" y="0"/>
                  </a:moveTo>
                  <a:lnTo>
                    <a:pt x="657" y="0"/>
                  </a:lnTo>
                  <a:lnTo>
                    <a:pt x="657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8" cap="flat">
              <a:solidFill>
                <a:srgbClr val="2318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52" name="Freeform 36"/>
            <p:cNvSpPr>
              <a:spLocks/>
            </p:cNvSpPr>
            <p:nvPr/>
          </p:nvSpPr>
          <p:spPr bwMode="auto">
            <a:xfrm>
              <a:off x="4522857" y="1968650"/>
              <a:ext cx="60224" cy="483618"/>
            </a:xfrm>
            <a:custGeom>
              <a:avLst/>
              <a:gdLst>
                <a:gd name="T0" fmla="*/ 0 w 33"/>
                <a:gd name="T1" fmla="*/ 0 h 265"/>
                <a:gd name="T2" fmla="*/ 33 w 33"/>
                <a:gd name="T3" fmla="*/ 0 h 265"/>
                <a:gd name="T4" fmla="*/ 33 w 33"/>
                <a:gd name="T5" fmla="*/ 265 h 265"/>
                <a:gd name="T6" fmla="*/ 0 w 33"/>
                <a:gd name="T7" fmla="*/ 265 h 265"/>
                <a:gd name="T8" fmla="*/ 0 w 33"/>
                <a:gd name="T9" fmla="*/ 0 h 265"/>
                <a:gd name="T10" fmla="*/ 0 w 33"/>
                <a:gd name="T11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5">
                  <a:moveTo>
                    <a:pt x="0" y="0"/>
                  </a:moveTo>
                  <a:lnTo>
                    <a:pt x="33" y="0"/>
                  </a:lnTo>
                  <a:lnTo>
                    <a:pt x="33" y="265"/>
                  </a:lnTo>
                  <a:lnTo>
                    <a:pt x="0" y="26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53" name="Freeform 37"/>
            <p:cNvSpPr>
              <a:spLocks/>
            </p:cNvSpPr>
            <p:nvPr/>
          </p:nvSpPr>
          <p:spPr bwMode="auto">
            <a:xfrm>
              <a:off x="4402409" y="1968650"/>
              <a:ext cx="60224" cy="483618"/>
            </a:xfrm>
            <a:custGeom>
              <a:avLst/>
              <a:gdLst>
                <a:gd name="T0" fmla="*/ 0 w 33"/>
                <a:gd name="T1" fmla="*/ 0 h 265"/>
                <a:gd name="T2" fmla="*/ 33 w 33"/>
                <a:gd name="T3" fmla="*/ 0 h 265"/>
                <a:gd name="T4" fmla="*/ 33 w 33"/>
                <a:gd name="T5" fmla="*/ 265 h 265"/>
                <a:gd name="T6" fmla="*/ 0 w 33"/>
                <a:gd name="T7" fmla="*/ 265 h 265"/>
                <a:gd name="T8" fmla="*/ 0 w 33"/>
                <a:gd name="T9" fmla="*/ 0 h 265"/>
                <a:gd name="T10" fmla="*/ 0 w 33"/>
                <a:gd name="T11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5">
                  <a:moveTo>
                    <a:pt x="0" y="0"/>
                  </a:moveTo>
                  <a:lnTo>
                    <a:pt x="33" y="0"/>
                  </a:lnTo>
                  <a:lnTo>
                    <a:pt x="33" y="265"/>
                  </a:lnTo>
                  <a:lnTo>
                    <a:pt x="0" y="26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54" name="Freeform 38"/>
            <p:cNvSpPr>
              <a:spLocks/>
            </p:cNvSpPr>
            <p:nvPr/>
          </p:nvSpPr>
          <p:spPr bwMode="auto">
            <a:xfrm>
              <a:off x="4643306" y="1970475"/>
              <a:ext cx="60224" cy="479969"/>
            </a:xfrm>
            <a:custGeom>
              <a:avLst/>
              <a:gdLst>
                <a:gd name="T0" fmla="*/ 0 w 33"/>
                <a:gd name="T1" fmla="*/ 0 h 263"/>
                <a:gd name="T2" fmla="*/ 33 w 33"/>
                <a:gd name="T3" fmla="*/ 0 h 263"/>
                <a:gd name="T4" fmla="*/ 33 w 33"/>
                <a:gd name="T5" fmla="*/ 263 h 263"/>
                <a:gd name="T6" fmla="*/ 0 w 33"/>
                <a:gd name="T7" fmla="*/ 263 h 263"/>
                <a:gd name="T8" fmla="*/ 0 w 33"/>
                <a:gd name="T9" fmla="*/ 0 h 263"/>
                <a:gd name="T10" fmla="*/ 0 w 33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3">
                  <a:moveTo>
                    <a:pt x="0" y="0"/>
                  </a:moveTo>
                  <a:lnTo>
                    <a:pt x="33" y="0"/>
                  </a:lnTo>
                  <a:lnTo>
                    <a:pt x="33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55" name="Freeform 39"/>
            <p:cNvSpPr>
              <a:spLocks/>
            </p:cNvSpPr>
            <p:nvPr/>
          </p:nvSpPr>
          <p:spPr bwMode="auto">
            <a:xfrm>
              <a:off x="4760103" y="1970475"/>
              <a:ext cx="60224" cy="479969"/>
            </a:xfrm>
            <a:custGeom>
              <a:avLst/>
              <a:gdLst>
                <a:gd name="T0" fmla="*/ 0 w 33"/>
                <a:gd name="T1" fmla="*/ 0 h 263"/>
                <a:gd name="T2" fmla="*/ 33 w 33"/>
                <a:gd name="T3" fmla="*/ 0 h 263"/>
                <a:gd name="T4" fmla="*/ 33 w 33"/>
                <a:gd name="T5" fmla="*/ 263 h 263"/>
                <a:gd name="T6" fmla="*/ 0 w 33"/>
                <a:gd name="T7" fmla="*/ 263 h 263"/>
                <a:gd name="T8" fmla="*/ 0 w 33"/>
                <a:gd name="T9" fmla="*/ 0 h 263"/>
                <a:gd name="T10" fmla="*/ 0 w 33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3">
                  <a:moveTo>
                    <a:pt x="0" y="0"/>
                  </a:moveTo>
                  <a:lnTo>
                    <a:pt x="33" y="0"/>
                  </a:lnTo>
                  <a:lnTo>
                    <a:pt x="33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56" name="Freeform 40"/>
            <p:cNvSpPr>
              <a:spLocks/>
            </p:cNvSpPr>
            <p:nvPr/>
          </p:nvSpPr>
          <p:spPr bwMode="auto">
            <a:xfrm>
              <a:off x="4880551" y="1970475"/>
              <a:ext cx="60224" cy="479969"/>
            </a:xfrm>
            <a:custGeom>
              <a:avLst/>
              <a:gdLst>
                <a:gd name="T0" fmla="*/ 0 w 33"/>
                <a:gd name="T1" fmla="*/ 0 h 263"/>
                <a:gd name="T2" fmla="*/ 33 w 33"/>
                <a:gd name="T3" fmla="*/ 0 h 263"/>
                <a:gd name="T4" fmla="*/ 33 w 33"/>
                <a:gd name="T5" fmla="*/ 263 h 263"/>
                <a:gd name="T6" fmla="*/ 0 w 33"/>
                <a:gd name="T7" fmla="*/ 263 h 263"/>
                <a:gd name="T8" fmla="*/ 0 w 33"/>
                <a:gd name="T9" fmla="*/ 0 h 263"/>
                <a:gd name="T10" fmla="*/ 0 w 33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3">
                  <a:moveTo>
                    <a:pt x="0" y="0"/>
                  </a:moveTo>
                  <a:lnTo>
                    <a:pt x="33" y="0"/>
                  </a:lnTo>
                  <a:lnTo>
                    <a:pt x="33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57" name="Freeform 41"/>
            <p:cNvSpPr>
              <a:spLocks/>
            </p:cNvSpPr>
            <p:nvPr/>
          </p:nvSpPr>
          <p:spPr bwMode="auto">
            <a:xfrm>
              <a:off x="5121448" y="1968650"/>
              <a:ext cx="60224" cy="483618"/>
            </a:xfrm>
            <a:custGeom>
              <a:avLst/>
              <a:gdLst>
                <a:gd name="T0" fmla="*/ 0 w 33"/>
                <a:gd name="T1" fmla="*/ 0 h 265"/>
                <a:gd name="T2" fmla="*/ 33 w 33"/>
                <a:gd name="T3" fmla="*/ 0 h 265"/>
                <a:gd name="T4" fmla="*/ 33 w 33"/>
                <a:gd name="T5" fmla="*/ 265 h 265"/>
                <a:gd name="T6" fmla="*/ 0 w 33"/>
                <a:gd name="T7" fmla="*/ 265 h 265"/>
                <a:gd name="T8" fmla="*/ 0 w 33"/>
                <a:gd name="T9" fmla="*/ 0 h 265"/>
                <a:gd name="T10" fmla="*/ 0 w 33"/>
                <a:gd name="T11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5">
                  <a:moveTo>
                    <a:pt x="0" y="0"/>
                  </a:moveTo>
                  <a:lnTo>
                    <a:pt x="33" y="0"/>
                  </a:lnTo>
                  <a:lnTo>
                    <a:pt x="33" y="265"/>
                  </a:lnTo>
                  <a:lnTo>
                    <a:pt x="0" y="26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58" name="Freeform 42"/>
            <p:cNvSpPr>
              <a:spLocks/>
            </p:cNvSpPr>
            <p:nvPr/>
          </p:nvSpPr>
          <p:spPr bwMode="auto">
            <a:xfrm>
              <a:off x="5004650" y="1968650"/>
              <a:ext cx="60224" cy="483618"/>
            </a:xfrm>
            <a:custGeom>
              <a:avLst/>
              <a:gdLst>
                <a:gd name="T0" fmla="*/ 0 w 33"/>
                <a:gd name="T1" fmla="*/ 0 h 265"/>
                <a:gd name="T2" fmla="*/ 33 w 33"/>
                <a:gd name="T3" fmla="*/ 0 h 265"/>
                <a:gd name="T4" fmla="*/ 33 w 33"/>
                <a:gd name="T5" fmla="*/ 265 h 265"/>
                <a:gd name="T6" fmla="*/ 0 w 33"/>
                <a:gd name="T7" fmla="*/ 265 h 265"/>
                <a:gd name="T8" fmla="*/ 0 w 33"/>
                <a:gd name="T9" fmla="*/ 0 h 265"/>
                <a:gd name="T10" fmla="*/ 0 w 33"/>
                <a:gd name="T11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5">
                  <a:moveTo>
                    <a:pt x="0" y="0"/>
                  </a:moveTo>
                  <a:lnTo>
                    <a:pt x="33" y="0"/>
                  </a:lnTo>
                  <a:lnTo>
                    <a:pt x="33" y="265"/>
                  </a:lnTo>
                  <a:lnTo>
                    <a:pt x="0" y="26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59" name="Freeform 43"/>
            <p:cNvSpPr>
              <a:spLocks/>
            </p:cNvSpPr>
            <p:nvPr/>
          </p:nvSpPr>
          <p:spPr bwMode="auto">
            <a:xfrm>
              <a:off x="5241896" y="1970475"/>
              <a:ext cx="60224" cy="479969"/>
            </a:xfrm>
            <a:custGeom>
              <a:avLst/>
              <a:gdLst>
                <a:gd name="T0" fmla="*/ 0 w 33"/>
                <a:gd name="T1" fmla="*/ 0 h 263"/>
                <a:gd name="T2" fmla="*/ 33 w 33"/>
                <a:gd name="T3" fmla="*/ 0 h 263"/>
                <a:gd name="T4" fmla="*/ 33 w 33"/>
                <a:gd name="T5" fmla="*/ 263 h 263"/>
                <a:gd name="T6" fmla="*/ 0 w 33"/>
                <a:gd name="T7" fmla="*/ 263 h 263"/>
                <a:gd name="T8" fmla="*/ 0 w 33"/>
                <a:gd name="T9" fmla="*/ 0 h 263"/>
                <a:gd name="T10" fmla="*/ 0 w 33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3">
                  <a:moveTo>
                    <a:pt x="0" y="0"/>
                  </a:moveTo>
                  <a:lnTo>
                    <a:pt x="33" y="0"/>
                  </a:lnTo>
                  <a:lnTo>
                    <a:pt x="33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60" name="Freeform 44"/>
            <p:cNvSpPr>
              <a:spLocks/>
            </p:cNvSpPr>
            <p:nvPr/>
          </p:nvSpPr>
          <p:spPr bwMode="auto">
            <a:xfrm>
              <a:off x="5362344" y="1970475"/>
              <a:ext cx="58399" cy="479969"/>
            </a:xfrm>
            <a:custGeom>
              <a:avLst/>
              <a:gdLst>
                <a:gd name="T0" fmla="*/ 0 w 32"/>
                <a:gd name="T1" fmla="*/ 0 h 263"/>
                <a:gd name="T2" fmla="*/ 32 w 32"/>
                <a:gd name="T3" fmla="*/ 0 h 263"/>
                <a:gd name="T4" fmla="*/ 32 w 32"/>
                <a:gd name="T5" fmla="*/ 263 h 263"/>
                <a:gd name="T6" fmla="*/ 0 w 32"/>
                <a:gd name="T7" fmla="*/ 263 h 263"/>
                <a:gd name="T8" fmla="*/ 0 w 32"/>
                <a:gd name="T9" fmla="*/ 0 h 263"/>
                <a:gd name="T10" fmla="*/ 0 w 32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263">
                  <a:moveTo>
                    <a:pt x="0" y="0"/>
                  </a:moveTo>
                  <a:lnTo>
                    <a:pt x="32" y="0"/>
                  </a:lnTo>
                  <a:lnTo>
                    <a:pt x="32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61" name="Freeform 45"/>
            <p:cNvSpPr>
              <a:spLocks/>
            </p:cNvSpPr>
            <p:nvPr/>
          </p:nvSpPr>
          <p:spPr bwMode="auto">
            <a:xfrm>
              <a:off x="5480968" y="1970475"/>
              <a:ext cx="60224" cy="479969"/>
            </a:xfrm>
            <a:custGeom>
              <a:avLst/>
              <a:gdLst>
                <a:gd name="T0" fmla="*/ 0 w 33"/>
                <a:gd name="T1" fmla="*/ 0 h 263"/>
                <a:gd name="T2" fmla="*/ 33 w 33"/>
                <a:gd name="T3" fmla="*/ 0 h 263"/>
                <a:gd name="T4" fmla="*/ 33 w 33"/>
                <a:gd name="T5" fmla="*/ 263 h 263"/>
                <a:gd name="T6" fmla="*/ 0 w 33"/>
                <a:gd name="T7" fmla="*/ 263 h 263"/>
                <a:gd name="T8" fmla="*/ 0 w 33"/>
                <a:gd name="T9" fmla="*/ 0 h 263"/>
                <a:gd name="T10" fmla="*/ 0 w 33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3">
                  <a:moveTo>
                    <a:pt x="0" y="0"/>
                  </a:moveTo>
                  <a:lnTo>
                    <a:pt x="33" y="0"/>
                  </a:lnTo>
                  <a:lnTo>
                    <a:pt x="33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62" name="Freeform 46"/>
            <p:cNvSpPr>
              <a:spLocks/>
            </p:cNvSpPr>
            <p:nvPr/>
          </p:nvSpPr>
          <p:spPr bwMode="auto">
            <a:xfrm>
              <a:off x="5601416" y="1970475"/>
              <a:ext cx="1199007" cy="479969"/>
            </a:xfrm>
            <a:custGeom>
              <a:avLst/>
              <a:gdLst>
                <a:gd name="T0" fmla="*/ 0 w 657"/>
                <a:gd name="T1" fmla="*/ 0 h 263"/>
                <a:gd name="T2" fmla="*/ 657 w 657"/>
                <a:gd name="T3" fmla="*/ 0 h 263"/>
                <a:gd name="T4" fmla="*/ 657 w 657"/>
                <a:gd name="T5" fmla="*/ 263 h 263"/>
                <a:gd name="T6" fmla="*/ 0 w 657"/>
                <a:gd name="T7" fmla="*/ 263 h 263"/>
                <a:gd name="T8" fmla="*/ 0 w 657"/>
                <a:gd name="T9" fmla="*/ 0 h 263"/>
                <a:gd name="T10" fmla="*/ 0 w 657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7" h="263">
                  <a:moveTo>
                    <a:pt x="0" y="0"/>
                  </a:moveTo>
                  <a:lnTo>
                    <a:pt x="657" y="0"/>
                  </a:lnTo>
                  <a:lnTo>
                    <a:pt x="657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8" cap="flat">
              <a:solidFill>
                <a:srgbClr val="2318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63" name="Freeform 47"/>
            <p:cNvSpPr>
              <a:spLocks/>
            </p:cNvSpPr>
            <p:nvPr/>
          </p:nvSpPr>
          <p:spPr bwMode="auto">
            <a:xfrm>
              <a:off x="5601416" y="1970475"/>
              <a:ext cx="1199007" cy="479969"/>
            </a:xfrm>
            <a:custGeom>
              <a:avLst/>
              <a:gdLst>
                <a:gd name="T0" fmla="*/ 0 w 657"/>
                <a:gd name="T1" fmla="*/ 0 h 263"/>
                <a:gd name="T2" fmla="*/ 657 w 657"/>
                <a:gd name="T3" fmla="*/ 0 h 263"/>
                <a:gd name="T4" fmla="*/ 657 w 657"/>
                <a:gd name="T5" fmla="*/ 263 h 263"/>
                <a:gd name="T6" fmla="*/ 0 w 657"/>
                <a:gd name="T7" fmla="*/ 263 h 263"/>
                <a:gd name="T8" fmla="*/ 0 w 657"/>
                <a:gd name="T9" fmla="*/ 0 h 263"/>
                <a:gd name="T10" fmla="*/ 0 w 657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7" h="263">
                  <a:moveTo>
                    <a:pt x="0" y="0"/>
                  </a:moveTo>
                  <a:lnTo>
                    <a:pt x="657" y="0"/>
                  </a:lnTo>
                  <a:lnTo>
                    <a:pt x="657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8" cap="flat">
              <a:solidFill>
                <a:srgbClr val="2318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64" name="Freeform 48"/>
            <p:cNvSpPr>
              <a:spLocks/>
            </p:cNvSpPr>
            <p:nvPr/>
          </p:nvSpPr>
          <p:spPr bwMode="auto">
            <a:xfrm>
              <a:off x="5721864" y="1968650"/>
              <a:ext cx="60224" cy="483618"/>
            </a:xfrm>
            <a:custGeom>
              <a:avLst/>
              <a:gdLst>
                <a:gd name="T0" fmla="*/ 0 w 33"/>
                <a:gd name="T1" fmla="*/ 0 h 265"/>
                <a:gd name="T2" fmla="*/ 33 w 33"/>
                <a:gd name="T3" fmla="*/ 0 h 265"/>
                <a:gd name="T4" fmla="*/ 33 w 33"/>
                <a:gd name="T5" fmla="*/ 265 h 265"/>
                <a:gd name="T6" fmla="*/ 0 w 33"/>
                <a:gd name="T7" fmla="*/ 265 h 265"/>
                <a:gd name="T8" fmla="*/ 0 w 33"/>
                <a:gd name="T9" fmla="*/ 0 h 265"/>
                <a:gd name="T10" fmla="*/ 0 w 33"/>
                <a:gd name="T11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5">
                  <a:moveTo>
                    <a:pt x="0" y="0"/>
                  </a:moveTo>
                  <a:lnTo>
                    <a:pt x="33" y="0"/>
                  </a:lnTo>
                  <a:lnTo>
                    <a:pt x="33" y="265"/>
                  </a:lnTo>
                  <a:lnTo>
                    <a:pt x="0" y="26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65" name="Freeform 49"/>
            <p:cNvSpPr>
              <a:spLocks/>
            </p:cNvSpPr>
            <p:nvPr/>
          </p:nvSpPr>
          <p:spPr bwMode="auto">
            <a:xfrm>
              <a:off x="5601416" y="1968650"/>
              <a:ext cx="60224" cy="483618"/>
            </a:xfrm>
            <a:custGeom>
              <a:avLst/>
              <a:gdLst>
                <a:gd name="T0" fmla="*/ 0 w 33"/>
                <a:gd name="T1" fmla="*/ 0 h 265"/>
                <a:gd name="T2" fmla="*/ 33 w 33"/>
                <a:gd name="T3" fmla="*/ 0 h 265"/>
                <a:gd name="T4" fmla="*/ 33 w 33"/>
                <a:gd name="T5" fmla="*/ 265 h 265"/>
                <a:gd name="T6" fmla="*/ 0 w 33"/>
                <a:gd name="T7" fmla="*/ 265 h 265"/>
                <a:gd name="T8" fmla="*/ 0 w 33"/>
                <a:gd name="T9" fmla="*/ 0 h 265"/>
                <a:gd name="T10" fmla="*/ 0 w 33"/>
                <a:gd name="T11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5">
                  <a:moveTo>
                    <a:pt x="0" y="0"/>
                  </a:moveTo>
                  <a:lnTo>
                    <a:pt x="33" y="0"/>
                  </a:lnTo>
                  <a:lnTo>
                    <a:pt x="33" y="265"/>
                  </a:lnTo>
                  <a:lnTo>
                    <a:pt x="0" y="26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66" name="Freeform 50"/>
            <p:cNvSpPr>
              <a:spLocks/>
            </p:cNvSpPr>
            <p:nvPr/>
          </p:nvSpPr>
          <p:spPr bwMode="auto">
            <a:xfrm>
              <a:off x="5842313" y="1970475"/>
              <a:ext cx="60224" cy="479969"/>
            </a:xfrm>
            <a:custGeom>
              <a:avLst/>
              <a:gdLst>
                <a:gd name="T0" fmla="*/ 0 w 33"/>
                <a:gd name="T1" fmla="*/ 0 h 263"/>
                <a:gd name="T2" fmla="*/ 33 w 33"/>
                <a:gd name="T3" fmla="*/ 0 h 263"/>
                <a:gd name="T4" fmla="*/ 33 w 33"/>
                <a:gd name="T5" fmla="*/ 263 h 263"/>
                <a:gd name="T6" fmla="*/ 0 w 33"/>
                <a:gd name="T7" fmla="*/ 263 h 263"/>
                <a:gd name="T8" fmla="*/ 0 w 33"/>
                <a:gd name="T9" fmla="*/ 0 h 263"/>
                <a:gd name="T10" fmla="*/ 0 w 33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3">
                  <a:moveTo>
                    <a:pt x="0" y="0"/>
                  </a:moveTo>
                  <a:lnTo>
                    <a:pt x="33" y="0"/>
                  </a:lnTo>
                  <a:lnTo>
                    <a:pt x="33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67" name="Freeform 51"/>
            <p:cNvSpPr>
              <a:spLocks/>
            </p:cNvSpPr>
            <p:nvPr/>
          </p:nvSpPr>
          <p:spPr bwMode="auto">
            <a:xfrm>
              <a:off x="5959111" y="1970475"/>
              <a:ext cx="60224" cy="479969"/>
            </a:xfrm>
            <a:custGeom>
              <a:avLst/>
              <a:gdLst>
                <a:gd name="T0" fmla="*/ 0 w 33"/>
                <a:gd name="T1" fmla="*/ 0 h 263"/>
                <a:gd name="T2" fmla="*/ 33 w 33"/>
                <a:gd name="T3" fmla="*/ 0 h 263"/>
                <a:gd name="T4" fmla="*/ 33 w 33"/>
                <a:gd name="T5" fmla="*/ 263 h 263"/>
                <a:gd name="T6" fmla="*/ 0 w 33"/>
                <a:gd name="T7" fmla="*/ 263 h 263"/>
                <a:gd name="T8" fmla="*/ 0 w 33"/>
                <a:gd name="T9" fmla="*/ 0 h 263"/>
                <a:gd name="T10" fmla="*/ 0 w 33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3">
                  <a:moveTo>
                    <a:pt x="0" y="0"/>
                  </a:moveTo>
                  <a:lnTo>
                    <a:pt x="33" y="0"/>
                  </a:lnTo>
                  <a:lnTo>
                    <a:pt x="33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68" name="Freeform 52"/>
            <p:cNvSpPr>
              <a:spLocks/>
            </p:cNvSpPr>
            <p:nvPr/>
          </p:nvSpPr>
          <p:spPr bwMode="auto">
            <a:xfrm>
              <a:off x="6079559" y="1970475"/>
              <a:ext cx="60224" cy="479969"/>
            </a:xfrm>
            <a:custGeom>
              <a:avLst/>
              <a:gdLst>
                <a:gd name="T0" fmla="*/ 0 w 33"/>
                <a:gd name="T1" fmla="*/ 0 h 263"/>
                <a:gd name="T2" fmla="*/ 33 w 33"/>
                <a:gd name="T3" fmla="*/ 0 h 263"/>
                <a:gd name="T4" fmla="*/ 33 w 33"/>
                <a:gd name="T5" fmla="*/ 263 h 263"/>
                <a:gd name="T6" fmla="*/ 0 w 33"/>
                <a:gd name="T7" fmla="*/ 263 h 263"/>
                <a:gd name="T8" fmla="*/ 0 w 33"/>
                <a:gd name="T9" fmla="*/ 0 h 263"/>
                <a:gd name="T10" fmla="*/ 0 w 33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3">
                  <a:moveTo>
                    <a:pt x="0" y="0"/>
                  </a:moveTo>
                  <a:lnTo>
                    <a:pt x="33" y="0"/>
                  </a:lnTo>
                  <a:lnTo>
                    <a:pt x="33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69" name="Freeform 53"/>
            <p:cNvSpPr>
              <a:spLocks/>
            </p:cNvSpPr>
            <p:nvPr/>
          </p:nvSpPr>
          <p:spPr bwMode="auto">
            <a:xfrm>
              <a:off x="6320456" y="1968650"/>
              <a:ext cx="60224" cy="483618"/>
            </a:xfrm>
            <a:custGeom>
              <a:avLst/>
              <a:gdLst>
                <a:gd name="T0" fmla="*/ 0 w 33"/>
                <a:gd name="T1" fmla="*/ 0 h 265"/>
                <a:gd name="T2" fmla="*/ 33 w 33"/>
                <a:gd name="T3" fmla="*/ 0 h 265"/>
                <a:gd name="T4" fmla="*/ 33 w 33"/>
                <a:gd name="T5" fmla="*/ 265 h 265"/>
                <a:gd name="T6" fmla="*/ 0 w 33"/>
                <a:gd name="T7" fmla="*/ 265 h 265"/>
                <a:gd name="T8" fmla="*/ 0 w 33"/>
                <a:gd name="T9" fmla="*/ 0 h 265"/>
                <a:gd name="T10" fmla="*/ 0 w 33"/>
                <a:gd name="T11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5">
                  <a:moveTo>
                    <a:pt x="0" y="0"/>
                  </a:moveTo>
                  <a:lnTo>
                    <a:pt x="33" y="0"/>
                  </a:lnTo>
                  <a:lnTo>
                    <a:pt x="33" y="265"/>
                  </a:lnTo>
                  <a:lnTo>
                    <a:pt x="0" y="26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70" name="Freeform 54"/>
            <p:cNvSpPr>
              <a:spLocks/>
            </p:cNvSpPr>
            <p:nvPr/>
          </p:nvSpPr>
          <p:spPr bwMode="auto">
            <a:xfrm>
              <a:off x="6203657" y="1968650"/>
              <a:ext cx="60224" cy="483618"/>
            </a:xfrm>
            <a:custGeom>
              <a:avLst/>
              <a:gdLst>
                <a:gd name="T0" fmla="*/ 0 w 33"/>
                <a:gd name="T1" fmla="*/ 0 h 265"/>
                <a:gd name="T2" fmla="*/ 33 w 33"/>
                <a:gd name="T3" fmla="*/ 0 h 265"/>
                <a:gd name="T4" fmla="*/ 33 w 33"/>
                <a:gd name="T5" fmla="*/ 265 h 265"/>
                <a:gd name="T6" fmla="*/ 0 w 33"/>
                <a:gd name="T7" fmla="*/ 265 h 265"/>
                <a:gd name="T8" fmla="*/ 0 w 33"/>
                <a:gd name="T9" fmla="*/ 0 h 265"/>
                <a:gd name="T10" fmla="*/ 0 w 33"/>
                <a:gd name="T11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5">
                  <a:moveTo>
                    <a:pt x="0" y="0"/>
                  </a:moveTo>
                  <a:lnTo>
                    <a:pt x="33" y="0"/>
                  </a:lnTo>
                  <a:lnTo>
                    <a:pt x="33" y="265"/>
                  </a:lnTo>
                  <a:lnTo>
                    <a:pt x="0" y="26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71" name="Freeform 55"/>
            <p:cNvSpPr>
              <a:spLocks/>
            </p:cNvSpPr>
            <p:nvPr/>
          </p:nvSpPr>
          <p:spPr bwMode="auto">
            <a:xfrm>
              <a:off x="6439078" y="1970475"/>
              <a:ext cx="60224" cy="479969"/>
            </a:xfrm>
            <a:custGeom>
              <a:avLst/>
              <a:gdLst>
                <a:gd name="T0" fmla="*/ 0 w 33"/>
                <a:gd name="T1" fmla="*/ 0 h 263"/>
                <a:gd name="T2" fmla="*/ 33 w 33"/>
                <a:gd name="T3" fmla="*/ 0 h 263"/>
                <a:gd name="T4" fmla="*/ 33 w 33"/>
                <a:gd name="T5" fmla="*/ 263 h 263"/>
                <a:gd name="T6" fmla="*/ 0 w 33"/>
                <a:gd name="T7" fmla="*/ 263 h 263"/>
                <a:gd name="T8" fmla="*/ 0 w 33"/>
                <a:gd name="T9" fmla="*/ 0 h 263"/>
                <a:gd name="T10" fmla="*/ 0 w 33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3">
                  <a:moveTo>
                    <a:pt x="0" y="0"/>
                  </a:moveTo>
                  <a:lnTo>
                    <a:pt x="33" y="0"/>
                  </a:lnTo>
                  <a:lnTo>
                    <a:pt x="33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72" name="Freeform 56"/>
            <p:cNvSpPr>
              <a:spLocks/>
            </p:cNvSpPr>
            <p:nvPr/>
          </p:nvSpPr>
          <p:spPr bwMode="auto">
            <a:xfrm>
              <a:off x="6559526" y="1970475"/>
              <a:ext cx="60224" cy="479969"/>
            </a:xfrm>
            <a:custGeom>
              <a:avLst/>
              <a:gdLst>
                <a:gd name="T0" fmla="*/ 0 w 33"/>
                <a:gd name="T1" fmla="*/ 0 h 263"/>
                <a:gd name="T2" fmla="*/ 33 w 33"/>
                <a:gd name="T3" fmla="*/ 0 h 263"/>
                <a:gd name="T4" fmla="*/ 33 w 33"/>
                <a:gd name="T5" fmla="*/ 263 h 263"/>
                <a:gd name="T6" fmla="*/ 0 w 33"/>
                <a:gd name="T7" fmla="*/ 263 h 263"/>
                <a:gd name="T8" fmla="*/ 0 w 33"/>
                <a:gd name="T9" fmla="*/ 0 h 263"/>
                <a:gd name="T10" fmla="*/ 0 w 33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3">
                  <a:moveTo>
                    <a:pt x="0" y="0"/>
                  </a:moveTo>
                  <a:lnTo>
                    <a:pt x="33" y="0"/>
                  </a:lnTo>
                  <a:lnTo>
                    <a:pt x="33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73" name="Freeform 57"/>
            <p:cNvSpPr>
              <a:spLocks/>
            </p:cNvSpPr>
            <p:nvPr/>
          </p:nvSpPr>
          <p:spPr bwMode="auto">
            <a:xfrm>
              <a:off x="6679975" y="1970475"/>
              <a:ext cx="60224" cy="479969"/>
            </a:xfrm>
            <a:custGeom>
              <a:avLst/>
              <a:gdLst>
                <a:gd name="T0" fmla="*/ 0 w 33"/>
                <a:gd name="T1" fmla="*/ 0 h 263"/>
                <a:gd name="T2" fmla="*/ 33 w 33"/>
                <a:gd name="T3" fmla="*/ 0 h 263"/>
                <a:gd name="T4" fmla="*/ 33 w 33"/>
                <a:gd name="T5" fmla="*/ 263 h 263"/>
                <a:gd name="T6" fmla="*/ 0 w 33"/>
                <a:gd name="T7" fmla="*/ 263 h 263"/>
                <a:gd name="T8" fmla="*/ 0 w 33"/>
                <a:gd name="T9" fmla="*/ 0 h 263"/>
                <a:gd name="T10" fmla="*/ 0 w 33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3">
                  <a:moveTo>
                    <a:pt x="0" y="0"/>
                  </a:moveTo>
                  <a:lnTo>
                    <a:pt x="33" y="0"/>
                  </a:lnTo>
                  <a:lnTo>
                    <a:pt x="33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74" name="Freeform 58"/>
            <p:cNvSpPr>
              <a:spLocks/>
            </p:cNvSpPr>
            <p:nvPr/>
          </p:nvSpPr>
          <p:spPr bwMode="auto">
            <a:xfrm>
              <a:off x="6804072" y="1970475"/>
              <a:ext cx="1199007" cy="479969"/>
            </a:xfrm>
            <a:custGeom>
              <a:avLst/>
              <a:gdLst>
                <a:gd name="T0" fmla="*/ 0 w 657"/>
                <a:gd name="T1" fmla="*/ 0 h 263"/>
                <a:gd name="T2" fmla="*/ 657 w 657"/>
                <a:gd name="T3" fmla="*/ 0 h 263"/>
                <a:gd name="T4" fmla="*/ 657 w 657"/>
                <a:gd name="T5" fmla="*/ 263 h 263"/>
                <a:gd name="T6" fmla="*/ 0 w 657"/>
                <a:gd name="T7" fmla="*/ 263 h 263"/>
                <a:gd name="T8" fmla="*/ 0 w 657"/>
                <a:gd name="T9" fmla="*/ 0 h 263"/>
                <a:gd name="T10" fmla="*/ 0 w 657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7" h="263">
                  <a:moveTo>
                    <a:pt x="0" y="0"/>
                  </a:moveTo>
                  <a:lnTo>
                    <a:pt x="657" y="0"/>
                  </a:lnTo>
                  <a:lnTo>
                    <a:pt x="657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8" cap="flat">
              <a:solidFill>
                <a:srgbClr val="2318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75" name="Freeform 59"/>
            <p:cNvSpPr>
              <a:spLocks/>
            </p:cNvSpPr>
            <p:nvPr/>
          </p:nvSpPr>
          <p:spPr bwMode="auto">
            <a:xfrm>
              <a:off x="6804072" y="1970475"/>
              <a:ext cx="1199007" cy="479969"/>
            </a:xfrm>
            <a:custGeom>
              <a:avLst/>
              <a:gdLst>
                <a:gd name="T0" fmla="*/ 0 w 657"/>
                <a:gd name="T1" fmla="*/ 0 h 263"/>
                <a:gd name="T2" fmla="*/ 657 w 657"/>
                <a:gd name="T3" fmla="*/ 0 h 263"/>
                <a:gd name="T4" fmla="*/ 657 w 657"/>
                <a:gd name="T5" fmla="*/ 263 h 263"/>
                <a:gd name="T6" fmla="*/ 0 w 657"/>
                <a:gd name="T7" fmla="*/ 263 h 263"/>
                <a:gd name="T8" fmla="*/ 0 w 657"/>
                <a:gd name="T9" fmla="*/ 0 h 263"/>
                <a:gd name="T10" fmla="*/ 0 w 657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7" h="263">
                  <a:moveTo>
                    <a:pt x="0" y="0"/>
                  </a:moveTo>
                  <a:lnTo>
                    <a:pt x="657" y="0"/>
                  </a:lnTo>
                  <a:lnTo>
                    <a:pt x="657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8" cap="flat">
              <a:solidFill>
                <a:srgbClr val="2318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76" name="Freeform 60"/>
            <p:cNvSpPr>
              <a:spLocks/>
            </p:cNvSpPr>
            <p:nvPr/>
          </p:nvSpPr>
          <p:spPr bwMode="auto">
            <a:xfrm>
              <a:off x="6920871" y="1968650"/>
              <a:ext cx="60224" cy="483618"/>
            </a:xfrm>
            <a:custGeom>
              <a:avLst/>
              <a:gdLst>
                <a:gd name="T0" fmla="*/ 0 w 33"/>
                <a:gd name="T1" fmla="*/ 0 h 265"/>
                <a:gd name="T2" fmla="*/ 33 w 33"/>
                <a:gd name="T3" fmla="*/ 0 h 265"/>
                <a:gd name="T4" fmla="*/ 33 w 33"/>
                <a:gd name="T5" fmla="*/ 265 h 265"/>
                <a:gd name="T6" fmla="*/ 0 w 33"/>
                <a:gd name="T7" fmla="*/ 265 h 265"/>
                <a:gd name="T8" fmla="*/ 0 w 33"/>
                <a:gd name="T9" fmla="*/ 0 h 265"/>
                <a:gd name="T10" fmla="*/ 0 w 33"/>
                <a:gd name="T11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5">
                  <a:moveTo>
                    <a:pt x="0" y="0"/>
                  </a:moveTo>
                  <a:lnTo>
                    <a:pt x="33" y="0"/>
                  </a:lnTo>
                  <a:lnTo>
                    <a:pt x="33" y="265"/>
                  </a:lnTo>
                  <a:lnTo>
                    <a:pt x="0" y="26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77" name="Freeform 61"/>
            <p:cNvSpPr>
              <a:spLocks/>
            </p:cNvSpPr>
            <p:nvPr/>
          </p:nvSpPr>
          <p:spPr bwMode="auto">
            <a:xfrm>
              <a:off x="6804072" y="1968650"/>
              <a:ext cx="60224" cy="483618"/>
            </a:xfrm>
            <a:custGeom>
              <a:avLst/>
              <a:gdLst>
                <a:gd name="T0" fmla="*/ 0 w 33"/>
                <a:gd name="T1" fmla="*/ 0 h 265"/>
                <a:gd name="T2" fmla="*/ 33 w 33"/>
                <a:gd name="T3" fmla="*/ 0 h 265"/>
                <a:gd name="T4" fmla="*/ 33 w 33"/>
                <a:gd name="T5" fmla="*/ 265 h 265"/>
                <a:gd name="T6" fmla="*/ 0 w 33"/>
                <a:gd name="T7" fmla="*/ 265 h 265"/>
                <a:gd name="T8" fmla="*/ 0 w 33"/>
                <a:gd name="T9" fmla="*/ 0 h 265"/>
                <a:gd name="T10" fmla="*/ 0 w 33"/>
                <a:gd name="T11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5">
                  <a:moveTo>
                    <a:pt x="0" y="0"/>
                  </a:moveTo>
                  <a:lnTo>
                    <a:pt x="33" y="0"/>
                  </a:lnTo>
                  <a:lnTo>
                    <a:pt x="33" y="265"/>
                  </a:lnTo>
                  <a:lnTo>
                    <a:pt x="0" y="26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78" name="Freeform 62"/>
            <p:cNvSpPr>
              <a:spLocks/>
            </p:cNvSpPr>
            <p:nvPr/>
          </p:nvSpPr>
          <p:spPr bwMode="auto">
            <a:xfrm>
              <a:off x="7041319" y="1970475"/>
              <a:ext cx="60224" cy="479969"/>
            </a:xfrm>
            <a:custGeom>
              <a:avLst/>
              <a:gdLst>
                <a:gd name="T0" fmla="*/ 0 w 33"/>
                <a:gd name="T1" fmla="*/ 0 h 263"/>
                <a:gd name="T2" fmla="*/ 33 w 33"/>
                <a:gd name="T3" fmla="*/ 0 h 263"/>
                <a:gd name="T4" fmla="*/ 33 w 33"/>
                <a:gd name="T5" fmla="*/ 263 h 263"/>
                <a:gd name="T6" fmla="*/ 0 w 33"/>
                <a:gd name="T7" fmla="*/ 263 h 263"/>
                <a:gd name="T8" fmla="*/ 0 w 33"/>
                <a:gd name="T9" fmla="*/ 0 h 263"/>
                <a:gd name="T10" fmla="*/ 0 w 33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3">
                  <a:moveTo>
                    <a:pt x="0" y="0"/>
                  </a:moveTo>
                  <a:lnTo>
                    <a:pt x="33" y="0"/>
                  </a:lnTo>
                  <a:lnTo>
                    <a:pt x="33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79" name="Freeform 63"/>
            <p:cNvSpPr>
              <a:spLocks/>
            </p:cNvSpPr>
            <p:nvPr/>
          </p:nvSpPr>
          <p:spPr bwMode="auto">
            <a:xfrm>
              <a:off x="7161767" y="1970475"/>
              <a:ext cx="60224" cy="479969"/>
            </a:xfrm>
            <a:custGeom>
              <a:avLst/>
              <a:gdLst>
                <a:gd name="T0" fmla="*/ 0 w 33"/>
                <a:gd name="T1" fmla="*/ 0 h 263"/>
                <a:gd name="T2" fmla="*/ 33 w 33"/>
                <a:gd name="T3" fmla="*/ 0 h 263"/>
                <a:gd name="T4" fmla="*/ 33 w 33"/>
                <a:gd name="T5" fmla="*/ 263 h 263"/>
                <a:gd name="T6" fmla="*/ 0 w 33"/>
                <a:gd name="T7" fmla="*/ 263 h 263"/>
                <a:gd name="T8" fmla="*/ 0 w 33"/>
                <a:gd name="T9" fmla="*/ 0 h 263"/>
                <a:gd name="T10" fmla="*/ 0 w 33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3">
                  <a:moveTo>
                    <a:pt x="0" y="0"/>
                  </a:moveTo>
                  <a:lnTo>
                    <a:pt x="33" y="0"/>
                  </a:lnTo>
                  <a:lnTo>
                    <a:pt x="33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80" name="Freeform 64"/>
            <p:cNvSpPr>
              <a:spLocks/>
            </p:cNvSpPr>
            <p:nvPr/>
          </p:nvSpPr>
          <p:spPr bwMode="auto">
            <a:xfrm>
              <a:off x="7278565" y="1970475"/>
              <a:ext cx="60224" cy="479969"/>
            </a:xfrm>
            <a:custGeom>
              <a:avLst/>
              <a:gdLst>
                <a:gd name="T0" fmla="*/ 0 w 33"/>
                <a:gd name="T1" fmla="*/ 0 h 263"/>
                <a:gd name="T2" fmla="*/ 33 w 33"/>
                <a:gd name="T3" fmla="*/ 0 h 263"/>
                <a:gd name="T4" fmla="*/ 33 w 33"/>
                <a:gd name="T5" fmla="*/ 263 h 263"/>
                <a:gd name="T6" fmla="*/ 0 w 33"/>
                <a:gd name="T7" fmla="*/ 263 h 263"/>
                <a:gd name="T8" fmla="*/ 0 w 33"/>
                <a:gd name="T9" fmla="*/ 0 h 263"/>
                <a:gd name="T10" fmla="*/ 0 w 33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3">
                  <a:moveTo>
                    <a:pt x="0" y="0"/>
                  </a:moveTo>
                  <a:lnTo>
                    <a:pt x="33" y="0"/>
                  </a:lnTo>
                  <a:lnTo>
                    <a:pt x="33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81" name="Freeform 65"/>
            <p:cNvSpPr>
              <a:spLocks/>
            </p:cNvSpPr>
            <p:nvPr/>
          </p:nvSpPr>
          <p:spPr bwMode="auto">
            <a:xfrm>
              <a:off x="7521289" y="1968650"/>
              <a:ext cx="60224" cy="483618"/>
            </a:xfrm>
            <a:custGeom>
              <a:avLst/>
              <a:gdLst>
                <a:gd name="T0" fmla="*/ 0 w 33"/>
                <a:gd name="T1" fmla="*/ 0 h 265"/>
                <a:gd name="T2" fmla="*/ 33 w 33"/>
                <a:gd name="T3" fmla="*/ 0 h 265"/>
                <a:gd name="T4" fmla="*/ 33 w 33"/>
                <a:gd name="T5" fmla="*/ 265 h 265"/>
                <a:gd name="T6" fmla="*/ 0 w 33"/>
                <a:gd name="T7" fmla="*/ 265 h 265"/>
                <a:gd name="T8" fmla="*/ 0 w 33"/>
                <a:gd name="T9" fmla="*/ 0 h 265"/>
                <a:gd name="T10" fmla="*/ 0 w 33"/>
                <a:gd name="T11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5">
                  <a:moveTo>
                    <a:pt x="0" y="0"/>
                  </a:moveTo>
                  <a:lnTo>
                    <a:pt x="33" y="0"/>
                  </a:lnTo>
                  <a:lnTo>
                    <a:pt x="33" y="265"/>
                  </a:lnTo>
                  <a:lnTo>
                    <a:pt x="0" y="26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82" name="Freeform 66"/>
            <p:cNvSpPr>
              <a:spLocks/>
            </p:cNvSpPr>
            <p:nvPr/>
          </p:nvSpPr>
          <p:spPr bwMode="auto">
            <a:xfrm>
              <a:off x="7402664" y="1968650"/>
              <a:ext cx="58399" cy="483618"/>
            </a:xfrm>
            <a:custGeom>
              <a:avLst/>
              <a:gdLst>
                <a:gd name="T0" fmla="*/ 0 w 32"/>
                <a:gd name="T1" fmla="*/ 0 h 265"/>
                <a:gd name="T2" fmla="*/ 32 w 32"/>
                <a:gd name="T3" fmla="*/ 0 h 265"/>
                <a:gd name="T4" fmla="*/ 32 w 32"/>
                <a:gd name="T5" fmla="*/ 265 h 265"/>
                <a:gd name="T6" fmla="*/ 0 w 32"/>
                <a:gd name="T7" fmla="*/ 265 h 265"/>
                <a:gd name="T8" fmla="*/ 0 w 32"/>
                <a:gd name="T9" fmla="*/ 0 h 265"/>
                <a:gd name="T10" fmla="*/ 0 w 32"/>
                <a:gd name="T11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265">
                  <a:moveTo>
                    <a:pt x="0" y="0"/>
                  </a:moveTo>
                  <a:lnTo>
                    <a:pt x="32" y="0"/>
                  </a:lnTo>
                  <a:lnTo>
                    <a:pt x="32" y="265"/>
                  </a:lnTo>
                  <a:lnTo>
                    <a:pt x="0" y="26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83" name="Freeform 67"/>
            <p:cNvSpPr>
              <a:spLocks/>
            </p:cNvSpPr>
            <p:nvPr/>
          </p:nvSpPr>
          <p:spPr bwMode="auto">
            <a:xfrm>
              <a:off x="7641736" y="1970475"/>
              <a:ext cx="56574" cy="479969"/>
            </a:xfrm>
            <a:custGeom>
              <a:avLst/>
              <a:gdLst>
                <a:gd name="T0" fmla="*/ 0 w 31"/>
                <a:gd name="T1" fmla="*/ 0 h 263"/>
                <a:gd name="T2" fmla="*/ 31 w 31"/>
                <a:gd name="T3" fmla="*/ 0 h 263"/>
                <a:gd name="T4" fmla="*/ 31 w 31"/>
                <a:gd name="T5" fmla="*/ 263 h 263"/>
                <a:gd name="T6" fmla="*/ 0 w 31"/>
                <a:gd name="T7" fmla="*/ 263 h 263"/>
                <a:gd name="T8" fmla="*/ 0 w 31"/>
                <a:gd name="T9" fmla="*/ 0 h 263"/>
                <a:gd name="T10" fmla="*/ 0 w 31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263">
                  <a:moveTo>
                    <a:pt x="0" y="0"/>
                  </a:moveTo>
                  <a:lnTo>
                    <a:pt x="31" y="0"/>
                  </a:lnTo>
                  <a:lnTo>
                    <a:pt x="31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84" name="Freeform 68"/>
            <p:cNvSpPr>
              <a:spLocks/>
            </p:cNvSpPr>
            <p:nvPr/>
          </p:nvSpPr>
          <p:spPr bwMode="auto">
            <a:xfrm>
              <a:off x="7758534" y="1970475"/>
              <a:ext cx="60224" cy="479969"/>
            </a:xfrm>
            <a:custGeom>
              <a:avLst/>
              <a:gdLst>
                <a:gd name="T0" fmla="*/ 0 w 33"/>
                <a:gd name="T1" fmla="*/ 0 h 263"/>
                <a:gd name="T2" fmla="*/ 33 w 33"/>
                <a:gd name="T3" fmla="*/ 0 h 263"/>
                <a:gd name="T4" fmla="*/ 33 w 33"/>
                <a:gd name="T5" fmla="*/ 263 h 263"/>
                <a:gd name="T6" fmla="*/ 0 w 33"/>
                <a:gd name="T7" fmla="*/ 263 h 263"/>
                <a:gd name="T8" fmla="*/ 0 w 33"/>
                <a:gd name="T9" fmla="*/ 0 h 263"/>
                <a:gd name="T10" fmla="*/ 0 w 33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3">
                  <a:moveTo>
                    <a:pt x="0" y="0"/>
                  </a:moveTo>
                  <a:lnTo>
                    <a:pt x="33" y="0"/>
                  </a:lnTo>
                  <a:lnTo>
                    <a:pt x="33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85" name="Freeform 69"/>
            <p:cNvSpPr>
              <a:spLocks/>
            </p:cNvSpPr>
            <p:nvPr/>
          </p:nvSpPr>
          <p:spPr bwMode="auto">
            <a:xfrm>
              <a:off x="7878982" y="1970475"/>
              <a:ext cx="60224" cy="479969"/>
            </a:xfrm>
            <a:custGeom>
              <a:avLst/>
              <a:gdLst>
                <a:gd name="T0" fmla="*/ 0 w 33"/>
                <a:gd name="T1" fmla="*/ 0 h 263"/>
                <a:gd name="T2" fmla="*/ 33 w 33"/>
                <a:gd name="T3" fmla="*/ 0 h 263"/>
                <a:gd name="T4" fmla="*/ 33 w 33"/>
                <a:gd name="T5" fmla="*/ 263 h 263"/>
                <a:gd name="T6" fmla="*/ 0 w 33"/>
                <a:gd name="T7" fmla="*/ 263 h 263"/>
                <a:gd name="T8" fmla="*/ 0 w 33"/>
                <a:gd name="T9" fmla="*/ 0 h 263"/>
                <a:gd name="T10" fmla="*/ 0 w 33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3">
                  <a:moveTo>
                    <a:pt x="0" y="0"/>
                  </a:moveTo>
                  <a:lnTo>
                    <a:pt x="33" y="0"/>
                  </a:lnTo>
                  <a:lnTo>
                    <a:pt x="33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21586" name="Freeform 70"/>
          <p:cNvSpPr>
            <a:spLocks/>
          </p:cNvSpPr>
          <p:nvPr/>
        </p:nvSpPr>
        <p:spPr bwMode="auto">
          <a:xfrm>
            <a:off x="1234256" y="1735053"/>
            <a:ext cx="7564511" cy="478143"/>
          </a:xfrm>
          <a:custGeom>
            <a:avLst/>
            <a:gdLst>
              <a:gd name="T0" fmla="*/ 0 w 4145"/>
              <a:gd name="T1" fmla="*/ 0 h 262"/>
              <a:gd name="T2" fmla="*/ 523 w 4145"/>
              <a:gd name="T3" fmla="*/ 0 h 262"/>
              <a:gd name="T4" fmla="*/ 787 w 4145"/>
              <a:gd name="T5" fmla="*/ 262 h 262"/>
              <a:gd name="T6" fmla="*/ 4145 w 4145"/>
              <a:gd name="T7" fmla="*/ 262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45" h="262">
                <a:moveTo>
                  <a:pt x="0" y="0"/>
                </a:moveTo>
                <a:lnTo>
                  <a:pt x="523" y="0"/>
                </a:lnTo>
                <a:lnTo>
                  <a:pt x="787" y="262"/>
                </a:lnTo>
                <a:lnTo>
                  <a:pt x="4145" y="262"/>
                </a:lnTo>
              </a:path>
            </a:pathLst>
          </a:custGeom>
          <a:noFill/>
          <a:ln w="12700" cap="flat">
            <a:solidFill>
              <a:srgbClr val="231815"/>
            </a:solidFill>
            <a:prstDash val="solid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1588" name="Freeform 72"/>
          <p:cNvSpPr>
            <a:spLocks/>
          </p:cNvSpPr>
          <p:nvPr/>
        </p:nvSpPr>
        <p:spPr bwMode="auto">
          <a:xfrm>
            <a:off x="818162" y="2036175"/>
            <a:ext cx="416094" cy="357695"/>
          </a:xfrm>
          <a:custGeom>
            <a:avLst/>
            <a:gdLst>
              <a:gd name="T0" fmla="*/ 0 w 228"/>
              <a:gd name="T1" fmla="*/ 99 h 196"/>
              <a:gd name="T2" fmla="*/ 0 w 228"/>
              <a:gd name="T3" fmla="*/ 161 h 196"/>
              <a:gd name="T4" fmla="*/ 130 w 228"/>
              <a:gd name="T5" fmla="*/ 161 h 196"/>
              <a:gd name="T6" fmla="*/ 130 w 228"/>
              <a:gd name="T7" fmla="*/ 196 h 196"/>
              <a:gd name="T8" fmla="*/ 195 w 228"/>
              <a:gd name="T9" fmla="*/ 130 h 196"/>
              <a:gd name="T10" fmla="*/ 228 w 228"/>
              <a:gd name="T11" fmla="*/ 99 h 196"/>
              <a:gd name="T12" fmla="*/ 130 w 228"/>
              <a:gd name="T13" fmla="*/ 0 h 196"/>
              <a:gd name="T14" fmla="*/ 130 w 228"/>
              <a:gd name="T15" fmla="*/ 31 h 196"/>
              <a:gd name="T16" fmla="*/ 0 w 228"/>
              <a:gd name="T17" fmla="*/ 31 h 196"/>
              <a:gd name="T18" fmla="*/ 0 w 228"/>
              <a:gd name="T19" fmla="*/ 99 h 196"/>
              <a:gd name="T20" fmla="*/ 0 w 228"/>
              <a:gd name="T21" fmla="*/ 99 h 196"/>
              <a:gd name="T22" fmla="*/ 0 w 228"/>
              <a:gd name="T23" fmla="*/ 99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8" h="196">
                <a:moveTo>
                  <a:pt x="0" y="99"/>
                </a:moveTo>
                <a:lnTo>
                  <a:pt x="0" y="161"/>
                </a:lnTo>
                <a:lnTo>
                  <a:pt x="130" y="161"/>
                </a:lnTo>
                <a:lnTo>
                  <a:pt x="130" y="196"/>
                </a:lnTo>
                <a:lnTo>
                  <a:pt x="195" y="130"/>
                </a:lnTo>
                <a:lnTo>
                  <a:pt x="228" y="99"/>
                </a:lnTo>
                <a:lnTo>
                  <a:pt x="130" y="0"/>
                </a:lnTo>
                <a:lnTo>
                  <a:pt x="130" y="31"/>
                </a:lnTo>
                <a:lnTo>
                  <a:pt x="0" y="31"/>
                </a:lnTo>
                <a:lnTo>
                  <a:pt x="0" y="99"/>
                </a:lnTo>
                <a:lnTo>
                  <a:pt x="0" y="99"/>
                </a:lnTo>
                <a:lnTo>
                  <a:pt x="0" y="99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1613" name="Freeform 97"/>
          <p:cNvSpPr>
            <a:spLocks/>
          </p:cNvSpPr>
          <p:nvPr/>
        </p:nvSpPr>
        <p:spPr bwMode="auto">
          <a:xfrm>
            <a:off x="1829197" y="3662225"/>
            <a:ext cx="423394" cy="361345"/>
          </a:xfrm>
          <a:custGeom>
            <a:avLst/>
            <a:gdLst>
              <a:gd name="T0" fmla="*/ 0 w 232"/>
              <a:gd name="T1" fmla="*/ 99 h 198"/>
              <a:gd name="T2" fmla="*/ 0 w 232"/>
              <a:gd name="T3" fmla="*/ 165 h 198"/>
              <a:gd name="T4" fmla="*/ 134 w 232"/>
              <a:gd name="T5" fmla="*/ 165 h 198"/>
              <a:gd name="T6" fmla="*/ 134 w 232"/>
              <a:gd name="T7" fmla="*/ 198 h 198"/>
              <a:gd name="T8" fmla="*/ 197 w 232"/>
              <a:gd name="T9" fmla="*/ 134 h 198"/>
              <a:gd name="T10" fmla="*/ 232 w 232"/>
              <a:gd name="T11" fmla="*/ 99 h 198"/>
              <a:gd name="T12" fmla="*/ 134 w 232"/>
              <a:gd name="T13" fmla="*/ 0 h 198"/>
              <a:gd name="T14" fmla="*/ 134 w 232"/>
              <a:gd name="T15" fmla="*/ 35 h 198"/>
              <a:gd name="T16" fmla="*/ 0 w 232"/>
              <a:gd name="T17" fmla="*/ 35 h 198"/>
              <a:gd name="T18" fmla="*/ 0 w 232"/>
              <a:gd name="T19" fmla="*/ 99 h 198"/>
              <a:gd name="T20" fmla="*/ 0 w 232"/>
              <a:gd name="T21" fmla="*/ 99 h 198"/>
              <a:gd name="T22" fmla="*/ 0 w 232"/>
              <a:gd name="T23" fmla="*/ 99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32" h="198">
                <a:moveTo>
                  <a:pt x="0" y="99"/>
                </a:moveTo>
                <a:lnTo>
                  <a:pt x="0" y="165"/>
                </a:lnTo>
                <a:lnTo>
                  <a:pt x="134" y="165"/>
                </a:lnTo>
                <a:lnTo>
                  <a:pt x="134" y="198"/>
                </a:lnTo>
                <a:lnTo>
                  <a:pt x="197" y="134"/>
                </a:lnTo>
                <a:lnTo>
                  <a:pt x="232" y="99"/>
                </a:lnTo>
                <a:lnTo>
                  <a:pt x="134" y="0"/>
                </a:lnTo>
                <a:lnTo>
                  <a:pt x="134" y="35"/>
                </a:lnTo>
                <a:lnTo>
                  <a:pt x="0" y="35"/>
                </a:lnTo>
                <a:lnTo>
                  <a:pt x="0" y="99"/>
                </a:lnTo>
                <a:lnTo>
                  <a:pt x="0" y="99"/>
                </a:lnTo>
                <a:lnTo>
                  <a:pt x="0" y="99"/>
                </a:lnTo>
                <a:close/>
              </a:path>
            </a:pathLst>
          </a:cu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1616" name="Freeform 100"/>
          <p:cNvSpPr>
            <a:spLocks/>
          </p:cNvSpPr>
          <p:nvPr/>
        </p:nvSpPr>
        <p:spPr bwMode="auto">
          <a:xfrm>
            <a:off x="1783573" y="3722449"/>
            <a:ext cx="399669" cy="240896"/>
          </a:xfrm>
          <a:custGeom>
            <a:avLst/>
            <a:gdLst>
              <a:gd name="T0" fmla="*/ 219 w 219"/>
              <a:gd name="T1" fmla="*/ 64 h 132"/>
              <a:gd name="T2" fmla="*/ 219 w 219"/>
              <a:gd name="T3" fmla="*/ 64 h 132"/>
              <a:gd name="T4" fmla="*/ 217 w 219"/>
              <a:gd name="T5" fmla="*/ 76 h 132"/>
              <a:gd name="T6" fmla="*/ 211 w 219"/>
              <a:gd name="T7" fmla="*/ 99 h 132"/>
              <a:gd name="T8" fmla="*/ 207 w 219"/>
              <a:gd name="T9" fmla="*/ 111 h 132"/>
              <a:gd name="T10" fmla="*/ 201 w 219"/>
              <a:gd name="T11" fmla="*/ 122 h 132"/>
              <a:gd name="T12" fmla="*/ 197 w 219"/>
              <a:gd name="T13" fmla="*/ 128 h 132"/>
              <a:gd name="T14" fmla="*/ 191 w 219"/>
              <a:gd name="T15" fmla="*/ 132 h 132"/>
              <a:gd name="T16" fmla="*/ 186 w 219"/>
              <a:gd name="T17" fmla="*/ 128 h 132"/>
              <a:gd name="T18" fmla="*/ 182 w 219"/>
              <a:gd name="T19" fmla="*/ 122 h 132"/>
              <a:gd name="T20" fmla="*/ 176 w 219"/>
              <a:gd name="T21" fmla="*/ 111 h 132"/>
              <a:gd name="T22" fmla="*/ 172 w 219"/>
              <a:gd name="T23" fmla="*/ 99 h 132"/>
              <a:gd name="T24" fmla="*/ 166 w 219"/>
              <a:gd name="T25" fmla="*/ 76 h 132"/>
              <a:gd name="T26" fmla="*/ 162 w 219"/>
              <a:gd name="T27" fmla="*/ 64 h 132"/>
              <a:gd name="T28" fmla="*/ 162 w 219"/>
              <a:gd name="T29" fmla="*/ 64 h 132"/>
              <a:gd name="T30" fmla="*/ 162 w 219"/>
              <a:gd name="T31" fmla="*/ 57 h 132"/>
              <a:gd name="T32" fmla="*/ 155 w 219"/>
              <a:gd name="T33" fmla="*/ 31 h 132"/>
              <a:gd name="T34" fmla="*/ 153 w 219"/>
              <a:gd name="T35" fmla="*/ 20 h 132"/>
              <a:gd name="T36" fmla="*/ 147 w 219"/>
              <a:gd name="T37" fmla="*/ 8 h 132"/>
              <a:gd name="T38" fmla="*/ 143 w 219"/>
              <a:gd name="T39" fmla="*/ 2 h 132"/>
              <a:gd name="T40" fmla="*/ 135 w 219"/>
              <a:gd name="T41" fmla="*/ 0 h 132"/>
              <a:gd name="T42" fmla="*/ 131 w 219"/>
              <a:gd name="T43" fmla="*/ 2 h 132"/>
              <a:gd name="T44" fmla="*/ 128 w 219"/>
              <a:gd name="T45" fmla="*/ 8 h 132"/>
              <a:gd name="T46" fmla="*/ 122 w 219"/>
              <a:gd name="T47" fmla="*/ 20 h 132"/>
              <a:gd name="T48" fmla="*/ 118 w 219"/>
              <a:gd name="T49" fmla="*/ 31 h 132"/>
              <a:gd name="T50" fmla="*/ 112 w 219"/>
              <a:gd name="T51" fmla="*/ 57 h 132"/>
              <a:gd name="T52" fmla="*/ 108 w 219"/>
              <a:gd name="T53" fmla="*/ 64 h 132"/>
              <a:gd name="T54" fmla="*/ 108 w 219"/>
              <a:gd name="T55" fmla="*/ 64 h 132"/>
              <a:gd name="T56" fmla="*/ 108 w 219"/>
              <a:gd name="T57" fmla="*/ 64 h 132"/>
              <a:gd name="T58" fmla="*/ 108 w 219"/>
              <a:gd name="T59" fmla="*/ 64 h 132"/>
              <a:gd name="T60" fmla="*/ 108 w 219"/>
              <a:gd name="T61" fmla="*/ 76 h 132"/>
              <a:gd name="T62" fmla="*/ 100 w 219"/>
              <a:gd name="T63" fmla="*/ 99 h 132"/>
              <a:gd name="T64" fmla="*/ 98 w 219"/>
              <a:gd name="T65" fmla="*/ 111 h 132"/>
              <a:gd name="T66" fmla="*/ 93 w 219"/>
              <a:gd name="T67" fmla="*/ 122 h 132"/>
              <a:gd name="T68" fmla="*/ 89 w 219"/>
              <a:gd name="T69" fmla="*/ 128 h 132"/>
              <a:gd name="T70" fmla="*/ 81 w 219"/>
              <a:gd name="T71" fmla="*/ 132 h 132"/>
              <a:gd name="T72" fmla="*/ 77 w 219"/>
              <a:gd name="T73" fmla="*/ 128 h 132"/>
              <a:gd name="T74" fmla="*/ 71 w 219"/>
              <a:gd name="T75" fmla="*/ 122 h 132"/>
              <a:gd name="T76" fmla="*/ 67 w 219"/>
              <a:gd name="T77" fmla="*/ 111 h 132"/>
              <a:gd name="T78" fmla="*/ 64 w 219"/>
              <a:gd name="T79" fmla="*/ 99 h 132"/>
              <a:gd name="T80" fmla="*/ 58 w 219"/>
              <a:gd name="T81" fmla="*/ 76 h 132"/>
              <a:gd name="T82" fmla="*/ 54 w 219"/>
              <a:gd name="T83" fmla="*/ 64 h 132"/>
              <a:gd name="T84" fmla="*/ 54 w 219"/>
              <a:gd name="T85" fmla="*/ 64 h 132"/>
              <a:gd name="T86" fmla="*/ 52 w 219"/>
              <a:gd name="T87" fmla="*/ 57 h 132"/>
              <a:gd name="T88" fmla="*/ 46 w 219"/>
              <a:gd name="T89" fmla="*/ 31 h 132"/>
              <a:gd name="T90" fmla="*/ 42 w 219"/>
              <a:gd name="T91" fmla="*/ 20 h 132"/>
              <a:gd name="T92" fmla="*/ 38 w 219"/>
              <a:gd name="T93" fmla="*/ 8 h 132"/>
              <a:gd name="T94" fmla="*/ 33 w 219"/>
              <a:gd name="T95" fmla="*/ 2 h 132"/>
              <a:gd name="T96" fmla="*/ 27 w 219"/>
              <a:gd name="T97" fmla="*/ 0 h 132"/>
              <a:gd name="T98" fmla="*/ 23 w 219"/>
              <a:gd name="T99" fmla="*/ 2 h 132"/>
              <a:gd name="T100" fmla="*/ 17 w 219"/>
              <a:gd name="T101" fmla="*/ 8 h 132"/>
              <a:gd name="T102" fmla="*/ 13 w 219"/>
              <a:gd name="T103" fmla="*/ 20 h 132"/>
              <a:gd name="T104" fmla="*/ 9 w 219"/>
              <a:gd name="T105" fmla="*/ 31 h 132"/>
              <a:gd name="T106" fmla="*/ 4 w 219"/>
              <a:gd name="T107" fmla="*/ 57 h 132"/>
              <a:gd name="T108" fmla="*/ 0 w 219"/>
              <a:gd name="T109" fmla="*/ 64 h 132"/>
              <a:gd name="T110" fmla="*/ 0 w 219"/>
              <a:gd name="T111" fmla="*/ 64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19" h="132">
                <a:moveTo>
                  <a:pt x="219" y="64"/>
                </a:moveTo>
                <a:lnTo>
                  <a:pt x="219" y="64"/>
                </a:lnTo>
                <a:lnTo>
                  <a:pt x="217" y="76"/>
                </a:lnTo>
                <a:lnTo>
                  <a:pt x="211" y="99"/>
                </a:lnTo>
                <a:lnTo>
                  <a:pt x="207" y="111"/>
                </a:lnTo>
                <a:lnTo>
                  <a:pt x="201" y="122"/>
                </a:lnTo>
                <a:lnTo>
                  <a:pt x="197" y="128"/>
                </a:lnTo>
                <a:lnTo>
                  <a:pt x="191" y="132"/>
                </a:lnTo>
                <a:lnTo>
                  <a:pt x="186" y="128"/>
                </a:lnTo>
                <a:lnTo>
                  <a:pt x="182" y="122"/>
                </a:lnTo>
                <a:lnTo>
                  <a:pt x="176" y="111"/>
                </a:lnTo>
                <a:lnTo>
                  <a:pt x="172" y="99"/>
                </a:lnTo>
                <a:lnTo>
                  <a:pt x="166" y="76"/>
                </a:lnTo>
                <a:lnTo>
                  <a:pt x="162" y="64"/>
                </a:lnTo>
                <a:lnTo>
                  <a:pt x="162" y="64"/>
                </a:lnTo>
                <a:lnTo>
                  <a:pt x="162" y="57"/>
                </a:lnTo>
                <a:lnTo>
                  <a:pt x="155" y="31"/>
                </a:lnTo>
                <a:lnTo>
                  <a:pt x="153" y="20"/>
                </a:lnTo>
                <a:lnTo>
                  <a:pt x="147" y="8"/>
                </a:lnTo>
                <a:lnTo>
                  <a:pt x="143" y="2"/>
                </a:lnTo>
                <a:lnTo>
                  <a:pt x="135" y="0"/>
                </a:lnTo>
                <a:lnTo>
                  <a:pt x="131" y="2"/>
                </a:lnTo>
                <a:lnTo>
                  <a:pt x="128" y="8"/>
                </a:lnTo>
                <a:lnTo>
                  <a:pt x="122" y="20"/>
                </a:lnTo>
                <a:lnTo>
                  <a:pt x="118" y="31"/>
                </a:lnTo>
                <a:lnTo>
                  <a:pt x="112" y="57"/>
                </a:lnTo>
                <a:lnTo>
                  <a:pt x="108" y="64"/>
                </a:lnTo>
                <a:lnTo>
                  <a:pt x="108" y="64"/>
                </a:lnTo>
                <a:lnTo>
                  <a:pt x="108" y="64"/>
                </a:lnTo>
                <a:lnTo>
                  <a:pt x="108" y="64"/>
                </a:lnTo>
                <a:lnTo>
                  <a:pt x="108" y="76"/>
                </a:lnTo>
                <a:lnTo>
                  <a:pt x="100" y="99"/>
                </a:lnTo>
                <a:lnTo>
                  <a:pt x="98" y="111"/>
                </a:lnTo>
                <a:lnTo>
                  <a:pt x="93" y="122"/>
                </a:lnTo>
                <a:lnTo>
                  <a:pt x="89" y="128"/>
                </a:lnTo>
                <a:lnTo>
                  <a:pt x="81" y="132"/>
                </a:lnTo>
                <a:lnTo>
                  <a:pt x="77" y="128"/>
                </a:lnTo>
                <a:lnTo>
                  <a:pt x="71" y="122"/>
                </a:lnTo>
                <a:lnTo>
                  <a:pt x="67" y="111"/>
                </a:lnTo>
                <a:lnTo>
                  <a:pt x="64" y="99"/>
                </a:lnTo>
                <a:lnTo>
                  <a:pt x="58" y="76"/>
                </a:lnTo>
                <a:lnTo>
                  <a:pt x="54" y="64"/>
                </a:lnTo>
                <a:lnTo>
                  <a:pt x="54" y="64"/>
                </a:lnTo>
                <a:lnTo>
                  <a:pt x="52" y="57"/>
                </a:lnTo>
                <a:lnTo>
                  <a:pt x="46" y="31"/>
                </a:lnTo>
                <a:lnTo>
                  <a:pt x="42" y="20"/>
                </a:lnTo>
                <a:lnTo>
                  <a:pt x="38" y="8"/>
                </a:lnTo>
                <a:lnTo>
                  <a:pt x="33" y="2"/>
                </a:lnTo>
                <a:lnTo>
                  <a:pt x="27" y="0"/>
                </a:lnTo>
                <a:lnTo>
                  <a:pt x="23" y="2"/>
                </a:lnTo>
                <a:lnTo>
                  <a:pt x="17" y="8"/>
                </a:lnTo>
                <a:lnTo>
                  <a:pt x="13" y="20"/>
                </a:lnTo>
                <a:lnTo>
                  <a:pt x="9" y="31"/>
                </a:lnTo>
                <a:lnTo>
                  <a:pt x="4" y="57"/>
                </a:lnTo>
                <a:lnTo>
                  <a:pt x="0" y="64"/>
                </a:lnTo>
                <a:lnTo>
                  <a:pt x="0" y="64"/>
                </a:lnTo>
              </a:path>
            </a:pathLst>
          </a:custGeom>
          <a:noFill/>
          <a:ln w="28575" cap="flat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grpSp>
        <p:nvGrpSpPr>
          <p:cNvPr id="6" name="グループ化 5"/>
          <p:cNvGrpSpPr/>
          <p:nvPr/>
        </p:nvGrpSpPr>
        <p:grpSpPr>
          <a:xfrm>
            <a:off x="3152303" y="3603826"/>
            <a:ext cx="5239497" cy="481793"/>
            <a:chOff x="3152303" y="3603826"/>
            <a:chExt cx="5239497" cy="481793"/>
          </a:xfrm>
        </p:grpSpPr>
        <p:sp>
          <p:nvSpPr>
            <p:cNvPr id="21522" name="Freeform 6"/>
            <p:cNvSpPr>
              <a:spLocks/>
            </p:cNvSpPr>
            <p:nvPr/>
          </p:nvSpPr>
          <p:spPr bwMode="auto">
            <a:xfrm>
              <a:off x="7192793" y="3603826"/>
              <a:ext cx="1199007" cy="481793"/>
            </a:xfrm>
            <a:custGeom>
              <a:avLst/>
              <a:gdLst>
                <a:gd name="T0" fmla="*/ 0 w 657"/>
                <a:gd name="T1" fmla="*/ 0 h 264"/>
                <a:gd name="T2" fmla="*/ 657 w 657"/>
                <a:gd name="T3" fmla="*/ 0 h 264"/>
                <a:gd name="T4" fmla="*/ 657 w 657"/>
                <a:gd name="T5" fmla="*/ 264 h 264"/>
                <a:gd name="T6" fmla="*/ 0 w 657"/>
                <a:gd name="T7" fmla="*/ 264 h 264"/>
                <a:gd name="T8" fmla="*/ 0 w 657"/>
                <a:gd name="T9" fmla="*/ 0 h 264"/>
                <a:gd name="T10" fmla="*/ 0 w 657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7" h="264">
                  <a:moveTo>
                    <a:pt x="0" y="0"/>
                  </a:moveTo>
                  <a:lnTo>
                    <a:pt x="657" y="0"/>
                  </a:lnTo>
                  <a:lnTo>
                    <a:pt x="657" y="264"/>
                  </a:lnTo>
                  <a:lnTo>
                    <a:pt x="0" y="2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8" cap="flat">
              <a:solidFill>
                <a:srgbClr val="2318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23" name="Freeform 7"/>
            <p:cNvSpPr>
              <a:spLocks/>
            </p:cNvSpPr>
            <p:nvPr/>
          </p:nvSpPr>
          <p:spPr bwMode="auto">
            <a:xfrm>
              <a:off x="7192793" y="3603826"/>
              <a:ext cx="1199007" cy="481793"/>
            </a:xfrm>
            <a:custGeom>
              <a:avLst/>
              <a:gdLst>
                <a:gd name="T0" fmla="*/ 0 w 657"/>
                <a:gd name="T1" fmla="*/ 0 h 264"/>
                <a:gd name="T2" fmla="*/ 657 w 657"/>
                <a:gd name="T3" fmla="*/ 0 h 264"/>
                <a:gd name="T4" fmla="*/ 657 w 657"/>
                <a:gd name="T5" fmla="*/ 264 h 264"/>
                <a:gd name="T6" fmla="*/ 0 w 657"/>
                <a:gd name="T7" fmla="*/ 264 h 264"/>
                <a:gd name="T8" fmla="*/ 0 w 657"/>
                <a:gd name="T9" fmla="*/ 0 h 264"/>
                <a:gd name="T10" fmla="*/ 0 w 657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7" h="264">
                  <a:moveTo>
                    <a:pt x="0" y="0"/>
                  </a:moveTo>
                  <a:lnTo>
                    <a:pt x="657" y="0"/>
                  </a:lnTo>
                  <a:lnTo>
                    <a:pt x="657" y="264"/>
                  </a:lnTo>
                  <a:lnTo>
                    <a:pt x="0" y="2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8" cap="flat">
              <a:solidFill>
                <a:srgbClr val="2318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24" name="Freeform 8"/>
            <p:cNvSpPr>
              <a:spLocks/>
            </p:cNvSpPr>
            <p:nvPr/>
          </p:nvSpPr>
          <p:spPr bwMode="auto">
            <a:xfrm>
              <a:off x="7313240" y="3603826"/>
              <a:ext cx="60224" cy="481793"/>
            </a:xfrm>
            <a:custGeom>
              <a:avLst/>
              <a:gdLst>
                <a:gd name="T0" fmla="*/ 0 w 33"/>
                <a:gd name="T1" fmla="*/ 0 h 264"/>
                <a:gd name="T2" fmla="*/ 33 w 33"/>
                <a:gd name="T3" fmla="*/ 0 h 264"/>
                <a:gd name="T4" fmla="*/ 33 w 33"/>
                <a:gd name="T5" fmla="*/ 264 h 264"/>
                <a:gd name="T6" fmla="*/ 0 w 33"/>
                <a:gd name="T7" fmla="*/ 264 h 264"/>
                <a:gd name="T8" fmla="*/ 0 w 33"/>
                <a:gd name="T9" fmla="*/ 0 h 264"/>
                <a:gd name="T10" fmla="*/ 0 w 3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4">
                  <a:moveTo>
                    <a:pt x="0" y="0"/>
                  </a:moveTo>
                  <a:lnTo>
                    <a:pt x="33" y="0"/>
                  </a:lnTo>
                  <a:lnTo>
                    <a:pt x="33" y="264"/>
                  </a:lnTo>
                  <a:lnTo>
                    <a:pt x="0" y="2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25" name="Freeform 9"/>
            <p:cNvSpPr>
              <a:spLocks/>
            </p:cNvSpPr>
            <p:nvPr/>
          </p:nvSpPr>
          <p:spPr bwMode="auto">
            <a:xfrm>
              <a:off x="7192793" y="3603826"/>
              <a:ext cx="60224" cy="481793"/>
            </a:xfrm>
            <a:custGeom>
              <a:avLst/>
              <a:gdLst>
                <a:gd name="T0" fmla="*/ 0 w 33"/>
                <a:gd name="T1" fmla="*/ 0 h 264"/>
                <a:gd name="T2" fmla="*/ 33 w 33"/>
                <a:gd name="T3" fmla="*/ 0 h 264"/>
                <a:gd name="T4" fmla="*/ 33 w 33"/>
                <a:gd name="T5" fmla="*/ 264 h 264"/>
                <a:gd name="T6" fmla="*/ 0 w 33"/>
                <a:gd name="T7" fmla="*/ 264 h 264"/>
                <a:gd name="T8" fmla="*/ 0 w 33"/>
                <a:gd name="T9" fmla="*/ 0 h 264"/>
                <a:gd name="T10" fmla="*/ 0 w 3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4">
                  <a:moveTo>
                    <a:pt x="0" y="0"/>
                  </a:moveTo>
                  <a:lnTo>
                    <a:pt x="33" y="0"/>
                  </a:lnTo>
                  <a:lnTo>
                    <a:pt x="33" y="264"/>
                  </a:lnTo>
                  <a:lnTo>
                    <a:pt x="0" y="2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26" name="Freeform 10"/>
            <p:cNvSpPr>
              <a:spLocks/>
            </p:cNvSpPr>
            <p:nvPr/>
          </p:nvSpPr>
          <p:spPr bwMode="auto">
            <a:xfrm>
              <a:off x="7433689" y="3603826"/>
              <a:ext cx="56574" cy="481793"/>
            </a:xfrm>
            <a:custGeom>
              <a:avLst/>
              <a:gdLst>
                <a:gd name="T0" fmla="*/ 0 w 31"/>
                <a:gd name="T1" fmla="*/ 0 h 264"/>
                <a:gd name="T2" fmla="*/ 31 w 31"/>
                <a:gd name="T3" fmla="*/ 0 h 264"/>
                <a:gd name="T4" fmla="*/ 31 w 31"/>
                <a:gd name="T5" fmla="*/ 264 h 264"/>
                <a:gd name="T6" fmla="*/ 0 w 31"/>
                <a:gd name="T7" fmla="*/ 264 h 264"/>
                <a:gd name="T8" fmla="*/ 0 w 31"/>
                <a:gd name="T9" fmla="*/ 0 h 264"/>
                <a:gd name="T10" fmla="*/ 0 w 31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264">
                  <a:moveTo>
                    <a:pt x="0" y="0"/>
                  </a:moveTo>
                  <a:lnTo>
                    <a:pt x="31" y="0"/>
                  </a:lnTo>
                  <a:lnTo>
                    <a:pt x="31" y="264"/>
                  </a:lnTo>
                  <a:lnTo>
                    <a:pt x="0" y="2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27" name="Freeform 11"/>
            <p:cNvSpPr>
              <a:spLocks/>
            </p:cNvSpPr>
            <p:nvPr/>
          </p:nvSpPr>
          <p:spPr bwMode="auto">
            <a:xfrm>
              <a:off x="7550487" y="3603826"/>
              <a:ext cx="60224" cy="481793"/>
            </a:xfrm>
            <a:custGeom>
              <a:avLst/>
              <a:gdLst>
                <a:gd name="T0" fmla="*/ 0 w 33"/>
                <a:gd name="T1" fmla="*/ 0 h 264"/>
                <a:gd name="T2" fmla="*/ 33 w 33"/>
                <a:gd name="T3" fmla="*/ 0 h 264"/>
                <a:gd name="T4" fmla="*/ 33 w 33"/>
                <a:gd name="T5" fmla="*/ 264 h 264"/>
                <a:gd name="T6" fmla="*/ 0 w 33"/>
                <a:gd name="T7" fmla="*/ 264 h 264"/>
                <a:gd name="T8" fmla="*/ 0 w 33"/>
                <a:gd name="T9" fmla="*/ 0 h 264"/>
                <a:gd name="T10" fmla="*/ 0 w 3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4">
                  <a:moveTo>
                    <a:pt x="0" y="0"/>
                  </a:moveTo>
                  <a:lnTo>
                    <a:pt x="33" y="0"/>
                  </a:lnTo>
                  <a:lnTo>
                    <a:pt x="33" y="264"/>
                  </a:lnTo>
                  <a:lnTo>
                    <a:pt x="0" y="2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28" name="Freeform 12"/>
            <p:cNvSpPr>
              <a:spLocks/>
            </p:cNvSpPr>
            <p:nvPr/>
          </p:nvSpPr>
          <p:spPr bwMode="auto">
            <a:xfrm>
              <a:off x="7670935" y="3603826"/>
              <a:ext cx="60224" cy="481793"/>
            </a:xfrm>
            <a:custGeom>
              <a:avLst/>
              <a:gdLst>
                <a:gd name="T0" fmla="*/ 0 w 33"/>
                <a:gd name="T1" fmla="*/ 0 h 264"/>
                <a:gd name="T2" fmla="*/ 33 w 33"/>
                <a:gd name="T3" fmla="*/ 0 h 264"/>
                <a:gd name="T4" fmla="*/ 33 w 33"/>
                <a:gd name="T5" fmla="*/ 264 h 264"/>
                <a:gd name="T6" fmla="*/ 0 w 33"/>
                <a:gd name="T7" fmla="*/ 264 h 264"/>
                <a:gd name="T8" fmla="*/ 0 w 33"/>
                <a:gd name="T9" fmla="*/ 0 h 264"/>
                <a:gd name="T10" fmla="*/ 0 w 3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4">
                  <a:moveTo>
                    <a:pt x="0" y="0"/>
                  </a:moveTo>
                  <a:lnTo>
                    <a:pt x="33" y="0"/>
                  </a:lnTo>
                  <a:lnTo>
                    <a:pt x="33" y="264"/>
                  </a:lnTo>
                  <a:lnTo>
                    <a:pt x="0" y="2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29" name="Freeform 13"/>
            <p:cNvSpPr>
              <a:spLocks/>
            </p:cNvSpPr>
            <p:nvPr/>
          </p:nvSpPr>
          <p:spPr bwMode="auto">
            <a:xfrm>
              <a:off x="7911832" y="3603826"/>
              <a:ext cx="58399" cy="481793"/>
            </a:xfrm>
            <a:custGeom>
              <a:avLst/>
              <a:gdLst>
                <a:gd name="T0" fmla="*/ 0 w 32"/>
                <a:gd name="T1" fmla="*/ 0 h 264"/>
                <a:gd name="T2" fmla="*/ 32 w 32"/>
                <a:gd name="T3" fmla="*/ 0 h 264"/>
                <a:gd name="T4" fmla="*/ 32 w 32"/>
                <a:gd name="T5" fmla="*/ 264 h 264"/>
                <a:gd name="T6" fmla="*/ 0 w 32"/>
                <a:gd name="T7" fmla="*/ 264 h 264"/>
                <a:gd name="T8" fmla="*/ 0 w 32"/>
                <a:gd name="T9" fmla="*/ 0 h 264"/>
                <a:gd name="T10" fmla="*/ 0 w 32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264">
                  <a:moveTo>
                    <a:pt x="0" y="0"/>
                  </a:moveTo>
                  <a:lnTo>
                    <a:pt x="32" y="0"/>
                  </a:lnTo>
                  <a:lnTo>
                    <a:pt x="32" y="264"/>
                  </a:lnTo>
                  <a:lnTo>
                    <a:pt x="0" y="2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30" name="Freeform 14"/>
            <p:cNvSpPr>
              <a:spLocks/>
            </p:cNvSpPr>
            <p:nvPr/>
          </p:nvSpPr>
          <p:spPr bwMode="auto">
            <a:xfrm>
              <a:off x="7795035" y="3603826"/>
              <a:ext cx="56574" cy="481793"/>
            </a:xfrm>
            <a:custGeom>
              <a:avLst/>
              <a:gdLst>
                <a:gd name="T0" fmla="*/ 0 w 31"/>
                <a:gd name="T1" fmla="*/ 0 h 264"/>
                <a:gd name="T2" fmla="*/ 31 w 31"/>
                <a:gd name="T3" fmla="*/ 0 h 264"/>
                <a:gd name="T4" fmla="*/ 31 w 31"/>
                <a:gd name="T5" fmla="*/ 264 h 264"/>
                <a:gd name="T6" fmla="*/ 0 w 31"/>
                <a:gd name="T7" fmla="*/ 264 h 264"/>
                <a:gd name="T8" fmla="*/ 0 w 31"/>
                <a:gd name="T9" fmla="*/ 0 h 264"/>
                <a:gd name="T10" fmla="*/ 0 w 31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264">
                  <a:moveTo>
                    <a:pt x="0" y="0"/>
                  </a:moveTo>
                  <a:lnTo>
                    <a:pt x="31" y="0"/>
                  </a:lnTo>
                  <a:lnTo>
                    <a:pt x="31" y="264"/>
                  </a:lnTo>
                  <a:lnTo>
                    <a:pt x="0" y="2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31" name="Freeform 15"/>
            <p:cNvSpPr>
              <a:spLocks/>
            </p:cNvSpPr>
            <p:nvPr/>
          </p:nvSpPr>
          <p:spPr bwMode="auto">
            <a:xfrm>
              <a:off x="8030454" y="3603826"/>
              <a:ext cx="60224" cy="481793"/>
            </a:xfrm>
            <a:custGeom>
              <a:avLst/>
              <a:gdLst>
                <a:gd name="T0" fmla="*/ 0 w 33"/>
                <a:gd name="T1" fmla="*/ 0 h 264"/>
                <a:gd name="T2" fmla="*/ 33 w 33"/>
                <a:gd name="T3" fmla="*/ 0 h 264"/>
                <a:gd name="T4" fmla="*/ 33 w 33"/>
                <a:gd name="T5" fmla="*/ 264 h 264"/>
                <a:gd name="T6" fmla="*/ 0 w 33"/>
                <a:gd name="T7" fmla="*/ 264 h 264"/>
                <a:gd name="T8" fmla="*/ 0 w 33"/>
                <a:gd name="T9" fmla="*/ 0 h 264"/>
                <a:gd name="T10" fmla="*/ 0 w 3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4">
                  <a:moveTo>
                    <a:pt x="0" y="0"/>
                  </a:moveTo>
                  <a:lnTo>
                    <a:pt x="33" y="0"/>
                  </a:lnTo>
                  <a:lnTo>
                    <a:pt x="33" y="264"/>
                  </a:lnTo>
                  <a:lnTo>
                    <a:pt x="0" y="2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32" name="Freeform 16"/>
            <p:cNvSpPr>
              <a:spLocks/>
            </p:cNvSpPr>
            <p:nvPr/>
          </p:nvSpPr>
          <p:spPr bwMode="auto">
            <a:xfrm>
              <a:off x="8147253" y="3603826"/>
              <a:ext cx="60224" cy="481793"/>
            </a:xfrm>
            <a:custGeom>
              <a:avLst/>
              <a:gdLst>
                <a:gd name="T0" fmla="*/ 0 w 33"/>
                <a:gd name="T1" fmla="*/ 0 h 264"/>
                <a:gd name="T2" fmla="*/ 33 w 33"/>
                <a:gd name="T3" fmla="*/ 0 h 264"/>
                <a:gd name="T4" fmla="*/ 33 w 33"/>
                <a:gd name="T5" fmla="*/ 264 h 264"/>
                <a:gd name="T6" fmla="*/ 0 w 33"/>
                <a:gd name="T7" fmla="*/ 264 h 264"/>
                <a:gd name="T8" fmla="*/ 0 w 33"/>
                <a:gd name="T9" fmla="*/ 0 h 264"/>
                <a:gd name="T10" fmla="*/ 0 w 3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4">
                  <a:moveTo>
                    <a:pt x="0" y="0"/>
                  </a:moveTo>
                  <a:lnTo>
                    <a:pt x="33" y="0"/>
                  </a:lnTo>
                  <a:lnTo>
                    <a:pt x="33" y="264"/>
                  </a:lnTo>
                  <a:lnTo>
                    <a:pt x="0" y="2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33" name="Freeform 17"/>
            <p:cNvSpPr>
              <a:spLocks/>
            </p:cNvSpPr>
            <p:nvPr/>
          </p:nvSpPr>
          <p:spPr bwMode="auto">
            <a:xfrm>
              <a:off x="8267701" y="3603826"/>
              <a:ext cx="60224" cy="481793"/>
            </a:xfrm>
            <a:custGeom>
              <a:avLst/>
              <a:gdLst>
                <a:gd name="T0" fmla="*/ 0 w 33"/>
                <a:gd name="T1" fmla="*/ 0 h 264"/>
                <a:gd name="T2" fmla="*/ 33 w 33"/>
                <a:gd name="T3" fmla="*/ 0 h 264"/>
                <a:gd name="T4" fmla="*/ 33 w 33"/>
                <a:gd name="T5" fmla="*/ 264 h 264"/>
                <a:gd name="T6" fmla="*/ 0 w 33"/>
                <a:gd name="T7" fmla="*/ 264 h 264"/>
                <a:gd name="T8" fmla="*/ 0 w 33"/>
                <a:gd name="T9" fmla="*/ 0 h 264"/>
                <a:gd name="T10" fmla="*/ 0 w 3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4">
                  <a:moveTo>
                    <a:pt x="0" y="0"/>
                  </a:moveTo>
                  <a:lnTo>
                    <a:pt x="33" y="0"/>
                  </a:lnTo>
                  <a:lnTo>
                    <a:pt x="33" y="264"/>
                  </a:lnTo>
                  <a:lnTo>
                    <a:pt x="0" y="2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46" name="Freeform 30"/>
            <p:cNvSpPr>
              <a:spLocks/>
            </p:cNvSpPr>
            <p:nvPr/>
          </p:nvSpPr>
          <p:spPr bwMode="auto">
            <a:xfrm>
              <a:off x="3413273" y="3603826"/>
              <a:ext cx="135048" cy="481793"/>
            </a:xfrm>
            <a:custGeom>
              <a:avLst/>
              <a:gdLst>
                <a:gd name="T0" fmla="*/ 0 w 74"/>
                <a:gd name="T1" fmla="*/ 0 h 264"/>
                <a:gd name="T2" fmla="*/ 74 w 74"/>
                <a:gd name="T3" fmla="*/ 0 h 264"/>
                <a:gd name="T4" fmla="*/ 74 w 74"/>
                <a:gd name="T5" fmla="*/ 264 h 264"/>
                <a:gd name="T6" fmla="*/ 0 w 74"/>
                <a:gd name="T7" fmla="*/ 264 h 264"/>
                <a:gd name="T8" fmla="*/ 0 w 74"/>
                <a:gd name="T9" fmla="*/ 0 h 264"/>
                <a:gd name="T10" fmla="*/ 0 w 74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264">
                  <a:moveTo>
                    <a:pt x="0" y="0"/>
                  </a:moveTo>
                  <a:lnTo>
                    <a:pt x="74" y="0"/>
                  </a:lnTo>
                  <a:lnTo>
                    <a:pt x="74" y="264"/>
                  </a:lnTo>
                  <a:lnTo>
                    <a:pt x="0" y="2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47" name="Freeform 31"/>
            <p:cNvSpPr>
              <a:spLocks/>
            </p:cNvSpPr>
            <p:nvPr/>
          </p:nvSpPr>
          <p:spPr bwMode="auto">
            <a:xfrm>
              <a:off x="3152303" y="3603826"/>
              <a:ext cx="129573" cy="481793"/>
            </a:xfrm>
            <a:custGeom>
              <a:avLst/>
              <a:gdLst>
                <a:gd name="T0" fmla="*/ 0 w 71"/>
                <a:gd name="T1" fmla="*/ 0 h 264"/>
                <a:gd name="T2" fmla="*/ 71 w 71"/>
                <a:gd name="T3" fmla="*/ 0 h 264"/>
                <a:gd name="T4" fmla="*/ 71 w 71"/>
                <a:gd name="T5" fmla="*/ 264 h 264"/>
                <a:gd name="T6" fmla="*/ 0 w 71"/>
                <a:gd name="T7" fmla="*/ 264 h 264"/>
                <a:gd name="T8" fmla="*/ 0 w 71"/>
                <a:gd name="T9" fmla="*/ 0 h 264"/>
                <a:gd name="T10" fmla="*/ 0 w 71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264">
                  <a:moveTo>
                    <a:pt x="0" y="0"/>
                  </a:moveTo>
                  <a:lnTo>
                    <a:pt x="71" y="0"/>
                  </a:lnTo>
                  <a:lnTo>
                    <a:pt x="71" y="264"/>
                  </a:lnTo>
                  <a:lnTo>
                    <a:pt x="0" y="2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48" name="Freeform 32"/>
            <p:cNvSpPr>
              <a:spLocks/>
            </p:cNvSpPr>
            <p:nvPr/>
          </p:nvSpPr>
          <p:spPr bwMode="auto">
            <a:xfrm>
              <a:off x="3681545" y="3603826"/>
              <a:ext cx="135048" cy="481793"/>
            </a:xfrm>
            <a:custGeom>
              <a:avLst/>
              <a:gdLst>
                <a:gd name="T0" fmla="*/ 0 w 74"/>
                <a:gd name="T1" fmla="*/ 0 h 264"/>
                <a:gd name="T2" fmla="*/ 74 w 74"/>
                <a:gd name="T3" fmla="*/ 0 h 264"/>
                <a:gd name="T4" fmla="*/ 74 w 74"/>
                <a:gd name="T5" fmla="*/ 264 h 264"/>
                <a:gd name="T6" fmla="*/ 0 w 74"/>
                <a:gd name="T7" fmla="*/ 264 h 264"/>
                <a:gd name="T8" fmla="*/ 0 w 74"/>
                <a:gd name="T9" fmla="*/ 0 h 264"/>
                <a:gd name="T10" fmla="*/ 0 w 74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264">
                  <a:moveTo>
                    <a:pt x="0" y="0"/>
                  </a:moveTo>
                  <a:lnTo>
                    <a:pt x="74" y="0"/>
                  </a:lnTo>
                  <a:lnTo>
                    <a:pt x="74" y="264"/>
                  </a:lnTo>
                  <a:lnTo>
                    <a:pt x="0" y="2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49" name="Freeform 33"/>
            <p:cNvSpPr>
              <a:spLocks/>
            </p:cNvSpPr>
            <p:nvPr/>
          </p:nvSpPr>
          <p:spPr bwMode="auto">
            <a:xfrm>
              <a:off x="3946165" y="3603826"/>
              <a:ext cx="135048" cy="481793"/>
            </a:xfrm>
            <a:custGeom>
              <a:avLst/>
              <a:gdLst>
                <a:gd name="T0" fmla="*/ 0 w 74"/>
                <a:gd name="T1" fmla="*/ 0 h 264"/>
                <a:gd name="T2" fmla="*/ 74 w 74"/>
                <a:gd name="T3" fmla="*/ 0 h 264"/>
                <a:gd name="T4" fmla="*/ 74 w 74"/>
                <a:gd name="T5" fmla="*/ 264 h 264"/>
                <a:gd name="T6" fmla="*/ 0 w 74"/>
                <a:gd name="T7" fmla="*/ 264 h 264"/>
                <a:gd name="T8" fmla="*/ 0 w 74"/>
                <a:gd name="T9" fmla="*/ 0 h 264"/>
                <a:gd name="T10" fmla="*/ 0 w 74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264">
                  <a:moveTo>
                    <a:pt x="0" y="0"/>
                  </a:moveTo>
                  <a:lnTo>
                    <a:pt x="74" y="0"/>
                  </a:lnTo>
                  <a:lnTo>
                    <a:pt x="74" y="264"/>
                  </a:lnTo>
                  <a:lnTo>
                    <a:pt x="0" y="2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91" name="Freeform 75"/>
            <p:cNvSpPr>
              <a:spLocks/>
            </p:cNvSpPr>
            <p:nvPr/>
          </p:nvSpPr>
          <p:spPr bwMode="auto">
            <a:xfrm>
              <a:off x="3152303" y="3605651"/>
              <a:ext cx="1063959" cy="478143"/>
            </a:xfrm>
            <a:custGeom>
              <a:avLst/>
              <a:gdLst>
                <a:gd name="T0" fmla="*/ 0 w 583"/>
                <a:gd name="T1" fmla="*/ 0 h 262"/>
                <a:gd name="T2" fmla="*/ 583 w 583"/>
                <a:gd name="T3" fmla="*/ 0 h 262"/>
                <a:gd name="T4" fmla="*/ 583 w 583"/>
                <a:gd name="T5" fmla="*/ 262 h 262"/>
                <a:gd name="T6" fmla="*/ 0 w 583"/>
                <a:gd name="T7" fmla="*/ 262 h 262"/>
                <a:gd name="T8" fmla="*/ 0 w 583"/>
                <a:gd name="T9" fmla="*/ 0 h 262"/>
                <a:gd name="T10" fmla="*/ 0 w 583"/>
                <a:gd name="T11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3" h="262">
                  <a:moveTo>
                    <a:pt x="0" y="0"/>
                  </a:moveTo>
                  <a:lnTo>
                    <a:pt x="583" y="0"/>
                  </a:lnTo>
                  <a:lnTo>
                    <a:pt x="583" y="262"/>
                  </a:lnTo>
                  <a:lnTo>
                    <a:pt x="0" y="26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8" cap="flat">
              <a:solidFill>
                <a:srgbClr val="04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92" name="Freeform 76"/>
            <p:cNvSpPr>
              <a:spLocks/>
            </p:cNvSpPr>
            <p:nvPr/>
          </p:nvSpPr>
          <p:spPr bwMode="auto">
            <a:xfrm>
              <a:off x="4477234" y="3603826"/>
              <a:ext cx="135048" cy="481793"/>
            </a:xfrm>
            <a:custGeom>
              <a:avLst/>
              <a:gdLst>
                <a:gd name="T0" fmla="*/ 0 w 74"/>
                <a:gd name="T1" fmla="*/ 0 h 264"/>
                <a:gd name="T2" fmla="*/ 74 w 74"/>
                <a:gd name="T3" fmla="*/ 0 h 264"/>
                <a:gd name="T4" fmla="*/ 74 w 74"/>
                <a:gd name="T5" fmla="*/ 264 h 264"/>
                <a:gd name="T6" fmla="*/ 0 w 74"/>
                <a:gd name="T7" fmla="*/ 264 h 264"/>
                <a:gd name="T8" fmla="*/ 0 w 74"/>
                <a:gd name="T9" fmla="*/ 0 h 264"/>
                <a:gd name="T10" fmla="*/ 0 w 74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264">
                  <a:moveTo>
                    <a:pt x="0" y="0"/>
                  </a:moveTo>
                  <a:lnTo>
                    <a:pt x="74" y="0"/>
                  </a:lnTo>
                  <a:lnTo>
                    <a:pt x="74" y="264"/>
                  </a:lnTo>
                  <a:lnTo>
                    <a:pt x="0" y="2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93" name="Freeform 77"/>
            <p:cNvSpPr>
              <a:spLocks/>
            </p:cNvSpPr>
            <p:nvPr/>
          </p:nvSpPr>
          <p:spPr bwMode="auto">
            <a:xfrm>
              <a:off x="4216261" y="3603826"/>
              <a:ext cx="129573" cy="481793"/>
            </a:xfrm>
            <a:custGeom>
              <a:avLst/>
              <a:gdLst>
                <a:gd name="T0" fmla="*/ 0 w 71"/>
                <a:gd name="T1" fmla="*/ 0 h 264"/>
                <a:gd name="T2" fmla="*/ 71 w 71"/>
                <a:gd name="T3" fmla="*/ 0 h 264"/>
                <a:gd name="T4" fmla="*/ 71 w 71"/>
                <a:gd name="T5" fmla="*/ 264 h 264"/>
                <a:gd name="T6" fmla="*/ 0 w 71"/>
                <a:gd name="T7" fmla="*/ 264 h 264"/>
                <a:gd name="T8" fmla="*/ 0 w 71"/>
                <a:gd name="T9" fmla="*/ 0 h 264"/>
                <a:gd name="T10" fmla="*/ 0 w 71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264">
                  <a:moveTo>
                    <a:pt x="0" y="0"/>
                  </a:moveTo>
                  <a:lnTo>
                    <a:pt x="71" y="0"/>
                  </a:lnTo>
                  <a:lnTo>
                    <a:pt x="71" y="264"/>
                  </a:lnTo>
                  <a:lnTo>
                    <a:pt x="0" y="2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94" name="Freeform 78"/>
            <p:cNvSpPr>
              <a:spLocks/>
            </p:cNvSpPr>
            <p:nvPr/>
          </p:nvSpPr>
          <p:spPr bwMode="auto">
            <a:xfrm>
              <a:off x="4745503" y="3603826"/>
              <a:ext cx="135048" cy="481793"/>
            </a:xfrm>
            <a:custGeom>
              <a:avLst/>
              <a:gdLst>
                <a:gd name="T0" fmla="*/ 0 w 74"/>
                <a:gd name="T1" fmla="*/ 0 h 264"/>
                <a:gd name="T2" fmla="*/ 74 w 74"/>
                <a:gd name="T3" fmla="*/ 0 h 264"/>
                <a:gd name="T4" fmla="*/ 74 w 74"/>
                <a:gd name="T5" fmla="*/ 264 h 264"/>
                <a:gd name="T6" fmla="*/ 0 w 74"/>
                <a:gd name="T7" fmla="*/ 264 h 264"/>
                <a:gd name="T8" fmla="*/ 0 w 74"/>
                <a:gd name="T9" fmla="*/ 0 h 264"/>
                <a:gd name="T10" fmla="*/ 0 w 74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264">
                  <a:moveTo>
                    <a:pt x="0" y="0"/>
                  </a:moveTo>
                  <a:lnTo>
                    <a:pt x="74" y="0"/>
                  </a:lnTo>
                  <a:lnTo>
                    <a:pt x="74" y="264"/>
                  </a:lnTo>
                  <a:lnTo>
                    <a:pt x="0" y="2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95" name="Freeform 79"/>
            <p:cNvSpPr>
              <a:spLocks/>
            </p:cNvSpPr>
            <p:nvPr/>
          </p:nvSpPr>
          <p:spPr bwMode="auto">
            <a:xfrm>
              <a:off x="5011949" y="3603826"/>
              <a:ext cx="133222" cy="481793"/>
            </a:xfrm>
            <a:custGeom>
              <a:avLst/>
              <a:gdLst>
                <a:gd name="T0" fmla="*/ 0 w 73"/>
                <a:gd name="T1" fmla="*/ 0 h 264"/>
                <a:gd name="T2" fmla="*/ 73 w 73"/>
                <a:gd name="T3" fmla="*/ 0 h 264"/>
                <a:gd name="T4" fmla="*/ 73 w 73"/>
                <a:gd name="T5" fmla="*/ 264 h 264"/>
                <a:gd name="T6" fmla="*/ 0 w 73"/>
                <a:gd name="T7" fmla="*/ 264 h 264"/>
                <a:gd name="T8" fmla="*/ 0 w 73"/>
                <a:gd name="T9" fmla="*/ 0 h 264"/>
                <a:gd name="T10" fmla="*/ 0 w 7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264">
                  <a:moveTo>
                    <a:pt x="0" y="0"/>
                  </a:moveTo>
                  <a:lnTo>
                    <a:pt x="73" y="0"/>
                  </a:lnTo>
                  <a:lnTo>
                    <a:pt x="73" y="264"/>
                  </a:lnTo>
                  <a:lnTo>
                    <a:pt x="0" y="2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96" name="Freeform 80"/>
            <p:cNvSpPr>
              <a:spLocks/>
            </p:cNvSpPr>
            <p:nvPr/>
          </p:nvSpPr>
          <p:spPr bwMode="auto">
            <a:xfrm>
              <a:off x="4216261" y="3605651"/>
              <a:ext cx="1063959" cy="478143"/>
            </a:xfrm>
            <a:custGeom>
              <a:avLst/>
              <a:gdLst>
                <a:gd name="T0" fmla="*/ 0 w 583"/>
                <a:gd name="T1" fmla="*/ 0 h 262"/>
                <a:gd name="T2" fmla="*/ 583 w 583"/>
                <a:gd name="T3" fmla="*/ 0 h 262"/>
                <a:gd name="T4" fmla="*/ 583 w 583"/>
                <a:gd name="T5" fmla="*/ 262 h 262"/>
                <a:gd name="T6" fmla="*/ 0 w 583"/>
                <a:gd name="T7" fmla="*/ 262 h 262"/>
                <a:gd name="T8" fmla="*/ 0 w 583"/>
                <a:gd name="T9" fmla="*/ 0 h 262"/>
                <a:gd name="T10" fmla="*/ 0 w 583"/>
                <a:gd name="T11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3" h="262">
                  <a:moveTo>
                    <a:pt x="0" y="0"/>
                  </a:moveTo>
                  <a:lnTo>
                    <a:pt x="583" y="0"/>
                  </a:lnTo>
                  <a:lnTo>
                    <a:pt x="583" y="262"/>
                  </a:lnTo>
                  <a:lnTo>
                    <a:pt x="0" y="26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8" cap="flat">
              <a:solidFill>
                <a:srgbClr val="04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97" name="Freeform 81"/>
            <p:cNvSpPr>
              <a:spLocks/>
            </p:cNvSpPr>
            <p:nvPr/>
          </p:nvSpPr>
          <p:spPr bwMode="auto">
            <a:xfrm>
              <a:off x="7192793" y="3605651"/>
              <a:ext cx="1199007" cy="478143"/>
            </a:xfrm>
            <a:custGeom>
              <a:avLst/>
              <a:gdLst>
                <a:gd name="T0" fmla="*/ 0 w 657"/>
                <a:gd name="T1" fmla="*/ 0 h 262"/>
                <a:gd name="T2" fmla="*/ 657 w 657"/>
                <a:gd name="T3" fmla="*/ 0 h 262"/>
                <a:gd name="T4" fmla="*/ 657 w 657"/>
                <a:gd name="T5" fmla="*/ 262 h 262"/>
                <a:gd name="T6" fmla="*/ 0 w 657"/>
                <a:gd name="T7" fmla="*/ 262 h 262"/>
                <a:gd name="T8" fmla="*/ 0 w 657"/>
                <a:gd name="T9" fmla="*/ 0 h 262"/>
                <a:gd name="T10" fmla="*/ 0 w 657"/>
                <a:gd name="T11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7" h="262">
                  <a:moveTo>
                    <a:pt x="0" y="0"/>
                  </a:moveTo>
                  <a:lnTo>
                    <a:pt x="657" y="0"/>
                  </a:lnTo>
                  <a:lnTo>
                    <a:pt x="657" y="262"/>
                  </a:lnTo>
                  <a:lnTo>
                    <a:pt x="0" y="26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 cap="flat">
              <a:solidFill>
                <a:srgbClr val="04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98" name="Freeform 82"/>
            <p:cNvSpPr>
              <a:spLocks/>
            </p:cNvSpPr>
            <p:nvPr/>
          </p:nvSpPr>
          <p:spPr bwMode="auto">
            <a:xfrm>
              <a:off x="5993786" y="3603826"/>
              <a:ext cx="1199007" cy="481793"/>
            </a:xfrm>
            <a:custGeom>
              <a:avLst/>
              <a:gdLst>
                <a:gd name="T0" fmla="*/ 0 w 657"/>
                <a:gd name="T1" fmla="*/ 0 h 264"/>
                <a:gd name="T2" fmla="*/ 657 w 657"/>
                <a:gd name="T3" fmla="*/ 0 h 264"/>
                <a:gd name="T4" fmla="*/ 657 w 657"/>
                <a:gd name="T5" fmla="*/ 264 h 264"/>
                <a:gd name="T6" fmla="*/ 0 w 657"/>
                <a:gd name="T7" fmla="*/ 264 h 264"/>
                <a:gd name="T8" fmla="*/ 0 w 657"/>
                <a:gd name="T9" fmla="*/ 0 h 264"/>
                <a:gd name="T10" fmla="*/ 0 w 657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7" h="264">
                  <a:moveTo>
                    <a:pt x="0" y="0"/>
                  </a:moveTo>
                  <a:lnTo>
                    <a:pt x="657" y="0"/>
                  </a:lnTo>
                  <a:lnTo>
                    <a:pt x="657" y="264"/>
                  </a:lnTo>
                  <a:lnTo>
                    <a:pt x="0" y="2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8" cap="flat">
              <a:solidFill>
                <a:srgbClr val="2318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99" name="Freeform 83"/>
            <p:cNvSpPr>
              <a:spLocks/>
            </p:cNvSpPr>
            <p:nvPr/>
          </p:nvSpPr>
          <p:spPr bwMode="auto">
            <a:xfrm>
              <a:off x="5993786" y="3603826"/>
              <a:ext cx="1199007" cy="481793"/>
            </a:xfrm>
            <a:custGeom>
              <a:avLst/>
              <a:gdLst>
                <a:gd name="T0" fmla="*/ 0 w 657"/>
                <a:gd name="T1" fmla="*/ 0 h 264"/>
                <a:gd name="T2" fmla="*/ 657 w 657"/>
                <a:gd name="T3" fmla="*/ 0 h 264"/>
                <a:gd name="T4" fmla="*/ 657 w 657"/>
                <a:gd name="T5" fmla="*/ 264 h 264"/>
                <a:gd name="T6" fmla="*/ 0 w 657"/>
                <a:gd name="T7" fmla="*/ 264 h 264"/>
                <a:gd name="T8" fmla="*/ 0 w 657"/>
                <a:gd name="T9" fmla="*/ 0 h 264"/>
                <a:gd name="T10" fmla="*/ 0 w 657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7" h="264">
                  <a:moveTo>
                    <a:pt x="0" y="0"/>
                  </a:moveTo>
                  <a:lnTo>
                    <a:pt x="657" y="0"/>
                  </a:lnTo>
                  <a:lnTo>
                    <a:pt x="657" y="264"/>
                  </a:lnTo>
                  <a:lnTo>
                    <a:pt x="0" y="2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8" cap="flat">
              <a:solidFill>
                <a:srgbClr val="2318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00" name="Freeform 84"/>
            <p:cNvSpPr>
              <a:spLocks/>
            </p:cNvSpPr>
            <p:nvPr/>
          </p:nvSpPr>
          <p:spPr bwMode="auto">
            <a:xfrm>
              <a:off x="6114233" y="3603826"/>
              <a:ext cx="60224" cy="481793"/>
            </a:xfrm>
            <a:custGeom>
              <a:avLst/>
              <a:gdLst>
                <a:gd name="T0" fmla="*/ 0 w 33"/>
                <a:gd name="T1" fmla="*/ 0 h 264"/>
                <a:gd name="T2" fmla="*/ 33 w 33"/>
                <a:gd name="T3" fmla="*/ 0 h 264"/>
                <a:gd name="T4" fmla="*/ 33 w 33"/>
                <a:gd name="T5" fmla="*/ 264 h 264"/>
                <a:gd name="T6" fmla="*/ 0 w 33"/>
                <a:gd name="T7" fmla="*/ 264 h 264"/>
                <a:gd name="T8" fmla="*/ 0 w 33"/>
                <a:gd name="T9" fmla="*/ 0 h 264"/>
                <a:gd name="T10" fmla="*/ 0 w 3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4">
                  <a:moveTo>
                    <a:pt x="0" y="0"/>
                  </a:moveTo>
                  <a:lnTo>
                    <a:pt x="33" y="0"/>
                  </a:lnTo>
                  <a:lnTo>
                    <a:pt x="33" y="264"/>
                  </a:lnTo>
                  <a:lnTo>
                    <a:pt x="0" y="2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01" name="Freeform 85"/>
            <p:cNvSpPr>
              <a:spLocks/>
            </p:cNvSpPr>
            <p:nvPr/>
          </p:nvSpPr>
          <p:spPr bwMode="auto">
            <a:xfrm>
              <a:off x="5993786" y="3603826"/>
              <a:ext cx="60224" cy="481793"/>
            </a:xfrm>
            <a:custGeom>
              <a:avLst/>
              <a:gdLst>
                <a:gd name="T0" fmla="*/ 0 w 33"/>
                <a:gd name="T1" fmla="*/ 0 h 264"/>
                <a:gd name="T2" fmla="*/ 33 w 33"/>
                <a:gd name="T3" fmla="*/ 0 h 264"/>
                <a:gd name="T4" fmla="*/ 33 w 33"/>
                <a:gd name="T5" fmla="*/ 264 h 264"/>
                <a:gd name="T6" fmla="*/ 0 w 33"/>
                <a:gd name="T7" fmla="*/ 264 h 264"/>
                <a:gd name="T8" fmla="*/ 0 w 33"/>
                <a:gd name="T9" fmla="*/ 0 h 264"/>
                <a:gd name="T10" fmla="*/ 0 w 3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4">
                  <a:moveTo>
                    <a:pt x="0" y="0"/>
                  </a:moveTo>
                  <a:lnTo>
                    <a:pt x="33" y="0"/>
                  </a:lnTo>
                  <a:lnTo>
                    <a:pt x="33" y="264"/>
                  </a:lnTo>
                  <a:lnTo>
                    <a:pt x="0" y="2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02" name="Freeform 86"/>
            <p:cNvSpPr>
              <a:spLocks/>
            </p:cNvSpPr>
            <p:nvPr/>
          </p:nvSpPr>
          <p:spPr bwMode="auto">
            <a:xfrm>
              <a:off x="6234681" y="3603826"/>
              <a:ext cx="60224" cy="481793"/>
            </a:xfrm>
            <a:custGeom>
              <a:avLst/>
              <a:gdLst>
                <a:gd name="T0" fmla="*/ 0 w 33"/>
                <a:gd name="T1" fmla="*/ 0 h 264"/>
                <a:gd name="T2" fmla="*/ 33 w 33"/>
                <a:gd name="T3" fmla="*/ 0 h 264"/>
                <a:gd name="T4" fmla="*/ 33 w 33"/>
                <a:gd name="T5" fmla="*/ 264 h 264"/>
                <a:gd name="T6" fmla="*/ 0 w 33"/>
                <a:gd name="T7" fmla="*/ 264 h 264"/>
                <a:gd name="T8" fmla="*/ 0 w 33"/>
                <a:gd name="T9" fmla="*/ 0 h 264"/>
                <a:gd name="T10" fmla="*/ 0 w 3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4">
                  <a:moveTo>
                    <a:pt x="0" y="0"/>
                  </a:moveTo>
                  <a:lnTo>
                    <a:pt x="33" y="0"/>
                  </a:lnTo>
                  <a:lnTo>
                    <a:pt x="33" y="264"/>
                  </a:lnTo>
                  <a:lnTo>
                    <a:pt x="0" y="2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03" name="Freeform 87"/>
            <p:cNvSpPr>
              <a:spLocks/>
            </p:cNvSpPr>
            <p:nvPr/>
          </p:nvSpPr>
          <p:spPr bwMode="auto">
            <a:xfrm>
              <a:off x="6351479" y="3603826"/>
              <a:ext cx="60224" cy="481793"/>
            </a:xfrm>
            <a:custGeom>
              <a:avLst/>
              <a:gdLst>
                <a:gd name="T0" fmla="*/ 0 w 33"/>
                <a:gd name="T1" fmla="*/ 0 h 264"/>
                <a:gd name="T2" fmla="*/ 33 w 33"/>
                <a:gd name="T3" fmla="*/ 0 h 264"/>
                <a:gd name="T4" fmla="*/ 33 w 33"/>
                <a:gd name="T5" fmla="*/ 264 h 264"/>
                <a:gd name="T6" fmla="*/ 0 w 33"/>
                <a:gd name="T7" fmla="*/ 264 h 264"/>
                <a:gd name="T8" fmla="*/ 0 w 33"/>
                <a:gd name="T9" fmla="*/ 0 h 264"/>
                <a:gd name="T10" fmla="*/ 0 w 3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4">
                  <a:moveTo>
                    <a:pt x="0" y="0"/>
                  </a:moveTo>
                  <a:lnTo>
                    <a:pt x="33" y="0"/>
                  </a:lnTo>
                  <a:lnTo>
                    <a:pt x="33" y="264"/>
                  </a:lnTo>
                  <a:lnTo>
                    <a:pt x="0" y="2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04" name="Freeform 88"/>
            <p:cNvSpPr>
              <a:spLocks/>
            </p:cNvSpPr>
            <p:nvPr/>
          </p:nvSpPr>
          <p:spPr bwMode="auto">
            <a:xfrm>
              <a:off x="6471929" y="3603826"/>
              <a:ext cx="60224" cy="481793"/>
            </a:xfrm>
            <a:custGeom>
              <a:avLst/>
              <a:gdLst>
                <a:gd name="T0" fmla="*/ 0 w 33"/>
                <a:gd name="T1" fmla="*/ 0 h 264"/>
                <a:gd name="T2" fmla="*/ 33 w 33"/>
                <a:gd name="T3" fmla="*/ 0 h 264"/>
                <a:gd name="T4" fmla="*/ 33 w 33"/>
                <a:gd name="T5" fmla="*/ 264 h 264"/>
                <a:gd name="T6" fmla="*/ 0 w 33"/>
                <a:gd name="T7" fmla="*/ 264 h 264"/>
                <a:gd name="T8" fmla="*/ 0 w 33"/>
                <a:gd name="T9" fmla="*/ 0 h 264"/>
                <a:gd name="T10" fmla="*/ 0 w 3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4">
                  <a:moveTo>
                    <a:pt x="0" y="0"/>
                  </a:moveTo>
                  <a:lnTo>
                    <a:pt x="33" y="0"/>
                  </a:lnTo>
                  <a:lnTo>
                    <a:pt x="33" y="264"/>
                  </a:lnTo>
                  <a:lnTo>
                    <a:pt x="0" y="2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05" name="Freeform 89"/>
            <p:cNvSpPr>
              <a:spLocks/>
            </p:cNvSpPr>
            <p:nvPr/>
          </p:nvSpPr>
          <p:spPr bwMode="auto">
            <a:xfrm>
              <a:off x="6712824" y="3603826"/>
              <a:ext cx="60224" cy="481793"/>
            </a:xfrm>
            <a:custGeom>
              <a:avLst/>
              <a:gdLst>
                <a:gd name="T0" fmla="*/ 0 w 33"/>
                <a:gd name="T1" fmla="*/ 0 h 264"/>
                <a:gd name="T2" fmla="*/ 33 w 33"/>
                <a:gd name="T3" fmla="*/ 0 h 264"/>
                <a:gd name="T4" fmla="*/ 33 w 33"/>
                <a:gd name="T5" fmla="*/ 264 h 264"/>
                <a:gd name="T6" fmla="*/ 0 w 33"/>
                <a:gd name="T7" fmla="*/ 264 h 264"/>
                <a:gd name="T8" fmla="*/ 0 w 33"/>
                <a:gd name="T9" fmla="*/ 0 h 264"/>
                <a:gd name="T10" fmla="*/ 0 w 3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4">
                  <a:moveTo>
                    <a:pt x="0" y="0"/>
                  </a:moveTo>
                  <a:lnTo>
                    <a:pt x="33" y="0"/>
                  </a:lnTo>
                  <a:lnTo>
                    <a:pt x="33" y="264"/>
                  </a:lnTo>
                  <a:lnTo>
                    <a:pt x="0" y="2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06" name="Freeform 90"/>
            <p:cNvSpPr>
              <a:spLocks/>
            </p:cNvSpPr>
            <p:nvPr/>
          </p:nvSpPr>
          <p:spPr bwMode="auto">
            <a:xfrm>
              <a:off x="6596026" y="3603826"/>
              <a:ext cx="60224" cy="481793"/>
            </a:xfrm>
            <a:custGeom>
              <a:avLst/>
              <a:gdLst>
                <a:gd name="T0" fmla="*/ 0 w 33"/>
                <a:gd name="T1" fmla="*/ 0 h 264"/>
                <a:gd name="T2" fmla="*/ 33 w 33"/>
                <a:gd name="T3" fmla="*/ 0 h 264"/>
                <a:gd name="T4" fmla="*/ 33 w 33"/>
                <a:gd name="T5" fmla="*/ 264 h 264"/>
                <a:gd name="T6" fmla="*/ 0 w 33"/>
                <a:gd name="T7" fmla="*/ 264 h 264"/>
                <a:gd name="T8" fmla="*/ 0 w 33"/>
                <a:gd name="T9" fmla="*/ 0 h 264"/>
                <a:gd name="T10" fmla="*/ 0 w 3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4">
                  <a:moveTo>
                    <a:pt x="0" y="0"/>
                  </a:moveTo>
                  <a:lnTo>
                    <a:pt x="33" y="0"/>
                  </a:lnTo>
                  <a:lnTo>
                    <a:pt x="33" y="264"/>
                  </a:lnTo>
                  <a:lnTo>
                    <a:pt x="0" y="2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07" name="Freeform 91"/>
            <p:cNvSpPr>
              <a:spLocks/>
            </p:cNvSpPr>
            <p:nvPr/>
          </p:nvSpPr>
          <p:spPr bwMode="auto">
            <a:xfrm>
              <a:off x="6833272" y="3603826"/>
              <a:ext cx="58399" cy="481793"/>
            </a:xfrm>
            <a:custGeom>
              <a:avLst/>
              <a:gdLst>
                <a:gd name="T0" fmla="*/ 0 w 32"/>
                <a:gd name="T1" fmla="*/ 0 h 264"/>
                <a:gd name="T2" fmla="*/ 32 w 32"/>
                <a:gd name="T3" fmla="*/ 0 h 264"/>
                <a:gd name="T4" fmla="*/ 32 w 32"/>
                <a:gd name="T5" fmla="*/ 264 h 264"/>
                <a:gd name="T6" fmla="*/ 0 w 32"/>
                <a:gd name="T7" fmla="*/ 264 h 264"/>
                <a:gd name="T8" fmla="*/ 0 w 32"/>
                <a:gd name="T9" fmla="*/ 0 h 264"/>
                <a:gd name="T10" fmla="*/ 0 w 32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264">
                  <a:moveTo>
                    <a:pt x="0" y="0"/>
                  </a:moveTo>
                  <a:lnTo>
                    <a:pt x="32" y="0"/>
                  </a:lnTo>
                  <a:lnTo>
                    <a:pt x="32" y="264"/>
                  </a:lnTo>
                  <a:lnTo>
                    <a:pt x="0" y="2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08" name="Freeform 92"/>
            <p:cNvSpPr>
              <a:spLocks/>
            </p:cNvSpPr>
            <p:nvPr/>
          </p:nvSpPr>
          <p:spPr bwMode="auto">
            <a:xfrm>
              <a:off x="6951896" y="3603826"/>
              <a:ext cx="60224" cy="481793"/>
            </a:xfrm>
            <a:custGeom>
              <a:avLst/>
              <a:gdLst>
                <a:gd name="T0" fmla="*/ 0 w 33"/>
                <a:gd name="T1" fmla="*/ 0 h 264"/>
                <a:gd name="T2" fmla="*/ 33 w 33"/>
                <a:gd name="T3" fmla="*/ 0 h 264"/>
                <a:gd name="T4" fmla="*/ 33 w 33"/>
                <a:gd name="T5" fmla="*/ 264 h 264"/>
                <a:gd name="T6" fmla="*/ 0 w 33"/>
                <a:gd name="T7" fmla="*/ 264 h 264"/>
                <a:gd name="T8" fmla="*/ 0 w 33"/>
                <a:gd name="T9" fmla="*/ 0 h 264"/>
                <a:gd name="T10" fmla="*/ 0 w 3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4">
                  <a:moveTo>
                    <a:pt x="0" y="0"/>
                  </a:moveTo>
                  <a:lnTo>
                    <a:pt x="33" y="0"/>
                  </a:lnTo>
                  <a:lnTo>
                    <a:pt x="33" y="264"/>
                  </a:lnTo>
                  <a:lnTo>
                    <a:pt x="0" y="2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09" name="Freeform 93"/>
            <p:cNvSpPr>
              <a:spLocks/>
            </p:cNvSpPr>
            <p:nvPr/>
          </p:nvSpPr>
          <p:spPr bwMode="auto">
            <a:xfrm>
              <a:off x="7068694" y="3603826"/>
              <a:ext cx="60224" cy="481793"/>
            </a:xfrm>
            <a:custGeom>
              <a:avLst/>
              <a:gdLst>
                <a:gd name="T0" fmla="*/ 0 w 33"/>
                <a:gd name="T1" fmla="*/ 0 h 264"/>
                <a:gd name="T2" fmla="*/ 33 w 33"/>
                <a:gd name="T3" fmla="*/ 0 h 264"/>
                <a:gd name="T4" fmla="*/ 33 w 33"/>
                <a:gd name="T5" fmla="*/ 264 h 264"/>
                <a:gd name="T6" fmla="*/ 0 w 33"/>
                <a:gd name="T7" fmla="*/ 264 h 264"/>
                <a:gd name="T8" fmla="*/ 0 w 33"/>
                <a:gd name="T9" fmla="*/ 0 h 264"/>
                <a:gd name="T10" fmla="*/ 0 w 3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4">
                  <a:moveTo>
                    <a:pt x="0" y="0"/>
                  </a:moveTo>
                  <a:lnTo>
                    <a:pt x="33" y="0"/>
                  </a:lnTo>
                  <a:lnTo>
                    <a:pt x="33" y="264"/>
                  </a:lnTo>
                  <a:lnTo>
                    <a:pt x="0" y="2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10" name="Freeform 94"/>
            <p:cNvSpPr>
              <a:spLocks/>
            </p:cNvSpPr>
            <p:nvPr/>
          </p:nvSpPr>
          <p:spPr bwMode="auto">
            <a:xfrm>
              <a:off x="5993786" y="3605651"/>
              <a:ext cx="1199007" cy="478143"/>
            </a:xfrm>
            <a:custGeom>
              <a:avLst/>
              <a:gdLst>
                <a:gd name="T0" fmla="*/ 0 w 657"/>
                <a:gd name="T1" fmla="*/ 0 h 262"/>
                <a:gd name="T2" fmla="*/ 657 w 657"/>
                <a:gd name="T3" fmla="*/ 0 h 262"/>
                <a:gd name="T4" fmla="*/ 657 w 657"/>
                <a:gd name="T5" fmla="*/ 262 h 262"/>
                <a:gd name="T6" fmla="*/ 0 w 657"/>
                <a:gd name="T7" fmla="*/ 262 h 262"/>
                <a:gd name="T8" fmla="*/ 0 w 657"/>
                <a:gd name="T9" fmla="*/ 0 h 262"/>
                <a:gd name="T10" fmla="*/ 0 w 657"/>
                <a:gd name="T11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7" h="262">
                  <a:moveTo>
                    <a:pt x="0" y="0"/>
                  </a:moveTo>
                  <a:lnTo>
                    <a:pt x="657" y="0"/>
                  </a:lnTo>
                  <a:lnTo>
                    <a:pt x="657" y="262"/>
                  </a:lnTo>
                  <a:lnTo>
                    <a:pt x="0" y="26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 cap="flat">
              <a:solidFill>
                <a:srgbClr val="04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15" name="Freeform 99"/>
            <p:cNvSpPr>
              <a:spLocks/>
            </p:cNvSpPr>
            <p:nvPr/>
          </p:nvSpPr>
          <p:spPr bwMode="auto">
            <a:xfrm>
              <a:off x="4865952" y="3724274"/>
              <a:ext cx="399669" cy="240896"/>
            </a:xfrm>
            <a:custGeom>
              <a:avLst/>
              <a:gdLst>
                <a:gd name="T0" fmla="*/ 219 w 219"/>
                <a:gd name="T1" fmla="*/ 64 h 132"/>
                <a:gd name="T2" fmla="*/ 219 w 219"/>
                <a:gd name="T3" fmla="*/ 64 h 132"/>
                <a:gd name="T4" fmla="*/ 217 w 219"/>
                <a:gd name="T5" fmla="*/ 76 h 132"/>
                <a:gd name="T6" fmla="*/ 211 w 219"/>
                <a:gd name="T7" fmla="*/ 99 h 132"/>
                <a:gd name="T8" fmla="*/ 208 w 219"/>
                <a:gd name="T9" fmla="*/ 111 h 132"/>
                <a:gd name="T10" fmla="*/ 202 w 219"/>
                <a:gd name="T11" fmla="*/ 122 h 132"/>
                <a:gd name="T12" fmla="*/ 198 w 219"/>
                <a:gd name="T13" fmla="*/ 128 h 132"/>
                <a:gd name="T14" fmla="*/ 192 w 219"/>
                <a:gd name="T15" fmla="*/ 132 h 132"/>
                <a:gd name="T16" fmla="*/ 186 w 219"/>
                <a:gd name="T17" fmla="*/ 128 h 132"/>
                <a:gd name="T18" fmla="*/ 182 w 219"/>
                <a:gd name="T19" fmla="*/ 122 h 132"/>
                <a:gd name="T20" fmla="*/ 177 w 219"/>
                <a:gd name="T21" fmla="*/ 111 h 132"/>
                <a:gd name="T22" fmla="*/ 173 w 219"/>
                <a:gd name="T23" fmla="*/ 99 h 132"/>
                <a:gd name="T24" fmla="*/ 167 w 219"/>
                <a:gd name="T25" fmla="*/ 76 h 132"/>
                <a:gd name="T26" fmla="*/ 163 w 219"/>
                <a:gd name="T27" fmla="*/ 64 h 132"/>
                <a:gd name="T28" fmla="*/ 163 w 219"/>
                <a:gd name="T29" fmla="*/ 64 h 132"/>
                <a:gd name="T30" fmla="*/ 163 w 219"/>
                <a:gd name="T31" fmla="*/ 57 h 132"/>
                <a:gd name="T32" fmla="*/ 155 w 219"/>
                <a:gd name="T33" fmla="*/ 31 h 132"/>
                <a:gd name="T34" fmla="*/ 153 w 219"/>
                <a:gd name="T35" fmla="*/ 20 h 132"/>
                <a:gd name="T36" fmla="*/ 148 w 219"/>
                <a:gd name="T37" fmla="*/ 8 h 132"/>
                <a:gd name="T38" fmla="*/ 144 w 219"/>
                <a:gd name="T39" fmla="*/ 2 h 132"/>
                <a:gd name="T40" fmla="*/ 136 w 219"/>
                <a:gd name="T41" fmla="*/ 0 h 132"/>
                <a:gd name="T42" fmla="*/ 132 w 219"/>
                <a:gd name="T43" fmla="*/ 2 h 132"/>
                <a:gd name="T44" fmla="*/ 128 w 219"/>
                <a:gd name="T45" fmla="*/ 8 h 132"/>
                <a:gd name="T46" fmla="*/ 122 w 219"/>
                <a:gd name="T47" fmla="*/ 20 h 132"/>
                <a:gd name="T48" fmla="*/ 118 w 219"/>
                <a:gd name="T49" fmla="*/ 31 h 132"/>
                <a:gd name="T50" fmla="*/ 113 w 219"/>
                <a:gd name="T51" fmla="*/ 57 h 132"/>
                <a:gd name="T52" fmla="*/ 109 w 219"/>
                <a:gd name="T53" fmla="*/ 64 h 132"/>
                <a:gd name="T54" fmla="*/ 109 w 219"/>
                <a:gd name="T55" fmla="*/ 64 h 132"/>
                <a:gd name="T56" fmla="*/ 109 w 219"/>
                <a:gd name="T57" fmla="*/ 64 h 132"/>
                <a:gd name="T58" fmla="*/ 109 w 219"/>
                <a:gd name="T59" fmla="*/ 64 h 132"/>
                <a:gd name="T60" fmla="*/ 109 w 219"/>
                <a:gd name="T61" fmla="*/ 76 h 132"/>
                <a:gd name="T62" fmla="*/ 101 w 219"/>
                <a:gd name="T63" fmla="*/ 99 h 132"/>
                <a:gd name="T64" fmla="*/ 99 w 219"/>
                <a:gd name="T65" fmla="*/ 111 h 132"/>
                <a:gd name="T66" fmla="*/ 93 w 219"/>
                <a:gd name="T67" fmla="*/ 122 h 132"/>
                <a:gd name="T68" fmla="*/ 89 w 219"/>
                <a:gd name="T69" fmla="*/ 128 h 132"/>
                <a:gd name="T70" fmla="*/ 82 w 219"/>
                <a:gd name="T71" fmla="*/ 132 h 132"/>
                <a:gd name="T72" fmla="*/ 78 w 219"/>
                <a:gd name="T73" fmla="*/ 128 h 132"/>
                <a:gd name="T74" fmla="*/ 72 w 219"/>
                <a:gd name="T75" fmla="*/ 122 h 132"/>
                <a:gd name="T76" fmla="*/ 68 w 219"/>
                <a:gd name="T77" fmla="*/ 111 h 132"/>
                <a:gd name="T78" fmla="*/ 64 w 219"/>
                <a:gd name="T79" fmla="*/ 99 h 132"/>
                <a:gd name="T80" fmla="*/ 58 w 219"/>
                <a:gd name="T81" fmla="*/ 76 h 132"/>
                <a:gd name="T82" fmla="*/ 55 w 219"/>
                <a:gd name="T83" fmla="*/ 64 h 132"/>
                <a:gd name="T84" fmla="*/ 55 w 219"/>
                <a:gd name="T85" fmla="*/ 64 h 132"/>
                <a:gd name="T86" fmla="*/ 53 w 219"/>
                <a:gd name="T87" fmla="*/ 57 h 132"/>
                <a:gd name="T88" fmla="*/ 47 w 219"/>
                <a:gd name="T89" fmla="*/ 31 h 132"/>
                <a:gd name="T90" fmla="*/ 43 w 219"/>
                <a:gd name="T91" fmla="*/ 20 h 132"/>
                <a:gd name="T92" fmla="*/ 39 w 219"/>
                <a:gd name="T93" fmla="*/ 8 h 132"/>
                <a:gd name="T94" fmla="*/ 33 w 219"/>
                <a:gd name="T95" fmla="*/ 2 h 132"/>
                <a:gd name="T96" fmla="*/ 27 w 219"/>
                <a:gd name="T97" fmla="*/ 0 h 132"/>
                <a:gd name="T98" fmla="*/ 23 w 219"/>
                <a:gd name="T99" fmla="*/ 2 h 132"/>
                <a:gd name="T100" fmla="*/ 18 w 219"/>
                <a:gd name="T101" fmla="*/ 8 h 132"/>
                <a:gd name="T102" fmla="*/ 14 w 219"/>
                <a:gd name="T103" fmla="*/ 20 h 132"/>
                <a:gd name="T104" fmla="*/ 10 w 219"/>
                <a:gd name="T105" fmla="*/ 31 h 132"/>
                <a:gd name="T106" fmla="*/ 4 w 219"/>
                <a:gd name="T107" fmla="*/ 57 h 132"/>
                <a:gd name="T108" fmla="*/ 0 w 219"/>
                <a:gd name="T109" fmla="*/ 64 h 132"/>
                <a:gd name="T110" fmla="*/ 0 w 219"/>
                <a:gd name="T111" fmla="*/ 64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9" h="132">
                  <a:moveTo>
                    <a:pt x="219" y="64"/>
                  </a:moveTo>
                  <a:lnTo>
                    <a:pt x="219" y="64"/>
                  </a:lnTo>
                  <a:lnTo>
                    <a:pt x="217" y="76"/>
                  </a:lnTo>
                  <a:lnTo>
                    <a:pt x="211" y="99"/>
                  </a:lnTo>
                  <a:lnTo>
                    <a:pt x="208" y="111"/>
                  </a:lnTo>
                  <a:lnTo>
                    <a:pt x="202" y="122"/>
                  </a:lnTo>
                  <a:lnTo>
                    <a:pt x="198" y="128"/>
                  </a:lnTo>
                  <a:lnTo>
                    <a:pt x="192" y="132"/>
                  </a:lnTo>
                  <a:lnTo>
                    <a:pt x="186" y="128"/>
                  </a:lnTo>
                  <a:lnTo>
                    <a:pt x="182" y="122"/>
                  </a:lnTo>
                  <a:lnTo>
                    <a:pt x="177" y="111"/>
                  </a:lnTo>
                  <a:lnTo>
                    <a:pt x="173" y="99"/>
                  </a:lnTo>
                  <a:lnTo>
                    <a:pt x="167" y="76"/>
                  </a:lnTo>
                  <a:lnTo>
                    <a:pt x="163" y="64"/>
                  </a:lnTo>
                  <a:lnTo>
                    <a:pt x="163" y="64"/>
                  </a:lnTo>
                  <a:lnTo>
                    <a:pt x="163" y="57"/>
                  </a:lnTo>
                  <a:lnTo>
                    <a:pt x="155" y="31"/>
                  </a:lnTo>
                  <a:lnTo>
                    <a:pt x="153" y="20"/>
                  </a:lnTo>
                  <a:lnTo>
                    <a:pt x="148" y="8"/>
                  </a:lnTo>
                  <a:lnTo>
                    <a:pt x="144" y="2"/>
                  </a:lnTo>
                  <a:lnTo>
                    <a:pt x="136" y="0"/>
                  </a:lnTo>
                  <a:lnTo>
                    <a:pt x="132" y="2"/>
                  </a:lnTo>
                  <a:lnTo>
                    <a:pt x="128" y="8"/>
                  </a:lnTo>
                  <a:lnTo>
                    <a:pt x="122" y="20"/>
                  </a:lnTo>
                  <a:lnTo>
                    <a:pt x="118" y="31"/>
                  </a:lnTo>
                  <a:lnTo>
                    <a:pt x="113" y="57"/>
                  </a:lnTo>
                  <a:lnTo>
                    <a:pt x="109" y="64"/>
                  </a:lnTo>
                  <a:lnTo>
                    <a:pt x="109" y="64"/>
                  </a:lnTo>
                  <a:lnTo>
                    <a:pt x="109" y="64"/>
                  </a:lnTo>
                  <a:lnTo>
                    <a:pt x="109" y="64"/>
                  </a:lnTo>
                  <a:lnTo>
                    <a:pt x="109" y="76"/>
                  </a:lnTo>
                  <a:lnTo>
                    <a:pt x="101" y="99"/>
                  </a:lnTo>
                  <a:lnTo>
                    <a:pt x="99" y="111"/>
                  </a:lnTo>
                  <a:lnTo>
                    <a:pt x="93" y="122"/>
                  </a:lnTo>
                  <a:lnTo>
                    <a:pt x="89" y="128"/>
                  </a:lnTo>
                  <a:lnTo>
                    <a:pt x="82" y="132"/>
                  </a:lnTo>
                  <a:lnTo>
                    <a:pt x="78" y="128"/>
                  </a:lnTo>
                  <a:lnTo>
                    <a:pt x="72" y="122"/>
                  </a:lnTo>
                  <a:lnTo>
                    <a:pt x="68" y="111"/>
                  </a:lnTo>
                  <a:lnTo>
                    <a:pt x="64" y="99"/>
                  </a:lnTo>
                  <a:lnTo>
                    <a:pt x="58" y="76"/>
                  </a:lnTo>
                  <a:lnTo>
                    <a:pt x="55" y="64"/>
                  </a:lnTo>
                  <a:lnTo>
                    <a:pt x="55" y="64"/>
                  </a:lnTo>
                  <a:lnTo>
                    <a:pt x="53" y="57"/>
                  </a:lnTo>
                  <a:lnTo>
                    <a:pt x="47" y="31"/>
                  </a:lnTo>
                  <a:lnTo>
                    <a:pt x="43" y="20"/>
                  </a:lnTo>
                  <a:lnTo>
                    <a:pt x="39" y="8"/>
                  </a:lnTo>
                  <a:lnTo>
                    <a:pt x="33" y="2"/>
                  </a:lnTo>
                  <a:lnTo>
                    <a:pt x="27" y="0"/>
                  </a:lnTo>
                  <a:lnTo>
                    <a:pt x="23" y="2"/>
                  </a:lnTo>
                  <a:lnTo>
                    <a:pt x="18" y="8"/>
                  </a:lnTo>
                  <a:lnTo>
                    <a:pt x="14" y="20"/>
                  </a:lnTo>
                  <a:lnTo>
                    <a:pt x="10" y="31"/>
                  </a:lnTo>
                  <a:lnTo>
                    <a:pt x="4" y="57"/>
                  </a:lnTo>
                  <a:lnTo>
                    <a:pt x="0" y="64"/>
                  </a:lnTo>
                  <a:lnTo>
                    <a:pt x="0" y="64"/>
                  </a:lnTo>
                </a:path>
              </a:pathLst>
            </a:custGeom>
            <a:ln>
              <a:solidFill>
                <a:srgbClr val="FF0000"/>
              </a:solidFill>
              <a:headEnd/>
              <a:tailE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17" name="Freeform 101"/>
            <p:cNvSpPr>
              <a:spLocks/>
            </p:cNvSpPr>
            <p:nvPr/>
          </p:nvSpPr>
          <p:spPr bwMode="auto">
            <a:xfrm>
              <a:off x="8090679" y="3724274"/>
              <a:ext cx="240896" cy="240896"/>
            </a:xfrm>
            <a:custGeom>
              <a:avLst/>
              <a:gdLst>
                <a:gd name="T0" fmla="*/ 132 w 132"/>
                <a:gd name="T1" fmla="*/ 66 h 132"/>
                <a:gd name="T2" fmla="*/ 132 w 132"/>
                <a:gd name="T3" fmla="*/ 66 h 132"/>
                <a:gd name="T4" fmla="*/ 126 w 132"/>
                <a:gd name="T5" fmla="*/ 101 h 132"/>
                <a:gd name="T6" fmla="*/ 120 w 132"/>
                <a:gd name="T7" fmla="*/ 124 h 132"/>
                <a:gd name="T8" fmla="*/ 119 w 132"/>
                <a:gd name="T9" fmla="*/ 130 h 132"/>
                <a:gd name="T10" fmla="*/ 115 w 132"/>
                <a:gd name="T11" fmla="*/ 132 h 132"/>
                <a:gd name="T12" fmla="*/ 113 w 132"/>
                <a:gd name="T13" fmla="*/ 130 h 132"/>
                <a:gd name="T14" fmla="*/ 109 w 132"/>
                <a:gd name="T15" fmla="*/ 124 h 132"/>
                <a:gd name="T16" fmla="*/ 103 w 132"/>
                <a:gd name="T17" fmla="*/ 101 h 132"/>
                <a:gd name="T18" fmla="*/ 97 w 132"/>
                <a:gd name="T19" fmla="*/ 66 h 132"/>
                <a:gd name="T20" fmla="*/ 97 w 132"/>
                <a:gd name="T21" fmla="*/ 66 h 132"/>
                <a:gd name="T22" fmla="*/ 95 w 132"/>
                <a:gd name="T23" fmla="*/ 33 h 132"/>
                <a:gd name="T24" fmla="*/ 89 w 132"/>
                <a:gd name="T25" fmla="*/ 10 h 132"/>
                <a:gd name="T26" fmla="*/ 86 w 132"/>
                <a:gd name="T27" fmla="*/ 4 h 132"/>
                <a:gd name="T28" fmla="*/ 84 w 132"/>
                <a:gd name="T29" fmla="*/ 0 h 132"/>
                <a:gd name="T30" fmla="*/ 82 w 132"/>
                <a:gd name="T31" fmla="*/ 4 h 132"/>
                <a:gd name="T32" fmla="*/ 78 w 132"/>
                <a:gd name="T33" fmla="*/ 10 h 132"/>
                <a:gd name="T34" fmla="*/ 72 w 132"/>
                <a:gd name="T35" fmla="*/ 33 h 132"/>
                <a:gd name="T36" fmla="*/ 66 w 132"/>
                <a:gd name="T37" fmla="*/ 66 h 132"/>
                <a:gd name="T38" fmla="*/ 66 w 132"/>
                <a:gd name="T39" fmla="*/ 66 h 132"/>
                <a:gd name="T40" fmla="*/ 66 w 132"/>
                <a:gd name="T41" fmla="*/ 66 h 132"/>
                <a:gd name="T42" fmla="*/ 66 w 132"/>
                <a:gd name="T43" fmla="*/ 66 h 132"/>
                <a:gd name="T44" fmla="*/ 60 w 132"/>
                <a:gd name="T45" fmla="*/ 101 h 132"/>
                <a:gd name="T46" fmla="*/ 55 w 132"/>
                <a:gd name="T47" fmla="*/ 124 h 132"/>
                <a:gd name="T48" fmla="*/ 53 w 132"/>
                <a:gd name="T49" fmla="*/ 130 h 132"/>
                <a:gd name="T50" fmla="*/ 49 w 132"/>
                <a:gd name="T51" fmla="*/ 132 h 132"/>
                <a:gd name="T52" fmla="*/ 47 w 132"/>
                <a:gd name="T53" fmla="*/ 130 h 132"/>
                <a:gd name="T54" fmla="*/ 43 w 132"/>
                <a:gd name="T55" fmla="*/ 124 h 132"/>
                <a:gd name="T56" fmla="*/ 37 w 132"/>
                <a:gd name="T57" fmla="*/ 101 h 132"/>
                <a:gd name="T58" fmla="*/ 35 w 132"/>
                <a:gd name="T59" fmla="*/ 66 h 132"/>
                <a:gd name="T60" fmla="*/ 35 w 132"/>
                <a:gd name="T61" fmla="*/ 66 h 132"/>
                <a:gd name="T62" fmla="*/ 29 w 132"/>
                <a:gd name="T63" fmla="*/ 33 h 132"/>
                <a:gd name="T64" fmla="*/ 24 w 132"/>
                <a:gd name="T65" fmla="*/ 10 h 132"/>
                <a:gd name="T66" fmla="*/ 20 w 132"/>
                <a:gd name="T67" fmla="*/ 4 h 132"/>
                <a:gd name="T68" fmla="*/ 18 w 132"/>
                <a:gd name="T69" fmla="*/ 0 h 132"/>
                <a:gd name="T70" fmla="*/ 14 w 132"/>
                <a:gd name="T71" fmla="*/ 4 h 132"/>
                <a:gd name="T72" fmla="*/ 12 w 132"/>
                <a:gd name="T73" fmla="*/ 10 h 132"/>
                <a:gd name="T74" fmla="*/ 6 w 132"/>
                <a:gd name="T75" fmla="*/ 33 h 132"/>
                <a:gd name="T76" fmla="*/ 0 w 132"/>
                <a:gd name="T77" fmla="*/ 66 h 132"/>
                <a:gd name="T78" fmla="*/ 0 w 132"/>
                <a:gd name="T79" fmla="*/ 6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" h="132">
                  <a:moveTo>
                    <a:pt x="132" y="66"/>
                  </a:moveTo>
                  <a:lnTo>
                    <a:pt x="132" y="66"/>
                  </a:lnTo>
                  <a:lnTo>
                    <a:pt x="126" y="101"/>
                  </a:lnTo>
                  <a:lnTo>
                    <a:pt x="120" y="124"/>
                  </a:lnTo>
                  <a:lnTo>
                    <a:pt x="119" y="130"/>
                  </a:lnTo>
                  <a:lnTo>
                    <a:pt x="115" y="132"/>
                  </a:lnTo>
                  <a:lnTo>
                    <a:pt x="113" y="130"/>
                  </a:lnTo>
                  <a:lnTo>
                    <a:pt x="109" y="124"/>
                  </a:lnTo>
                  <a:lnTo>
                    <a:pt x="103" y="101"/>
                  </a:lnTo>
                  <a:lnTo>
                    <a:pt x="97" y="66"/>
                  </a:lnTo>
                  <a:lnTo>
                    <a:pt x="97" y="66"/>
                  </a:lnTo>
                  <a:lnTo>
                    <a:pt x="95" y="33"/>
                  </a:lnTo>
                  <a:lnTo>
                    <a:pt x="89" y="10"/>
                  </a:lnTo>
                  <a:lnTo>
                    <a:pt x="86" y="4"/>
                  </a:lnTo>
                  <a:lnTo>
                    <a:pt x="84" y="0"/>
                  </a:lnTo>
                  <a:lnTo>
                    <a:pt x="82" y="4"/>
                  </a:lnTo>
                  <a:lnTo>
                    <a:pt x="78" y="10"/>
                  </a:lnTo>
                  <a:lnTo>
                    <a:pt x="72" y="33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60" y="101"/>
                  </a:lnTo>
                  <a:lnTo>
                    <a:pt x="55" y="124"/>
                  </a:lnTo>
                  <a:lnTo>
                    <a:pt x="53" y="130"/>
                  </a:lnTo>
                  <a:lnTo>
                    <a:pt x="49" y="132"/>
                  </a:lnTo>
                  <a:lnTo>
                    <a:pt x="47" y="130"/>
                  </a:lnTo>
                  <a:lnTo>
                    <a:pt x="43" y="124"/>
                  </a:lnTo>
                  <a:lnTo>
                    <a:pt x="37" y="101"/>
                  </a:lnTo>
                  <a:lnTo>
                    <a:pt x="35" y="66"/>
                  </a:lnTo>
                  <a:lnTo>
                    <a:pt x="35" y="66"/>
                  </a:lnTo>
                  <a:lnTo>
                    <a:pt x="29" y="33"/>
                  </a:lnTo>
                  <a:lnTo>
                    <a:pt x="24" y="10"/>
                  </a:lnTo>
                  <a:lnTo>
                    <a:pt x="20" y="4"/>
                  </a:lnTo>
                  <a:lnTo>
                    <a:pt x="18" y="0"/>
                  </a:lnTo>
                  <a:lnTo>
                    <a:pt x="14" y="4"/>
                  </a:lnTo>
                  <a:lnTo>
                    <a:pt x="12" y="10"/>
                  </a:lnTo>
                  <a:lnTo>
                    <a:pt x="6" y="33"/>
                  </a:lnTo>
                  <a:lnTo>
                    <a:pt x="0" y="66"/>
                  </a:lnTo>
                  <a:lnTo>
                    <a:pt x="0" y="66"/>
                  </a:lnTo>
                </a:path>
              </a:pathLst>
            </a:custGeom>
            <a:ln>
              <a:solidFill>
                <a:srgbClr val="00FFFF"/>
              </a:solidFill>
              <a:headEnd/>
              <a:tailE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21619" name="Rectangle 103"/>
          <p:cNvSpPr>
            <a:spLocks noChangeArrowheads="1"/>
          </p:cNvSpPr>
          <p:nvPr/>
        </p:nvSpPr>
        <p:spPr bwMode="auto">
          <a:xfrm>
            <a:off x="7610711" y="1196586"/>
            <a:ext cx="820325" cy="40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2300" b="0" i="0" u="none" strike="noStrike" cap="none" normalizeH="0" baseline="0" dirty="0" smtClean="0">
                <a:ln>
                  <a:noFill/>
                </a:ln>
                <a:solidFill>
                  <a:srgbClr val="040000"/>
                </a:solidFill>
                <a:effectLst/>
                <a:latin typeface="Meiryo UI" pitchFamily="50" charset="-128"/>
                <a:ea typeface="Meiryo UI" pitchFamily="50" charset="-128"/>
                <a:cs typeface="ＭＳ Ｐゴシック" pitchFamily="50" charset="-128"/>
              </a:rPr>
              <a:t>HH</a:t>
            </a:r>
            <a:r>
              <a:rPr kumimoji="1" lang="en-US" altLang="ja-JP" sz="2300" b="0" i="0" u="none" strike="noStrike" cap="none" normalizeH="0" baseline="0" dirty="0" smtClean="0">
                <a:ln>
                  <a:noFill/>
                </a:ln>
                <a:solidFill>
                  <a:srgbClr val="040000"/>
                </a:solidFill>
                <a:effectLst/>
                <a:latin typeface="Meiryo UI" pitchFamily="50" charset="-128"/>
                <a:ea typeface="Meiryo UI" pitchFamily="50" charset="-128"/>
                <a:cs typeface="ＭＳ Ｐゴシック" pitchFamily="50" charset="-128"/>
              </a:rPr>
              <a:t>G</a:t>
            </a:r>
            <a:endParaRPr kumimoji="1" lang="ja-JP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1622" name="Rectangle 106"/>
          <p:cNvSpPr>
            <a:spLocks noChangeArrowheads="1"/>
          </p:cNvSpPr>
          <p:nvPr/>
        </p:nvSpPr>
        <p:spPr bwMode="auto">
          <a:xfrm>
            <a:off x="8018593" y="2893517"/>
            <a:ext cx="998795" cy="40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2300" b="0" i="0" u="none" strike="noStrike" cap="none" normalizeH="0" baseline="0" dirty="0" smtClean="0">
                <a:ln>
                  <a:noFill/>
                </a:ln>
                <a:solidFill>
                  <a:srgbClr val="040000"/>
                </a:solidFill>
                <a:effectLst/>
                <a:latin typeface="Meiryo UI" pitchFamily="50" charset="-128"/>
                <a:ea typeface="Meiryo UI" pitchFamily="50" charset="-128"/>
                <a:cs typeface="ＭＳ Ｐゴシック" pitchFamily="50" charset="-128"/>
              </a:rPr>
              <a:t>H</a:t>
            </a:r>
            <a:r>
              <a:rPr kumimoji="1" lang="en-US" altLang="ja-JP" sz="2300" b="0" i="0" u="none" strike="noStrike" cap="none" normalizeH="0" baseline="0" dirty="0" smtClean="0">
                <a:ln>
                  <a:noFill/>
                </a:ln>
                <a:solidFill>
                  <a:srgbClr val="040000"/>
                </a:solidFill>
                <a:effectLst/>
                <a:latin typeface="Meiryo UI" pitchFamily="50" charset="-128"/>
                <a:ea typeface="Meiryo UI" pitchFamily="50" charset="-128"/>
                <a:cs typeface="ＭＳ Ｐゴシック" pitchFamily="50" charset="-128"/>
              </a:rPr>
              <a:t>GHG</a:t>
            </a:r>
            <a:endParaRPr kumimoji="1" lang="ja-JP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1626" name="Rectangle 110"/>
          <p:cNvSpPr>
            <a:spLocks noChangeArrowheads="1"/>
          </p:cNvSpPr>
          <p:nvPr/>
        </p:nvSpPr>
        <p:spPr bwMode="auto">
          <a:xfrm>
            <a:off x="7455038" y="4652329"/>
            <a:ext cx="1340110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300" b="0" i="0" u="none" strike="noStrike" cap="none" normalizeH="0" baseline="0" dirty="0" smtClean="0">
                <a:ln>
                  <a:noFill/>
                </a:ln>
                <a:solidFill>
                  <a:srgbClr val="040000"/>
                </a:solidFill>
                <a:effectLst/>
                <a:latin typeface="Meiryo UI" pitchFamily="50" charset="-128"/>
                <a:ea typeface="Meiryo UI" pitchFamily="50" charset="-128"/>
                <a:cs typeface="ＭＳ Ｐゴシック" pitchFamily="50" charset="-128"/>
              </a:rPr>
              <a:t>Self Seed</a:t>
            </a:r>
            <a:endParaRPr kumimoji="1" 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1632" name="Rectangle 116"/>
          <p:cNvSpPr>
            <a:spLocks noChangeArrowheads="1"/>
          </p:cNvSpPr>
          <p:nvPr/>
        </p:nvSpPr>
        <p:spPr bwMode="auto">
          <a:xfrm>
            <a:off x="184897" y="1286110"/>
            <a:ext cx="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1634" name="Rectangle 118"/>
          <p:cNvSpPr>
            <a:spLocks noChangeArrowheads="1"/>
          </p:cNvSpPr>
          <p:nvPr/>
        </p:nvSpPr>
        <p:spPr bwMode="auto">
          <a:xfrm>
            <a:off x="218211" y="1301218"/>
            <a:ext cx="19661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b="0" i="0" u="none" strike="noStrike" cap="none" normalizeH="0" baseline="0" dirty="0" smtClean="0">
                <a:ln>
                  <a:noFill/>
                </a:ln>
                <a:solidFill>
                  <a:srgbClr val="040000"/>
                </a:solidFill>
                <a:effectLst/>
                <a:ea typeface="Meiryo UI" pitchFamily="50" charset="-128"/>
                <a:cs typeface="ＭＳ Ｐゴシック" pitchFamily="50" charset="-128"/>
              </a:rPr>
              <a:t>High Power Laser</a:t>
            </a:r>
            <a:endParaRPr kumimoji="1" lang="ja-JP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1638" name="Line 122"/>
          <p:cNvSpPr>
            <a:spLocks noChangeShapeType="1"/>
          </p:cNvSpPr>
          <p:nvPr/>
        </p:nvSpPr>
        <p:spPr bwMode="auto">
          <a:xfrm flipH="1" flipV="1">
            <a:off x="619238" y="1650669"/>
            <a:ext cx="195274" cy="442079"/>
          </a:xfrm>
          <a:prstGeom prst="line">
            <a:avLst/>
          </a:prstGeom>
          <a:noFill/>
          <a:ln w="9525" cap="flat">
            <a:solidFill>
              <a:srgbClr val="04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1639" name="Rectangle 123"/>
          <p:cNvSpPr>
            <a:spLocks noChangeArrowheads="1"/>
          </p:cNvSpPr>
          <p:nvPr/>
        </p:nvSpPr>
        <p:spPr bwMode="auto">
          <a:xfrm>
            <a:off x="5181672" y="2967071"/>
            <a:ext cx="115236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b="0" i="0" u="none" strike="noStrike" cap="none" normalizeH="0" baseline="0" dirty="0" smtClean="0">
                <a:ln>
                  <a:noFill/>
                </a:ln>
                <a:solidFill>
                  <a:srgbClr val="040000"/>
                </a:solidFill>
                <a:effectLst/>
                <a:ea typeface="Meiryo UI" pitchFamily="50" charset="-128"/>
                <a:cs typeface="ＭＳ Ｐゴシック" pitchFamily="50" charset="-128"/>
              </a:rPr>
              <a:t>Dispersive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dirty="0" smtClean="0">
                <a:solidFill>
                  <a:srgbClr val="040000"/>
                </a:solidFill>
                <a:ea typeface="Meiryo UI" pitchFamily="50" charset="-128"/>
                <a:cs typeface="ＭＳ Ｐゴシック" pitchFamily="50" charset="-128"/>
              </a:rPr>
              <a:t>Section</a:t>
            </a:r>
            <a:endParaRPr kumimoji="1" lang="ja-JP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1640" name="Rectangle 124"/>
          <p:cNvSpPr>
            <a:spLocks noChangeArrowheads="1"/>
          </p:cNvSpPr>
          <p:nvPr/>
        </p:nvSpPr>
        <p:spPr bwMode="auto">
          <a:xfrm>
            <a:off x="4093092" y="5965972"/>
            <a:ext cx="17793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b="0" i="0" u="none" strike="noStrike" cap="none" normalizeH="0" baseline="0" dirty="0" smtClean="0">
                <a:ln>
                  <a:noFill/>
                </a:ln>
                <a:solidFill>
                  <a:srgbClr val="040000"/>
                </a:solidFill>
                <a:effectLst/>
                <a:ea typeface="Meiryo UI" pitchFamily="50" charset="-128"/>
                <a:cs typeface="ＭＳ Ｐゴシック" pitchFamily="50" charset="-128"/>
              </a:rPr>
              <a:t>Monochromator</a:t>
            </a:r>
            <a:endParaRPr kumimoji="1" lang="ja-JP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1104682" y="5198851"/>
            <a:ext cx="2396190" cy="483618"/>
            <a:chOff x="1104682" y="5198851"/>
            <a:chExt cx="2396190" cy="483618"/>
          </a:xfrm>
        </p:grpSpPr>
        <p:sp>
          <p:nvSpPr>
            <p:cNvPr id="21642" name="Freeform 126"/>
            <p:cNvSpPr>
              <a:spLocks/>
            </p:cNvSpPr>
            <p:nvPr/>
          </p:nvSpPr>
          <p:spPr bwMode="auto">
            <a:xfrm>
              <a:off x="1104682" y="5200676"/>
              <a:ext cx="1197182" cy="479969"/>
            </a:xfrm>
            <a:custGeom>
              <a:avLst/>
              <a:gdLst>
                <a:gd name="T0" fmla="*/ 0 w 656"/>
                <a:gd name="T1" fmla="*/ 0 h 263"/>
                <a:gd name="T2" fmla="*/ 656 w 656"/>
                <a:gd name="T3" fmla="*/ 0 h 263"/>
                <a:gd name="T4" fmla="*/ 656 w 656"/>
                <a:gd name="T5" fmla="*/ 263 h 263"/>
                <a:gd name="T6" fmla="*/ 0 w 656"/>
                <a:gd name="T7" fmla="*/ 263 h 263"/>
                <a:gd name="T8" fmla="*/ 0 w 656"/>
                <a:gd name="T9" fmla="*/ 0 h 263"/>
                <a:gd name="T10" fmla="*/ 0 w 656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6" h="263">
                  <a:moveTo>
                    <a:pt x="0" y="0"/>
                  </a:moveTo>
                  <a:lnTo>
                    <a:pt x="656" y="0"/>
                  </a:lnTo>
                  <a:lnTo>
                    <a:pt x="656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8" cap="flat">
              <a:solidFill>
                <a:srgbClr val="2318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43" name="Freeform 127"/>
            <p:cNvSpPr>
              <a:spLocks/>
            </p:cNvSpPr>
            <p:nvPr/>
          </p:nvSpPr>
          <p:spPr bwMode="auto">
            <a:xfrm>
              <a:off x="1104682" y="5200676"/>
              <a:ext cx="1197182" cy="479969"/>
            </a:xfrm>
            <a:custGeom>
              <a:avLst/>
              <a:gdLst>
                <a:gd name="T0" fmla="*/ 0 w 656"/>
                <a:gd name="T1" fmla="*/ 0 h 263"/>
                <a:gd name="T2" fmla="*/ 656 w 656"/>
                <a:gd name="T3" fmla="*/ 0 h 263"/>
                <a:gd name="T4" fmla="*/ 656 w 656"/>
                <a:gd name="T5" fmla="*/ 263 h 263"/>
                <a:gd name="T6" fmla="*/ 0 w 656"/>
                <a:gd name="T7" fmla="*/ 263 h 263"/>
                <a:gd name="T8" fmla="*/ 0 w 656"/>
                <a:gd name="T9" fmla="*/ 0 h 263"/>
                <a:gd name="T10" fmla="*/ 0 w 656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6" h="263">
                  <a:moveTo>
                    <a:pt x="0" y="0"/>
                  </a:moveTo>
                  <a:lnTo>
                    <a:pt x="656" y="0"/>
                  </a:lnTo>
                  <a:lnTo>
                    <a:pt x="656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8" cap="flat">
              <a:solidFill>
                <a:srgbClr val="2318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44" name="Freeform 128"/>
            <p:cNvSpPr>
              <a:spLocks/>
            </p:cNvSpPr>
            <p:nvPr/>
          </p:nvSpPr>
          <p:spPr bwMode="auto">
            <a:xfrm>
              <a:off x="1221482" y="5200676"/>
              <a:ext cx="60224" cy="479969"/>
            </a:xfrm>
            <a:custGeom>
              <a:avLst/>
              <a:gdLst>
                <a:gd name="T0" fmla="*/ 0 w 33"/>
                <a:gd name="T1" fmla="*/ 0 h 263"/>
                <a:gd name="T2" fmla="*/ 33 w 33"/>
                <a:gd name="T3" fmla="*/ 0 h 263"/>
                <a:gd name="T4" fmla="*/ 33 w 33"/>
                <a:gd name="T5" fmla="*/ 263 h 263"/>
                <a:gd name="T6" fmla="*/ 0 w 33"/>
                <a:gd name="T7" fmla="*/ 263 h 263"/>
                <a:gd name="T8" fmla="*/ 0 w 33"/>
                <a:gd name="T9" fmla="*/ 0 h 263"/>
                <a:gd name="T10" fmla="*/ 0 w 33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3">
                  <a:moveTo>
                    <a:pt x="0" y="0"/>
                  </a:moveTo>
                  <a:lnTo>
                    <a:pt x="33" y="0"/>
                  </a:lnTo>
                  <a:lnTo>
                    <a:pt x="33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45" name="Freeform 129"/>
            <p:cNvSpPr>
              <a:spLocks/>
            </p:cNvSpPr>
            <p:nvPr/>
          </p:nvSpPr>
          <p:spPr bwMode="auto">
            <a:xfrm>
              <a:off x="1104682" y="5200676"/>
              <a:ext cx="60224" cy="479969"/>
            </a:xfrm>
            <a:custGeom>
              <a:avLst/>
              <a:gdLst>
                <a:gd name="T0" fmla="*/ 0 w 33"/>
                <a:gd name="T1" fmla="*/ 0 h 263"/>
                <a:gd name="T2" fmla="*/ 33 w 33"/>
                <a:gd name="T3" fmla="*/ 0 h 263"/>
                <a:gd name="T4" fmla="*/ 33 w 33"/>
                <a:gd name="T5" fmla="*/ 263 h 263"/>
                <a:gd name="T6" fmla="*/ 0 w 33"/>
                <a:gd name="T7" fmla="*/ 263 h 263"/>
                <a:gd name="T8" fmla="*/ 0 w 33"/>
                <a:gd name="T9" fmla="*/ 0 h 263"/>
                <a:gd name="T10" fmla="*/ 0 w 33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3">
                  <a:moveTo>
                    <a:pt x="0" y="0"/>
                  </a:moveTo>
                  <a:lnTo>
                    <a:pt x="33" y="0"/>
                  </a:lnTo>
                  <a:lnTo>
                    <a:pt x="33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46" name="Freeform 130"/>
            <p:cNvSpPr>
              <a:spLocks/>
            </p:cNvSpPr>
            <p:nvPr/>
          </p:nvSpPr>
          <p:spPr bwMode="auto">
            <a:xfrm>
              <a:off x="1340103" y="5198851"/>
              <a:ext cx="60224" cy="483618"/>
            </a:xfrm>
            <a:custGeom>
              <a:avLst/>
              <a:gdLst>
                <a:gd name="T0" fmla="*/ 0 w 33"/>
                <a:gd name="T1" fmla="*/ 0 h 265"/>
                <a:gd name="T2" fmla="*/ 33 w 33"/>
                <a:gd name="T3" fmla="*/ 0 h 265"/>
                <a:gd name="T4" fmla="*/ 33 w 33"/>
                <a:gd name="T5" fmla="*/ 265 h 265"/>
                <a:gd name="T6" fmla="*/ 0 w 33"/>
                <a:gd name="T7" fmla="*/ 265 h 265"/>
                <a:gd name="T8" fmla="*/ 0 w 33"/>
                <a:gd name="T9" fmla="*/ 0 h 265"/>
                <a:gd name="T10" fmla="*/ 0 w 33"/>
                <a:gd name="T11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5">
                  <a:moveTo>
                    <a:pt x="0" y="0"/>
                  </a:moveTo>
                  <a:lnTo>
                    <a:pt x="33" y="0"/>
                  </a:lnTo>
                  <a:lnTo>
                    <a:pt x="33" y="265"/>
                  </a:lnTo>
                  <a:lnTo>
                    <a:pt x="0" y="26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47" name="Freeform 131"/>
            <p:cNvSpPr>
              <a:spLocks/>
            </p:cNvSpPr>
            <p:nvPr/>
          </p:nvSpPr>
          <p:spPr bwMode="auto">
            <a:xfrm>
              <a:off x="1460551" y="5198851"/>
              <a:ext cx="60224" cy="483618"/>
            </a:xfrm>
            <a:custGeom>
              <a:avLst/>
              <a:gdLst>
                <a:gd name="T0" fmla="*/ 0 w 33"/>
                <a:gd name="T1" fmla="*/ 0 h 265"/>
                <a:gd name="T2" fmla="*/ 33 w 33"/>
                <a:gd name="T3" fmla="*/ 0 h 265"/>
                <a:gd name="T4" fmla="*/ 33 w 33"/>
                <a:gd name="T5" fmla="*/ 265 h 265"/>
                <a:gd name="T6" fmla="*/ 0 w 33"/>
                <a:gd name="T7" fmla="*/ 265 h 265"/>
                <a:gd name="T8" fmla="*/ 0 w 33"/>
                <a:gd name="T9" fmla="*/ 0 h 265"/>
                <a:gd name="T10" fmla="*/ 0 w 33"/>
                <a:gd name="T11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5">
                  <a:moveTo>
                    <a:pt x="0" y="0"/>
                  </a:moveTo>
                  <a:lnTo>
                    <a:pt x="33" y="0"/>
                  </a:lnTo>
                  <a:lnTo>
                    <a:pt x="33" y="265"/>
                  </a:lnTo>
                  <a:lnTo>
                    <a:pt x="0" y="26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48" name="Freeform 132"/>
            <p:cNvSpPr>
              <a:spLocks/>
            </p:cNvSpPr>
            <p:nvPr/>
          </p:nvSpPr>
          <p:spPr bwMode="auto">
            <a:xfrm>
              <a:off x="1581001" y="5198851"/>
              <a:ext cx="60224" cy="483618"/>
            </a:xfrm>
            <a:custGeom>
              <a:avLst/>
              <a:gdLst>
                <a:gd name="T0" fmla="*/ 0 w 33"/>
                <a:gd name="T1" fmla="*/ 0 h 265"/>
                <a:gd name="T2" fmla="*/ 33 w 33"/>
                <a:gd name="T3" fmla="*/ 0 h 265"/>
                <a:gd name="T4" fmla="*/ 33 w 33"/>
                <a:gd name="T5" fmla="*/ 265 h 265"/>
                <a:gd name="T6" fmla="*/ 0 w 33"/>
                <a:gd name="T7" fmla="*/ 265 h 265"/>
                <a:gd name="T8" fmla="*/ 0 w 33"/>
                <a:gd name="T9" fmla="*/ 0 h 265"/>
                <a:gd name="T10" fmla="*/ 0 w 33"/>
                <a:gd name="T11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5">
                  <a:moveTo>
                    <a:pt x="0" y="0"/>
                  </a:moveTo>
                  <a:lnTo>
                    <a:pt x="33" y="0"/>
                  </a:lnTo>
                  <a:lnTo>
                    <a:pt x="33" y="265"/>
                  </a:lnTo>
                  <a:lnTo>
                    <a:pt x="0" y="26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49" name="Freeform 133"/>
            <p:cNvSpPr>
              <a:spLocks/>
            </p:cNvSpPr>
            <p:nvPr/>
          </p:nvSpPr>
          <p:spPr bwMode="auto">
            <a:xfrm>
              <a:off x="1821897" y="5200676"/>
              <a:ext cx="60224" cy="479969"/>
            </a:xfrm>
            <a:custGeom>
              <a:avLst/>
              <a:gdLst>
                <a:gd name="T0" fmla="*/ 0 w 33"/>
                <a:gd name="T1" fmla="*/ 0 h 263"/>
                <a:gd name="T2" fmla="*/ 33 w 33"/>
                <a:gd name="T3" fmla="*/ 0 h 263"/>
                <a:gd name="T4" fmla="*/ 33 w 33"/>
                <a:gd name="T5" fmla="*/ 263 h 263"/>
                <a:gd name="T6" fmla="*/ 0 w 33"/>
                <a:gd name="T7" fmla="*/ 263 h 263"/>
                <a:gd name="T8" fmla="*/ 0 w 33"/>
                <a:gd name="T9" fmla="*/ 0 h 263"/>
                <a:gd name="T10" fmla="*/ 0 w 33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3">
                  <a:moveTo>
                    <a:pt x="0" y="0"/>
                  </a:moveTo>
                  <a:lnTo>
                    <a:pt x="33" y="0"/>
                  </a:lnTo>
                  <a:lnTo>
                    <a:pt x="33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50" name="Freeform 134"/>
            <p:cNvSpPr>
              <a:spLocks/>
            </p:cNvSpPr>
            <p:nvPr/>
          </p:nvSpPr>
          <p:spPr bwMode="auto">
            <a:xfrm>
              <a:off x="1701449" y="5200676"/>
              <a:ext cx="60224" cy="479969"/>
            </a:xfrm>
            <a:custGeom>
              <a:avLst/>
              <a:gdLst>
                <a:gd name="T0" fmla="*/ 0 w 33"/>
                <a:gd name="T1" fmla="*/ 0 h 263"/>
                <a:gd name="T2" fmla="*/ 33 w 33"/>
                <a:gd name="T3" fmla="*/ 0 h 263"/>
                <a:gd name="T4" fmla="*/ 33 w 33"/>
                <a:gd name="T5" fmla="*/ 263 h 263"/>
                <a:gd name="T6" fmla="*/ 0 w 33"/>
                <a:gd name="T7" fmla="*/ 263 h 263"/>
                <a:gd name="T8" fmla="*/ 0 w 33"/>
                <a:gd name="T9" fmla="*/ 0 h 263"/>
                <a:gd name="T10" fmla="*/ 0 w 33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3">
                  <a:moveTo>
                    <a:pt x="0" y="0"/>
                  </a:moveTo>
                  <a:lnTo>
                    <a:pt x="33" y="0"/>
                  </a:lnTo>
                  <a:lnTo>
                    <a:pt x="33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51" name="Freeform 135"/>
            <p:cNvSpPr>
              <a:spLocks/>
            </p:cNvSpPr>
            <p:nvPr/>
          </p:nvSpPr>
          <p:spPr bwMode="auto">
            <a:xfrm>
              <a:off x="1942344" y="5198851"/>
              <a:ext cx="60224" cy="483618"/>
            </a:xfrm>
            <a:custGeom>
              <a:avLst/>
              <a:gdLst>
                <a:gd name="T0" fmla="*/ 0 w 33"/>
                <a:gd name="T1" fmla="*/ 0 h 265"/>
                <a:gd name="T2" fmla="*/ 33 w 33"/>
                <a:gd name="T3" fmla="*/ 0 h 265"/>
                <a:gd name="T4" fmla="*/ 33 w 33"/>
                <a:gd name="T5" fmla="*/ 265 h 265"/>
                <a:gd name="T6" fmla="*/ 0 w 33"/>
                <a:gd name="T7" fmla="*/ 265 h 265"/>
                <a:gd name="T8" fmla="*/ 0 w 33"/>
                <a:gd name="T9" fmla="*/ 0 h 265"/>
                <a:gd name="T10" fmla="*/ 0 w 33"/>
                <a:gd name="T11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5">
                  <a:moveTo>
                    <a:pt x="0" y="0"/>
                  </a:moveTo>
                  <a:lnTo>
                    <a:pt x="33" y="0"/>
                  </a:lnTo>
                  <a:lnTo>
                    <a:pt x="33" y="265"/>
                  </a:lnTo>
                  <a:lnTo>
                    <a:pt x="0" y="26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52" name="Freeform 136"/>
            <p:cNvSpPr>
              <a:spLocks/>
            </p:cNvSpPr>
            <p:nvPr/>
          </p:nvSpPr>
          <p:spPr bwMode="auto">
            <a:xfrm>
              <a:off x="2059143" y="5198851"/>
              <a:ext cx="60224" cy="483618"/>
            </a:xfrm>
            <a:custGeom>
              <a:avLst/>
              <a:gdLst>
                <a:gd name="T0" fmla="*/ 0 w 33"/>
                <a:gd name="T1" fmla="*/ 0 h 265"/>
                <a:gd name="T2" fmla="*/ 33 w 33"/>
                <a:gd name="T3" fmla="*/ 0 h 265"/>
                <a:gd name="T4" fmla="*/ 33 w 33"/>
                <a:gd name="T5" fmla="*/ 265 h 265"/>
                <a:gd name="T6" fmla="*/ 0 w 33"/>
                <a:gd name="T7" fmla="*/ 265 h 265"/>
                <a:gd name="T8" fmla="*/ 0 w 33"/>
                <a:gd name="T9" fmla="*/ 0 h 265"/>
                <a:gd name="T10" fmla="*/ 0 w 33"/>
                <a:gd name="T11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5">
                  <a:moveTo>
                    <a:pt x="0" y="0"/>
                  </a:moveTo>
                  <a:lnTo>
                    <a:pt x="33" y="0"/>
                  </a:lnTo>
                  <a:lnTo>
                    <a:pt x="33" y="265"/>
                  </a:lnTo>
                  <a:lnTo>
                    <a:pt x="0" y="26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53" name="Freeform 137"/>
            <p:cNvSpPr>
              <a:spLocks/>
            </p:cNvSpPr>
            <p:nvPr/>
          </p:nvSpPr>
          <p:spPr bwMode="auto">
            <a:xfrm>
              <a:off x="2179592" y="5198851"/>
              <a:ext cx="60224" cy="483618"/>
            </a:xfrm>
            <a:custGeom>
              <a:avLst/>
              <a:gdLst>
                <a:gd name="T0" fmla="*/ 0 w 33"/>
                <a:gd name="T1" fmla="*/ 0 h 265"/>
                <a:gd name="T2" fmla="*/ 33 w 33"/>
                <a:gd name="T3" fmla="*/ 0 h 265"/>
                <a:gd name="T4" fmla="*/ 33 w 33"/>
                <a:gd name="T5" fmla="*/ 265 h 265"/>
                <a:gd name="T6" fmla="*/ 0 w 33"/>
                <a:gd name="T7" fmla="*/ 265 h 265"/>
                <a:gd name="T8" fmla="*/ 0 w 33"/>
                <a:gd name="T9" fmla="*/ 0 h 265"/>
                <a:gd name="T10" fmla="*/ 0 w 33"/>
                <a:gd name="T11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5">
                  <a:moveTo>
                    <a:pt x="0" y="0"/>
                  </a:moveTo>
                  <a:lnTo>
                    <a:pt x="33" y="0"/>
                  </a:lnTo>
                  <a:lnTo>
                    <a:pt x="33" y="265"/>
                  </a:lnTo>
                  <a:lnTo>
                    <a:pt x="0" y="26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54" name="Freeform 138"/>
            <p:cNvSpPr>
              <a:spLocks/>
            </p:cNvSpPr>
            <p:nvPr/>
          </p:nvSpPr>
          <p:spPr bwMode="auto">
            <a:xfrm>
              <a:off x="2301865" y="5200676"/>
              <a:ext cx="1199007" cy="479969"/>
            </a:xfrm>
            <a:custGeom>
              <a:avLst/>
              <a:gdLst>
                <a:gd name="T0" fmla="*/ 0 w 657"/>
                <a:gd name="T1" fmla="*/ 0 h 263"/>
                <a:gd name="T2" fmla="*/ 657 w 657"/>
                <a:gd name="T3" fmla="*/ 0 h 263"/>
                <a:gd name="T4" fmla="*/ 657 w 657"/>
                <a:gd name="T5" fmla="*/ 263 h 263"/>
                <a:gd name="T6" fmla="*/ 0 w 657"/>
                <a:gd name="T7" fmla="*/ 263 h 263"/>
                <a:gd name="T8" fmla="*/ 0 w 657"/>
                <a:gd name="T9" fmla="*/ 0 h 263"/>
                <a:gd name="T10" fmla="*/ 0 w 657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7" h="263">
                  <a:moveTo>
                    <a:pt x="0" y="0"/>
                  </a:moveTo>
                  <a:lnTo>
                    <a:pt x="657" y="0"/>
                  </a:lnTo>
                  <a:lnTo>
                    <a:pt x="657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8" cap="flat">
              <a:solidFill>
                <a:srgbClr val="2318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55" name="Freeform 139"/>
            <p:cNvSpPr>
              <a:spLocks/>
            </p:cNvSpPr>
            <p:nvPr/>
          </p:nvSpPr>
          <p:spPr bwMode="auto">
            <a:xfrm>
              <a:off x="2301865" y="5200676"/>
              <a:ext cx="1199007" cy="479969"/>
            </a:xfrm>
            <a:custGeom>
              <a:avLst/>
              <a:gdLst>
                <a:gd name="T0" fmla="*/ 0 w 657"/>
                <a:gd name="T1" fmla="*/ 0 h 263"/>
                <a:gd name="T2" fmla="*/ 657 w 657"/>
                <a:gd name="T3" fmla="*/ 0 h 263"/>
                <a:gd name="T4" fmla="*/ 657 w 657"/>
                <a:gd name="T5" fmla="*/ 263 h 263"/>
                <a:gd name="T6" fmla="*/ 0 w 657"/>
                <a:gd name="T7" fmla="*/ 263 h 263"/>
                <a:gd name="T8" fmla="*/ 0 w 657"/>
                <a:gd name="T9" fmla="*/ 0 h 263"/>
                <a:gd name="T10" fmla="*/ 0 w 657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7" h="263">
                  <a:moveTo>
                    <a:pt x="0" y="0"/>
                  </a:moveTo>
                  <a:lnTo>
                    <a:pt x="657" y="0"/>
                  </a:lnTo>
                  <a:lnTo>
                    <a:pt x="657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8" cap="flat">
              <a:solidFill>
                <a:srgbClr val="2318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56" name="Freeform 140"/>
            <p:cNvSpPr>
              <a:spLocks/>
            </p:cNvSpPr>
            <p:nvPr/>
          </p:nvSpPr>
          <p:spPr bwMode="auto">
            <a:xfrm>
              <a:off x="2418664" y="5200676"/>
              <a:ext cx="60224" cy="479969"/>
            </a:xfrm>
            <a:custGeom>
              <a:avLst/>
              <a:gdLst>
                <a:gd name="T0" fmla="*/ 0 w 33"/>
                <a:gd name="T1" fmla="*/ 0 h 263"/>
                <a:gd name="T2" fmla="*/ 33 w 33"/>
                <a:gd name="T3" fmla="*/ 0 h 263"/>
                <a:gd name="T4" fmla="*/ 33 w 33"/>
                <a:gd name="T5" fmla="*/ 263 h 263"/>
                <a:gd name="T6" fmla="*/ 0 w 33"/>
                <a:gd name="T7" fmla="*/ 263 h 263"/>
                <a:gd name="T8" fmla="*/ 0 w 33"/>
                <a:gd name="T9" fmla="*/ 0 h 263"/>
                <a:gd name="T10" fmla="*/ 0 w 33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3">
                  <a:moveTo>
                    <a:pt x="0" y="0"/>
                  </a:moveTo>
                  <a:lnTo>
                    <a:pt x="33" y="0"/>
                  </a:lnTo>
                  <a:lnTo>
                    <a:pt x="33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57" name="Freeform 141"/>
            <p:cNvSpPr>
              <a:spLocks/>
            </p:cNvSpPr>
            <p:nvPr/>
          </p:nvSpPr>
          <p:spPr bwMode="auto">
            <a:xfrm>
              <a:off x="2301865" y="5200676"/>
              <a:ext cx="60224" cy="479969"/>
            </a:xfrm>
            <a:custGeom>
              <a:avLst/>
              <a:gdLst>
                <a:gd name="T0" fmla="*/ 0 w 33"/>
                <a:gd name="T1" fmla="*/ 0 h 263"/>
                <a:gd name="T2" fmla="*/ 33 w 33"/>
                <a:gd name="T3" fmla="*/ 0 h 263"/>
                <a:gd name="T4" fmla="*/ 33 w 33"/>
                <a:gd name="T5" fmla="*/ 263 h 263"/>
                <a:gd name="T6" fmla="*/ 0 w 33"/>
                <a:gd name="T7" fmla="*/ 263 h 263"/>
                <a:gd name="T8" fmla="*/ 0 w 33"/>
                <a:gd name="T9" fmla="*/ 0 h 263"/>
                <a:gd name="T10" fmla="*/ 0 w 33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3">
                  <a:moveTo>
                    <a:pt x="0" y="0"/>
                  </a:moveTo>
                  <a:lnTo>
                    <a:pt x="33" y="0"/>
                  </a:lnTo>
                  <a:lnTo>
                    <a:pt x="33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58" name="Freeform 142"/>
            <p:cNvSpPr>
              <a:spLocks/>
            </p:cNvSpPr>
            <p:nvPr/>
          </p:nvSpPr>
          <p:spPr bwMode="auto">
            <a:xfrm>
              <a:off x="2539112" y="5198851"/>
              <a:ext cx="60224" cy="483618"/>
            </a:xfrm>
            <a:custGeom>
              <a:avLst/>
              <a:gdLst>
                <a:gd name="T0" fmla="*/ 0 w 33"/>
                <a:gd name="T1" fmla="*/ 0 h 265"/>
                <a:gd name="T2" fmla="*/ 33 w 33"/>
                <a:gd name="T3" fmla="*/ 0 h 265"/>
                <a:gd name="T4" fmla="*/ 33 w 33"/>
                <a:gd name="T5" fmla="*/ 265 h 265"/>
                <a:gd name="T6" fmla="*/ 0 w 33"/>
                <a:gd name="T7" fmla="*/ 265 h 265"/>
                <a:gd name="T8" fmla="*/ 0 w 33"/>
                <a:gd name="T9" fmla="*/ 0 h 265"/>
                <a:gd name="T10" fmla="*/ 0 w 33"/>
                <a:gd name="T11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5">
                  <a:moveTo>
                    <a:pt x="0" y="0"/>
                  </a:moveTo>
                  <a:lnTo>
                    <a:pt x="33" y="0"/>
                  </a:lnTo>
                  <a:lnTo>
                    <a:pt x="33" y="265"/>
                  </a:lnTo>
                  <a:lnTo>
                    <a:pt x="0" y="26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59" name="Freeform 143"/>
            <p:cNvSpPr>
              <a:spLocks/>
            </p:cNvSpPr>
            <p:nvPr/>
          </p:nvSpPr>
          <p:spPr bwMode="auto">
            <a:xfrm>
              <a:off x="2659559" y="5198851"/>
              <a:ext cx="60224" cy="483618"/>
            </a:xfrm>
            <a:custGeom>
              <a:avLst/>
              <a:gdLst>
                <a:gd name="T0" fmla="*/ 0 w 33"/>
                <a:gd name="T1" fmla="*/ 0 h 265"/>
                <a:gd name="T2" fmla="*/ 33 w 33"/>
                <a:gd name="T3" fmla="*/ 0 h 265"/>
                <a:gd name="T4" fmla="*/ 33 w 33"/>
                <a:gd name="T5" fmla="*/ 265 h 265"/>
                <a:gd name="T6" fmla="*/ 0 w 33"/>
                <a:gd name="T7" fmla="*/ 265 h 265"/>
                <a:gd name="T8" fmla="*/ 0 w 33"/>
                <a:gd name="T9" fmla="*/ 0 h 265"/>
                <a:gd name="T10" fmla="*/ 0 w 33"/>
                <a:gd name="T11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5">
                  <a:moveTo>
                    <a:pt x="0" y="0"/>
                  </a:moveTo>
                  <a:lnTo>
                    <a:pt x="33" y="0"/>
                  </a:lnTo>
                  <a:lnTo>
                    <a:pt x="33" y="265"/>
                  </a:lnTo>
                  <a:lnTo>
                    <a:pt x="0" y="26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60" name="Freeform 144"/>
            <p:cNvSpPr>
              <a:spLocks/>
            </p:cNvSpPr>
            <p:nvPr/>
          </p:nvSpPr>
          <p:spPr bwMode="auto">
            <a:xfrm>
              <a:off x="2776358" y="5198851"/>
              <a:ext cx="60224" cy="483618"/>
            </a:xfrm>
            <a:custGeom>
              <a:avLst/>
              <a:gdLst>
                <a:gd name="T0" fmla="*/ 0 w 33"/>
                <a:gd name="T1" fmla="*/ 0 h 265"/>
                <a:gd name="T2" fmla="*/ 33 w 33"/>
                <a:gd name="T3" fmla="*/ 0 h 265"/>
                <a:gd name="T4" fmla="*/ 33 w 33"/>
                <a:gd name="T5" fmla="*/ 265 h 265"/>
                <a:gd name="T6" fmla="*/ 0 w 33"/>
                <a:gd name="T7" fmla="*/ 265 h 265"/>
                <a:gd name="T8" fmla="*/ 0 w 33"/>
                <a:gd name="T9" fmla="*/ 0 h 265"/>
                <a:gd name="T10" fmla="*/ 0 w 33"/>
                <a:gd name="T11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5">
                  <a:moveTo>
                    <a:pt x="0" y="0"/>
                  </a:moveTo>
                  <a:lnTo>
                    <a:pt x="33" y="0"/>
                  </a:lnTo>
                  <a:lnTo>
                    <a:pt x="33" y="265"/>
                  </a:lnTo>
                  <a:lnTo>
                    <a:pt x="0" y="26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61" name="Freeform 145"/>
            <p:cNvSpPr>
              <a:spLocks/>
            </p:cNvSpPr>
            <p:nvPr/>
          </p:nvSpPr>
          <p:spPr bwMode="auto">
            <a:xfrm>
              <a:off x="3020905" y="5200676"/>
              <a:ext cx="60224" cy="479969"/>
            </a:xfrm>
            <a:custGeom>
              <a:avLst/>
              <a:gdLst>
                <a:gd name="T0" fmla="*/ 0 w 33"/>
                <a:gd name="T1" fmla="*/ 0 h 263"/>
                <a:gd name="T2" fmla="*/ 33 w 33"/>
                <a:gd name="T3" fmla="*/ 0 h 263"/>
                <a:gd name="T4" fmla="*/ 33 w 33"/>
                <a:gd name="T5" fmla="*/ 263 h 263"/>
                <a:gd name="T6" fmla="*/ 0 w 33"/>
                <a:gd name="T7" fmla="*/ 263 h 263"/>
                <a:gd name="T8" fmla="*/ 0 w 33"/>
                <a:gd name="T9" fmla="*/ 0 h 263"/>
                <a:gd name="T10" fmla="*/ 0 w 33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3">
                  <a:moveTo>
                    <a:pt x="0" y="0"/>
                  </a:moveTo>
                  <a:lnTo>
                    <a:pt x="33" y="0"/>
                  </a:lnTo>
                  <a:lnTo>
                    <a:pt x="33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62" name="Freeform 146"/>
            <p:cNvSpPr>
              <a:spLocks/>
            </p:cNvSpPr>
            <p:nvPr/>
          </p:nvSpPr>
          <p:spPr bwMode="auto">
            <a:xfrm>
              <a:off x="2900457" y="5200676"/>
              <a:ext cx="60224" cy="479969"/>
            </a:xfrm>
            <a:custGeom>
              <a:avLst/>
              <a:gdLst>
                <a:gd name="T0" fmla="*/ 0 w 33"/>
                <a:gd name="T1" fmla="*/ 0 h 263"/>
                <a:gd name="T2" fmla="*/ 33 w 33"/>
                <a:gd name="T3" fmla="*/ 0 h 263"/>
                <a:gd name="T4" fmla="*/ 33 w 33"/>
                <a:gd name="T5" fmla="*/ 263 h 263"/>
                <a:gd name="T6" fmla="*/ 0 w 33"/>
                <a:gd name="T7" fmla="*/ 263 h 263"/>
                <a:gd name="T8" fmla="*/ 0 w 33"/>
                <a:gd name="T9" fmla="*/ 0 h 263"/>
                <a:gd name="T10" fmla="*/ 0 w 33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3">
                  <a:moveTo>
                    <a:pt x="0" y="0"/>
                  </a:moveTo>
                  <a:lnTo>
                    <a:pt x="33" y="0"/>
                  </a:lnTo>
                  <a:lnTo>
                    <a:pt x="33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63" name="Freeform 147"/>
            <p:cNvSpPr>
              <a:spLocks/>
            </p:cNvSpPr>
            <p:nvPr/>
          </p:nvSpPr>
          <p:spPr bwMode="auto">
            <a:xfrm>
              <a:off x="3141353" y="5198851"/>
              <a:ext cx="56574" cy="483618"/>
            </a:xfrm>
            <a:custGeom>
              <a:avLst/>
              <a:gdLst>
                <a:gd name="T0" fmla="*/ 0 w 31"/>
                <a:gd name="T1" fmla="*/ 0 h 265"/>
                <a:gd name="T2" fmla="*/ 31 w 31"/>
                <a:gd name="T3" fmla="*/ 0 h 265"/>
                <a:gd name="T4" fmla="*/ 31 w 31"/>
                <a:gd name="T5" fmla="*/ 265 h 265"/>
                <a:gd name="T6" fmla="*/ 0 w 31"/>
                <a:gd name="T7" fmla="*/ 265 h 265"/>
                <a:gd name="T8" fmla="*/ 0 w 31"/>
                <a:gd name="T9" fmla="*/ 0 h 265"/>
                <a:gd name="T10" fmla="*/ 0 w 31"/>
                <a:gd name="T11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265">
                  <a:moveTo>
                    <a:pt x="0" y="0"/>
                  </a:moveTo>
                  <a:lnTo>
                    <a:pt x="31" y="0"/>
                  </a:lnTo>
                  <a:lnTo>
                    <a:pt x="31" y="265"/>
                  </a:lnTo>
                  <a:lnTo>
                    <a:pt x="0" y="26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64" name="Freeform 148"/>
            <p:cNvSpPr>
              <a:spLocks/>
            </p:cNvSpPr>
            <p:nvPr/>
          </p:nvSpPr>
          <p:spPr bwMode="auto">
            <a:xfrm>
              <a:off x="3258150" y="5198851"/>
              <a:ext cx="60224" cy="483618"/>
            </a:xfrm>
            <a:custGeom>
              <a:avLst/>
              <a:gdLst>
                <a:gd name="T0" fmla="*/ 0 w 33"/>
                <a:gd name="T1" fmla="*/ 0 h 265"/>
                <a:gd name="T2" fmla="*/ 33 w 33"/>
                <a:gd name="T3" fmla="*/ 0 h 265"/>
                <a:gd name="T4" fmla="*/ 33 w 33"/>
                <a:gd name="T5" fmla="*/ 265 h 265"/>
                <a:gd name="T6" fmla="*/ 0 w 33"/>
                <a:gd name="T7" fmla="*/ 265 h 265"/>
                <a:gd name="T8" fmla="*/ 0 w 33"/>
                <a:gd name="T9" fmla="*/ 0 h 265"/>
                <a:gd name="T10" fmla="*/ 0 w 33"/>
                <a:gd name="T11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5">
                  <a:moveTo>
                    <a:pt x="0" y="0"/>
                  </a:moveTo>
                  <a:lnTo>
                    <a:pt x="33" y="0"/>
                  </a:lnTo>
                  <a:lnTo>
                    <a:pt x="33" y="265"/>
                  </a:lnTo>
                  <a:lnTo>
                    <a:pt x="0" y="26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65" name="Freeform 149"/>
            <p:cNvSpPr>
              <a:spLocks/>
            </p:cNvSpPr>
            <p:nvPr/>
          </p:nvSpPr>
          <p:spPr bwMode="auto">
            <a:xfrm>
              <a:off x="3378599" y="5198851"/>
              <a:ext cx="58399" cy="483618"/>
            </a:xfrm>
            <a:custGeom>
              <a:avLst/>
              <a:gdLst>
                <a:gd name="T0" fmla="*/ 0 w 32"/>
                <a:gd name="T1" fmla="*/ 0 h 265"/>
                <a:gd name="T2" fmla="*/ 32 w 32"/>
                <a:gd name="T3" fmla="*/ 0 h 265"/>
                <a:gd name="T4" fmla="*/ 32 w 32"/>
                <a:gd name="T5" fmla="*/ 265 h 265"/>
                <a:gd name="T6" fmla="*/ 0 w 32"/>
                <a:gd name="T7" fmla="*/ 265 h 265"/>
                <a:gd name="T8" fmla="*/ 0 w 32"/>
                <a:gd name="T9" fmla="*/ 0 h 265"/>
                <a:gd name="T10" fmla="*/ 0 w 32"/>
                <a:gd name="T11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265">
                  <a:moveTo>
                    <a:pt x="0" y="0"/>
                  </a:moveTo>
                  <a:lnTo>
                    <a:pt x="32" y="0"/>
                  </a:lnTo>
                  <a:lnTo>
                    <a:pt x="32" y="265"/>
                  </a:lnTo>
                  <a:lnTo>
                    <a:pt x="0" y="26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6192707" y="5198851"/>
            <a:ext cx="2394364" cy="483618"/>
            <a:chOff x="6192707" y="5198851"/>
            <a:chExt cx="2394364" cy="483618"/>
          </a:xfrm>
        </p:grpSpPr>
        <p:sp>
          <p:nvSpPr>
            <p:cNvPr id="21666" name="Freeform 150"/>
            <p:cNvSpPr>
              <a:spLocks/>
            </p:cNvSpPr>
            <p:nvPr/>
          </p:nvSpPr>
          <p:spPr bwMode="auto">
            <a:xfrm>
              <a:off x="6192707" y="5198851"/>
              <a:ext cx="1199007" cy="483618"/>
            </a:xfrm>
            <a:custGeom>
              <a:avLst/>
              <a:gdLst>
                <a:gd name="T0" fmla="*/ 0 w 657"/>
                <a:gd name="T1" fmla="*/ 0 h 265"/>
                <a:gd name="T2" fmla="*/ 657 w 657"/>
                <a:gd name="T3" fmla="*/ 0 h 265"/>
                <a:gd name="T4" fmla="*/ 657 w 657"/>
                <a:gd name="T5" fmla="*/ 265 h 265"/>
                <a:gd name="T6" fmla="*/ 0 w 657"/>
                <a:gd name="T7" fmla="*/ 265 h 265"/>
                <a:gd name="T8" fmla="*/ 0 w 657"/>
                <a:gd name="T9" fmla="*/ 0 h 265"/>
                <a:gd name="T10" fmla="*/ 0 w 657"/>
                <a:gd name="T11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7" h="265">
                  <a:moveTo>
                    <a:pt x="0" y="0"/>
                  </a:moveTo>
                  <a:lnTo>
                    <a:pt x="657" y="0"/>
                  </a:lnTo>
                  <a:lnTo>
                    <a:pt x="657" y="265"/>
                  </a:lnTo>
                  <a:lnTo>
                    <a:pt x="0" y="26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8" cap="flat">
              <a:solidFill>
                <a:srgbClr val="2318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67" name="Freeform 151"/>
            <p:cNvSpPr>
              <a:spLocks/>
            </p:cNvSpPr>
            <p:nvPr/>
          </p:nvSpPr>
          <p:spPr bwMode="auto">
            <a:xfrm>
              <a:off x="6192707" y="5198851"/>
              <a:ext cx="1199007" cy="483618"/>
            </a:xfrm>
            <a:custGeom>
              <a:avLst/>
              <a:gdLst>
                <a:gd name="T0" fmla="*/ 0 w 657"/>
                <a:gd name="T1" fmla="*/ 0 h 265"/>
                <a:gd name="T2" fmla="*/ 657 w 657"/>
                <a:gd name="T3" fmla="*/ 0 h 265"/>
                <a:gd name="T4" fmla="*/ 657 w 657"/>
                <a:gd name="T5" fmla="*/ 265 h 265"/>
                <a:gd name="T6" fmla="*/ 0 w 657"/>
                <a:gd name="T7" fmla="*/ 265 h 265"/>
                <a:gd name="T8" fmla="*/ 0 w 657"/>
                <a:gd name="T9" fmla="*/ 0 h 265"/>
                <a:gd name="T10" fmla="*/ 0 w 657"/>
                <a:gd name="T11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7" h="265">
                  <a:moveTo>
                    <a:pt x="0" y="0"/>
                  </a:moveTo>
                  <a:lnTo>
                    <a:pt x="657" y="0"/>
                  </a:lnTo>
                  <a:lnTo>
                    <a:pt x="657" y="265"/>
                  </a:lnTo>
                  <a:lnTo>
                    <a:pt x="0" y="26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8" cap="flat">
              <a:solidFill>
                <a:srgbClr val="2318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68" name="Freeform 152"/>
            <p:cNvSpPr>
              <a:spLocks/>
            </p:cNvSpPr>
            <p:nvPr/>
          </p:nvSpPr>
          <p:spPr bwMode="auto">
            <a:xfrm>
              <a:off x="6309505" y="5200676"/>
              <a:ext cx="60224" cy="479969"/>
            </a:xfrm>
            <a:custGeom>
              <a:avLst/>
              <a:gdLst>
                <a:gd name="T0" fmla="*/ 0 w 33"/>
                <a:gd name="T1" fmla="*/ 0 h 263"/>
                <a:gd name="T2" fmla="*/ 33 w 33"/>
                <a:gd name="T3" fmla="*/ 0 h 263"/>
                <a:gd name="T4" fmla="*/ 33 w 33"/>
                <a:gd name="T5" fmla="*/ 263 h 263"/>
                <a:gd name="T6" fmla="*/ 0 w 33"/>
                <a:gd name="T7" fmla="*/ 263 h 263"/>
                <a:gd name="T8" fmla="*/ 0 w 33"/>
                <a:gd name="T9" fmla="*/ 0 h 263"/>
                <a:gd name="T10" fmla="*/ 0 w 33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3">
                  <a:moveTo>
                    <a:pt x="0" y="0"/>
                  </a:moveTo>
                  <a:lnTo>
                    <a:pt x="33" y="0"/>
                  </a:lnTo>
                  <a:lnTo>
                    <a:pt x="33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69" name="Freeform 153"/>
            <p:cNvSpPr>
              <a:spLocks/>
            </p:cNvSpPr>
            <p:nvPr/>
          </p:nvSpPr>
          <p:spPr bwMode="auto">
            <a:xfrm>
              <a:off x="6192707" y="5200676"/>
              <a:ext cx="60224" cy="479969"/>
            </a:xfrm>
            <a:custGeom>
              <a:avLst/>
              <a:gdLst>
                <a:gd name="T0" fmla="*/ 0 w 33"/>
                <a:gd name="T1" fmla="*/ 0 h 263"/>
                <a:gd name="T2" fmla="*/ 33 w 33"/>
                <a:gd name="T3" fmla="*/ 0 h 263"/>
                <a:gd name="T4" fmla="*/ 33 w 33"/>
                <a:gd name="T5" fmla="*/ 263 h 263"/>
                <a:gd name="T6" fmla="*/ 0 w 33"/>
                <a:gd name="T7" fmla="*/ 263 h 263"/>
                <a:gd name="T8" fmla="*/ 0 w 33"/>
                <a:gd name="T9" fmla="*/ 0 h 263"/>
                <a:gd name="T10" fmla="*/ 0 w 33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3">
                  <a:moveTo>
                    <a:pt x="0" y="0"/>
                  </a:moveTo>
                  <a:lnTo>
                    <a:pt x="33" y="0"/>
                  </a:lnTo>
                  <a:lnTo>
                    <a:pt x="33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70" name="Freeform 154"/>
            <p:cNvSpPr>
              <a:spLocks/>
            </p:cNvSpPr>
            <p:nvPr/>
          </p:nvSpPr>
          <p:spPr bwMode="auto">
            <a:xfrm>
              <a:off x="6429954" y="5199764"/>
              <a:ext cx="60224" cy="481793"/>
            </a:xfrm>
            <a:custGeom>
              <a:avLst/>
              <a:gdLst>
                <a:gd name="T0" fmla="*/ 0 w 33"/>
                <a:gd name="T1" fmla="*/ 0 h 264"/>
                <a:gd name="T2" fmla="*/ 33 w 33"/>
                <a:gd name="T3" fmla="*/ 0 h 264"/>
                <a:gd name="T4" fmla="*/ 33 w 33"/>
                <a:gd name="T5" fmla="*/ 264 h 264"/>
                <a:gd name="T6" fmla="*/ 0 w 33"/>
                <a:gd name="T7" fmla="*/ 264 h 264"/>
                <a:gd name="T8" fmla="*/ 0 w 33"/>
                <a:gd name="T9" fmla="*/ 0 h 264"/>
                <a:gd name="T10" fmla="*/ 0 w 3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4">
                  <a:moveTo>
                    <a:pt x="0" y="0"/>
                  </a:moveTo>
                  <a:lnTo>
                    <a:pt x="33" y="0"/>
                  </a:lnTo>
                  <a:lnTo>
                    <a:pt x="33" y="264"/>
                  </a:lnTo>
                  <a:lnTo>
                    <a:pt x="0" y="2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71" name="Freeform 155"/>
            <p:cNvSpPr>
              <a:spLocks/>
            </p:cNvSpPr>
            <p:nvPr/>
          </p:nvSpPr>
          <p:spPr bwMode="auto">
            <a:xfrm>
              <a:off x="6550402" y="5199764"/>
              <a:ext cx="58399" cy="481793"/>
            </a:xfrm>
            <a:custGeom>
              <a:avLst/>
              <a:gdLst>
                <a:gd name="T0" fmla="*/ 0 w 32"/>
                <a:gd name="T1" fmla="*/ 0 h 264"/>
                <a:gd name="T2" fmla="*/ 32 w 32"/>
                <a:gd name="T3" fmla="*/ 0 h 264"/>
                <a:gd name="T4" fmla="*/ 32 w 32"/>
                <a:gd name="T5" fmla="*/ 264 h 264"/>
                <a:gd name="T6" fmla="*/ 0 w 32"/>
                <a:gd name="T7" fmla="*/ 264 h 264"/>
                <a:gd name="T8" fmla="*/ 0 w 32"/>
                <a:gd name="T9" fmla="*/ 0 h 264"/>
                <a:gd name="T10" fmla="*/ 0 w 32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264">
                  <a:moveTo>
                    <a:pt x="0" y="0"/>
                  </a:moveTo>
                  <a:lnTo>
                    <a:pt x="32" y="0"/>
                  </a:lnTo>
                  <a:lnTo>
                    <a:pt x="32" y="264"/>
                  </a:lnTo>
                  <a:lnTo>
                    <a:pt x="0" y="2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72" name="Freeform 156"/>
            <p:cNvSpPr>
              <a:spLocks/>
            </p:cNvSpPr>
            <p:nvPr/>
          </p:nvSpPr>
          <p:spPr bwMode="auto">
            <a:xfrm>
              <a:off x="6669024" y="5199764"/>
              <a:ext cx="56574" cy="481793"/>
            </a:xfrm>
            <a:custGeom>
              <a:avLst/>
              <a:gdLst>
                <a:gd name="T0" fmla="*/ 0 w 31"/>
                <a:gd name="T1" fmla="*/ 0 h 264"/>
                <a:gd name="T2" fmla="*/ 31 w 31"/>
                <a:gd name="T3" fmla="*/ 0 h 264"/>
                <a:gd name="T4" fmla="*/ 31 w 31"/>
                <a:gd name="T5" fmla="*/ 264 h 264"/>
                <a:gd name="T6" fmla="*/ 0 w 31"/>
                <a:gd name="T7" fmla="*/ 264 h 264"/>
                <a:gd name="T8" fmla="*/ 0 w 31"/>
                <a:gd name="T9" fmla="*/ 0 h 264"/>
                <a:gd name="T10" fmla="*/ 0 w 31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264">
                  <a:moveTo>
                    <a:pt x="0" y="0"/>
                  </a:moveTo>
                  <a:lnTo>
                    <a:pt x="31" y="0"/>
                  </a:lnTo>
                  <a:lnTo>
                    <a:pt x="31" y="264"/>
                  </a:lnTo>
                  <a:lnTo>
                    <a:pt x="0" y="2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73" name="Freeform 157"/>
            <p:cNvSpPr>
              <a:spLocks/>
            </p:cNvSpPr>
            <p:nvPr/>
          </p:nvSpPr>
          <p:spPr bwMode="auto">
            <a:xfrm>
              <a:off x="6909921" y="5200676"/>
              <a:ext cx="60224" cy="479969"/>
            </a:xfrm>
            <a:custGeom>
              <a:avLst/>
              <a:gdLst>
                <a:gd name="T0" fmla="*/ 0 w 33"/>
                <a:gd name="T1" fmla="*/ 0 h 263"/>
                <a:gd name="T2" fmla="*/ 33 w 33"/>
                <a:gd name="T3" fmla="*/ 0 h 263"/>
                <a:gd name="T4" fmla="*/ 33 w 33"/>
                <a:gd name="T5" fmla="*/ 263 h 263"/>
                <a:gd name="T6" fmla="*/ 0 w 33"/>
                <a:gd name="T7" fmla="*/ 263 h 263"/>
                <a:gd name="T8" fmla="*/ 0 w 33"/>
                <a:gd name="T9" fmla="*/ 0 h 263"/>
                <a:gd name="T10" fmla="*/ 0 w 33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3">
                  <a:moveTo>
                    <a:pt x="0" y="0"/>
                  </a:moveTo>
                  <a:lnTo>
                    <a:pt x="33" y="0"/>
                  </a:lnTo>
                  <a:lnTo>
                    <a:pt x="33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74" name="Freeform 158"/>
            <p:cNvSpPr>
              <a:spLocks/>
            </p:cNvSpPr>
            <p:nvPr/>
          </p:nvSpPr>
          <p:spPr bwMode="auto">
            <a:xfrm>
              <a:off x="6789473" y="5200676"/>
              <a:ext cx="60224" cy="479969"/>
            </a:xfrm>
            <a:custGeom>
              <a:avLst/>
              <a:gdLst>
                <a:gd name="T0" fmla="*/ 0 w 33"/>
                <a:gd name="T1" fmla="*/ 0 h 263"/>
                <a:gd name="T2" fmla="*/ 33 w 33"/>
                <a:gd name="T3" fmla="*/ 0 h 263"/>
                <a:gd name="T4" fmla="*/ 33 w 33"/>
                <a:gd name="T5" fmla="*/ 263 h 263"/>
                <a:gd name="T6" fmla="*/ 0 w 33"/>
                <a:gd name="T7" fmla="*/ 263 h 263"/>
                <a:gd name="T8" fmla="*/ 0 w 33"/>
                <a:gd name="T9" fmla="*/ 0 h 263"/>
                <a:gd name="T10" fmla="*/ 0 w 33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3">
                  <a:moveTo>
                    <a:pt x="0" y="0"/>
                  </a:moveTo>
                  <a:lnTo>
                    <a:pt x="33" y="0"/>
                  </a:lnTo>
                  <a:lnTo>
                    <a:pt x="33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75" name="Freeform 159"/>
            <p:cNvSpPr>
              <a:spLocks/>
            </p:cNvSpPr>
            <p:nvPr/>
          </p:nvSpPr>
          <p:spPr bwMode="auto">
            <a:xfrm>
              <a:off x="7030369" y="5199764"/>
              <a:ext cx="60224" cy="481793"/>
            </a:xfrm>
            <a:custGeom>
              <a:avLst/>
              <a:gdLst>
                <a:gd name="T0" fmla="*/ 0 w 33"/>
                <a:gd name="T1" fmla="*/ 0 h 264"/>
                <a:gd name="T2" fmla="*/ 33 w 33"/>
                <a:gd name="T3" fmla="*/ 0 h 264"/>
                <a:gd name="T4" fmla="*/ 33 w 33"/>
                <a:gd name="T5" fmla="*/ 264 h 264"/>
                <a:gd name="T6" fmla="*/ 0 w 33"/>
                <a:gd name="T7" fmla="*/ 264 h 264"/>
                <a:gd name="T8" fmla="*/ 0 w 33"/>
                <a:gd name="T9" fmla="*/ 0 h 264"/>
                <a:gd name="T10" fmla="*/ 0 w 3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4">
                  <a:moveTo>
                    <a:pt x="0" y="0"/>
                  </a:moveTo>
                  <a:lnTo>
                    <a:pt x="33" y="0"/>
                  </a:lnTo>
                  <a:lnTo>
                    <a:pt x="33" y="264"/>
                  </a:lnTo>
                  <a:lnTo>
                    <a:pt x="0" y="2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76" name="Freeform 160"/>
            <p:cNvSpPr>
              <a:spLocks/>
            </p:cNvSpPr>
            <p:nvPr/>
          </p:nvSpPr>
          <p:spPr bwMode="auto">
            <a:xfrm>
              <a:off x="7147167" y="5199764"/>
              <a:ext cx="60224" cy="481793"/>
            </a:xfrm>
            <a:custGeom>
              <a:avLst/>
              <a:gdLst>
                <a:gd name="T0" fmla="*/ 0 w 33"/>
                <a:gd name="T1" fmla="*/ 0 h 264"/>
                <a:gd name="T2" fmla="*/ 33 w 33"/>
                <a:gd name="T3" fmla="*/ 0 h 264"/>
                <a:gd name="T4" fmla="*/ 33 w 33"/>
                <a:gd name="T5" fmla="*/ 264 h 264"/>
                <a:gd name="T6" fmla="*/ 0 w 33"/>
                <a:gd name="T7" fmla="*/ 264 h 264"/>
                <a:gd name="T8" fmla="*/ 0 w 33"/>
                <a:gd name="T9" fmla="*/ 0 h 264"/>
                <a:gd name="T10" fmla="*/ 0 w 3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4">
                  <a:moveTo>
                    <a:pt x="0" y="0"/>
                  </a:moveTo>
                  <a:lnTo>
                    <a:pt x="33" y="0"/>
                  </a:lnTo>
                  <a:lnTo>
                    <a:pt x="33" y="264"/>
                  </a:lnTo>
                  <a:lnTo>
                    <a:pt x="0" y="2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77" name="Freeform 161"/>
            <p:cNvSpPr>
              <a:spLocks/>
            </p:cNvSpPr>
            <p:nvPr/>
          </p:nvSpPr>
          <p:spPr bwMode="auto">
            <a:xfrm>
              <a:off x="7267616" y="5199764"/>
              <a:ext cx="60224" cy="481793"/>
            </a:xfrm>
            <a:custGeom>
              <a:avLst/>
              <a:gdLst>
                <a:gd name="T0" fmla="*/ 0 w 33"/>
                <a:gd name="T1" fmla="*/ 0 h 264"/>
                <a:gd name="T2" fmla="*/ 33 w 33"/>
                <a:gd name="T3" fmla="*/ 0 h 264"/>
                <a:gd name="T4" fmla="*/ 33 w 33"/>
                <a:gd name="T5" fmla="*/ 264 h 264"/>
                <a:gd name="T6" fmla="*/ 0 w 33"/>
                <a:gd name="T7" fmla="*/ 264 h 264"/>
                <a:gd name="T8" fmla="*/ 0 w 33"/>
                <a:gd name="T9" fmla="*/ 0 h 264"/>
                <a:gd name="T10" fmla="*/ 0 w 3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4">
                  <a:moveTo>
                    <a:pt x="0" y="0"/>
                  </a:moveTo>
                  <a:lnTo>
                    <a:pt x="33" y="0"/>
                  </a:lnTo>
                  <a:lnTo>
                    <a:pt x="33" y="264"/>
                  </a:lnTo>
                  <a:lnTo>
                    <a:pt x="0" y="2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78" name="Freeform 162"/>
            <p:cNvSpPr>
              <a:spLocks/>
            </p:cNvSpPr>
            <p:nvPr/>
          </p:nvSpPr>
          <p:spPr bwMode="auto">
            <a:xfrm>
              <a:off x="7391714" y="5198851"/>
              <a:ext cx="1195357" cy="483618"/>
            </a:xfrm>
            <a:custGeom>
              <a:avLst/>
              <a:gdLst>
                <a:gd name="T0" fmla="*/ 0 w 655"/>
                <a:gd name="T1" fmla="*/ 0 h 265"/>
                <a:gd name="T2" fmla="*/ 655 w 655"/>
                <a:gd name="T3" fmla="*/ 0 h 265"/>
                <a:gd name="T4" fmla="*/ 655 w 655"/>
                <a:gd name="T5" fmla="*/ 265 h 265"/>
                <a:gd name="T6" fmla="*/ 0 w 655"/>
                <a:gd name="T7" fmla="*/ 265 h 265"/>
                <a:gd name="T8" fmla="*/ 0 w 655"/>
                <a:gd name="T9" fmla="*/ 0 h 265"/>
                <a:gd name="T10" fmla="*/ 0 w 655"/>
                <a:gd name="T11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5" h="265">
                  <a:moveTo>
                    <a:pt x="0" y="0"/>
                  </a:moveTo>
                  <a:lnTo>
                    <a:pt x="655" y="0"/>
                  </a:lnTo>
                  <a:lnTo>
                    <a:pt x="655" y="265"/>
                  </a:lnTo>
                  <a:lnTo>
                    <a:pt x="0" y="26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8" cap="flat">
              <a:solidFill>
                <a:srgbClr val="2318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79" name="Freeform 163"/>
            <p:cNvSpPr>
              <a:spLocks/>
            </p:cNvSpPr>
            <p:nvPr/>
          </p:nvSpPr>
          <p:spPr bwMode="auto">
            <a:xfrm>
              <a:off x="7391714" y="5198851"/>
              <a:ext cx="1195357" cy="483618"/>
            </a:xfrm>
            <a:custGeom>
              <a:avLst/>
              <a:gdLst>
                <a:gd name="T0" fmla="*/ 0 w 655"/>
                <a:gd name="T1" fmla="*/ 0 h 265"/>
                <a:gd name="T2" fmla="*/ 655 w 655"/>
                <a:gd name="T3" fmla="*/ 0 h 265"/>
                <a:gd name="T4" fmla="*/ 655 w 655"/>
                <a:gd name="T5" fmla="*/ 265 h 265"/>
                <a:gd name="T6" fmla="*/ 0 w 655"/>
                <a:gd name="T7" fmla="*/ 265 h 265"/>
                <a:gd name="T8" fmla="*/ 0 w 655"/>
                <a:gd name="T9" fmla="*/ 0 h 265"/>
                <a:gd name="T10" fmla="*/ 0 w 655"/>
                <a:gd name="T11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5" h="265">
                  <a:moveTo>
                    <a:pt x="0" y="0"/>
                  </a:moveTo>
                  <a:lnTo>
                    <a:pt x="655" y="0"/>
                  </a:lnTo>
                  <a:lnTo>
                    <a:pt x="655" y="265"/>
                  </a:lnTo>
                  <a:lnTo>
                    <a:pt x="0" y="26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8" cap="flat">
              <a:solidFill>
                <a:srgbClr val="23181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80" name="Freeform 164"/>
            <p:cNvSpPr>
              <a:spLocks/>
            </p:cNvSpPr>
            <p:nvPr/>
          </p:nvSpPr>
          <p:spPr bwMode="auto">
            <a:xfrm>
              <a:off x="7508512" y="5200676"/>
              <a:ext cx="60224" cy="479969"/>
            </a:xfrm>
            <a:custGeom>
              <a:avLst/>
              <a:gdLst>
                <a:gd name="T0" fmla="*/ 0 w 33"/>
                <a:gd name="T1" fmla="*/ 0 h 263"/>
                <a:gd name="T2" fmla="*/ 33 w 33"/>
                <a:gd name="T3" fmla="*/ 0 h 263"/>
                <a:gd name="T4" fmla="*/ 33 w 33"/>
                <a:gd name="T5" fmla="*/ 263 h 263"/>
                <a:gd name="T6" fmla="*/ 0 w 33"/>
                <a:gd name="T7" fmla="*/ 263 h 263"/>
                <a:gd name="T8" fmla="*/ 0 w 33"/>
                <a:gd name="T9" fmla="*/ 0 h 263"/>
                <a:gd name="T10" fmla="*/ 0 w 33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3">
                  <a:moveTo>
                    <a:pt x="0" y="0"/>
                  </a:moveTo>
                  <a:lnTo>
                    <a:pt x="33" y="0"/>
                  </a:lnTo>
                  <a:lnTo>
                    <a:pt x="33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81" name="Freeform 165"/>
            <p:cNvSpPr>
              <a:spLocks/>
            </p:cNvSpPr>
            <p:nvPr/>
          </p:nvSpPr>
          <p:spPr bwMode="auto">
            <a:xfrm>
              <a:off x="7391714" y="5200676"/>
              <a:ext cx="60224" cy="479969"/>
            </a:xfrm>
            <a:custGeom>
              <a:avLst/>
              <a:gdLst>
                <a:gd name="T0" fmla="*/ 0 w 33"/>
                <a:gd name="T1" fmla="*/ 0 h 263"/>
                <a:gd name="T2" fmla="*/ 33 w 33"/>
                <a:gd name="T3" fmla="*/ 0 h 263"/>
                <a:gd name="T4" fmla="*/ 33 w 33"/>
                <a:gd name="T5" fmla="*/ 263 h 263"/>
                <a:gd name="T6" fmla="*/ 0 w 33"/>
                <a:gd name="T7" fmla="*/ 263 h 263"/>
                <a:gd name="T8" fmla="*/ 0 w 33"/>
                <a:gd name="T9" fmla="*/ 0 h 263"/>
                <a:gd name="T10" fmla="*/ 0 w 33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3">
                  <a:moveTo>
                    <a:pt x="0" y="0"/>
                  </a:moveTo>
                  <a:lnTo>
                    <a:pt x="33" y="0"/>
                  </a:lnTo>
                  <a:lnTo>
                    <a:pt x="33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82" name="Freeform 166"/>
            <p:cNvSpPr>
              <a:spLocks/>
            </p:cNvSpPr>
            <p:nvPr/>
          </p:nvSpPr>
          <p:spPr bwMode="auto">
            <a:xfrm>
              <a:off x="7628960" y="5199764"/>
              <a:ext cx="58399" cy="481793"/>
            </a:xfrm>
            <a:custGeom>
              <a:avLst/>
              <a:gdLst>
                <a:gd name="T0" fmla="*/ 0 w 32"/>
                <a:gd name="T1" fmla="*/ 0 h 264"/>
                <a:gd name="T2" fmla="*/ 32 w 32"/>
                <a:gd name="T3" fmla="*/ 0 h 264"/>
                <a:gd name="T4" fmla="*/ 32 w 32"/>
                <a:gd name="T5" fmla="*/ 264 h 264"/>
                <a:gd name="T6" fmla="*/ 0 w 32"/>
                <a:gd name="T7" fmla="*/ 264 h 264"/>
                <a:gd name="T8" fmla="*/ 0 w 32"/>
                <a:gd name="T9" fmla="*/ 0 h 264"/>
                <a:gd name="T10" fmla="*/ 0 w 32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264">
                  <a:moveTo>
                    <a:pt x="0" y="0"/>
                  </a:moveTo>
                  <a:lnTo>
                    <a:pt x="32" y="0"/>
                  </a:lnTo>
                  <a:lnTo>
                    <a:pt x="32" y="264"/>
                  </a:lnTo>
                  <a:lnTo>
                    <a:pt x="0" y="2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83" name="Freeform 167"/>
            <p:cNvSpPr>
              <a:spLocks/>
            </p:cNvSpPr>
            <p:nvPr/>
          </p:nvSpPr>
          <p:spPr bwMode="auto">
            <a:xfrm>
              <a:off x="7747584" y="5199764"/>
              <a:ext cx="56574" cy="481793"/>
            </a:xfrm>
            <a:custGeom>
              <a:avLst/>
              <a:gdLst>
                <a:gd name="T0" fmla="*/ 0 w 31"/>
                <a:gd name="T1" fmla="*/ 0 h 264"/>
                <a:gd name="T2" fmla="*/ 31 w 31"/>
                <a:gd name="T3" fmla="*/ 0 h 264"/>
                <a:gd name="T4" fmla="*/ 31 w 31"/>
                <a:gd name="T5" fmla="*/ 264 h 264"/>
                <a:gd name="T6" fmla="*/ 0 w 31"/>
                <a:gd name="T7" fmla="*/ 264 h 264"/>
                <a:gd name="T8" fmla="*/ 0 w 31"/>
                <a:gd name="T9" fmla="*/ 0 h 264"/>
                <a:gd name="T10" fmla="*/ 0 w 31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264">
                  <a:moveTo>
                    <a:pt x="0" y="0"/>
                  </a:moveTo>
                  <a:lnTo>
                    <a:pt x="31" y="0"/>
                  </a:lnTo>
                  <a:lnTo>
                    <a:pt x="31" y="264"/>
                  </a:lnTo>
                  <a:lnTo>
                    <a:pt x="0" y="2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84" name="Freeform 168"/>
            <p:cNvSpPr>
              <a:spLocks/>
            </p:cNvSpPr>
            <p:nvPr/>
          </p:nvSpPr>
          <p:spPr bwMode="auto">
            <a:xfrm>
              <a:off x="7864382" y="5199764"/>
              <a:ext cx="60224" cy="481793"/>
            </a:xfrm>
            <a:custGeom>
              <a:avLst/>
              <a:gdLst>
                <a:gd name="T0" fmla="*/ 0 w 33"/>
                <a:gd name="T1" fmla="*/ 0 h 264"/>
                <a:gd name="T2" fmla="*/ 33 w 33"/>
                <a:gd name="T3" fmla="*/ 0 h 264"/>
                <a:gd name="T4" fmla="*/ 33 w 33"/>
                <a:gd name="T5" fmla="*/ 264 h 264"/>
                <a:gd name="T6" fmla="*/ 0 w 33"/>
                <a:gd name="T7" fmla="*/ 264 h 264"/>
                <a:gd name="T8" fmla="*/ 0 w 33"/>
                <a:gd name="T9" fmla="*/ 0 h 264"/>
                <a:gd name="T10" fmla="*/ 0 w 3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4">
                  <a:moveTo>
                    <a:pt x="0" y="0"/>
                  </a:moveTo>
                  <a:lnTo>
                    <a:pt x="33" y="0"/>
                  </a:lnTo>
                  <a:lnTo>
                    <a:pt x="33" y="264"/>
                  </a:lnTo>
                  <a:lnTo>
                    <a:pt x="0" y="2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85" name="Freeform 169"/>
            <p:cNvSpPr>
              <a:spLocks/>
            </p:cNvSpPr>
            <p:nvPr/>
          </p:nvSpPr>
          <p:spPr bwMode="auto">
            <a:xfrm>
              <a:off x="8108929" y="5200676"/>
              <a:ext cx="60224" cy="479969"/>
            </a:xfrm>
            <a:custGeom>
              <a:avLst/>
              <a:gdLst>
                <a:gd name="T0" fmla="*/ 0 w 33"/>
                <a:gd name="T1" fmla="*/ 0 h 263"/>
                <a:gd name="T2" fmla="*/ 33 w 33"/>
                <a:gd name="T3" fmla="*/ 0 h 263"/>
                <a:gd name="T4" fmla="*/ 33 w 33"/>
                <a:gd name="T5" fmla="*/ 263 h 263"/>
                <a:gd name="T6" fmla="*/ 0 w 33"/>
                <a:gd name="T7" fmla="*/ 263 h 263"/>
                <a:gd name="T8" fmla="*/ 0 w 33"/>
                <a:gd name="T9" fmla="*/ 0 h 263"/>
                <a:gd name="T10" fmla="*/ 0 w 33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3">
                  <a:moveTo>
                    <a:pt x="0" y="0"/>
                  </a:moveTo>
                  <a:lnTo>
                    <a:pt x="33" y="0"/>
                  </a:lnTo>
                  <a:lnTo>
                    <a:pt x="33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86" name="Freeform 170"/>
            <p:cNvSpPr>
              <a:spLocks/>
            </p:cNvSpPr>
            <p:nvPr/>
          </p:nvSpPr>
          <p:spPr bwMode="auto">
            <a:xfrm>
              <a:off x="7988481" y="5200676"/>
              <a:ext cx="60224" cy="479969"/>
            </a:xfrm>
            <a:custGeom>
              <a:avLst/>
              <a:gdLst>
                <a:gd name="T0" fmla="*/ 0 w 33"/>
                <a:gd name="T1" fmla="*/ 0 h 263"/>
                <a:gd name="T2" fmla="*/ 33 w 33"/>
                <a:gd name="T3" fmla="*/ 0 h 263"/>
                <a:gd name="T4" fmla="*/ 33 w 33"/>
                <a:gd name="T5" fmla="*/ 263 h 263"/>
                <a:gd name="T6" fmla="*/ 0 w 33"/>
                <a:gd name="T7" fmla="*/ 263 h 263"/>
                <a:gd name="T8" fmla="*/ 0 w 33"/>
                <a:gd name="T9" fmla="*/ 0 h 263"/>
                <a:gd name="T10" fmla="*/ 0 w 33"/>
                <a:gd name="T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3">
                  <a:moveTo>
                    <a:pt x="0" y="0"/>
                  </a:moveTo>
                  <a:lnTo>
                    <a:pt x="33" y="0"/>
                  </a:lnTo>
                  <a:lnTo>
                    <a:pt x="33" y="263"/>
                  </a:lnTo>
                  <a:lnTo>
                    <a:pt x="0" y="26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87" name="Freeform 171"/>
            <p:cNvSpPr>
              <a:spLocks/>
            </p:cNvSpPr>
            <p:nvPr/>
          </p:nvSpPr>
          <p:spPr bwMode="auto">
            <a:xfrm>
              <a:off x="8225727" y="5199764"/>
              <a:ext cx="60224" cy="481793"/>
            </a:xfrm>
            <a:custGeom>
              <a:avLst/>
              <a:gdLst>
                <a:gd name="T0" fmla="*/ 0 w 33"/>
                <a:gd name="T1" fmla="*/ 0 h 264"/>
                <a:gd name="T2" fmla="*/ 33 w 33"/>
                <a:gd name="T3" fmla="*/ 0 h 264"/>
                <a:gd name="T4" fmla="*/ 33 w 33"/>
                <a:gd name="T5" fmla="*/ 264 h 264"/>
                <a:gd name="T6" fmla="*/ 0 w 33"/>
                <a:gd name="T7" fmla="*/ 264 h 264"/>
                <a:gd name="T8" fmla="*/ 0 w 33"/>
                <a:gd name="T9" fmla="*/ 0 h 264"/>
                <a:gd name="T10" fmla="*/ 0 w 3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4">
                  <a:moveTo>
                    <a:pt x="0" y="0"/>
                  </a:moveTo>
                  <a:lnTo>
                    <a:pt x="33" y="0"/>
                  </a:lnTo>
                  <a:lnTo>
                    <a:pt x="33" y="264"/>
                  </a:lnTo>
                  <a:lnTo>
                    <a:pt x="0" y="2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88" name="Freeform 172"/>
            <p:cNvSpPr>
              <a:spLocks/>
            </p:cNvSpPr>
            <p:nvPr/>
          </p:nvSpPr>
          <p:spPr bwMode="auto">
            <a:xfrm>
              <a:off x="8346175" y="5199764"/>
              <a:ext cx="60224" cy="481793"/>
            </a:xfrm>
            <a:custGeom>
              <a:avLst/>
              <a:gdLst>
                <a:gd name="T0" fmla="*/ 0 w 33"/>
                <a:gd name="T1" fmla="*/ 0 h 264"/>
                <a:gd name="T2" fmla="*/ 33 w 33"/>
                <a:gd name="T3" fmla="*/ 0 h 264"/>
                <a:gd name="T4" fmla="*/ 33 w 33"/>
                <a:gd name="T5" fmla="*/ 264 h 264"/>
                <a:gd name="T6" fmla="*/ 0 w 33"/>
                <a:gd name="T7" fmla="*/ 264 h 264"/>
                <a:gd name="T8" fmla="*/ 0 w 33"/>
                <a:gd name="T9" fmla="*/ 0 h 264"/>
                <a:gd name="T10" fmla="*/ 0 w 3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4">
                  <a:moveTo>
                    <a:pt x="0" y="0"/>
                  </a:moveTo>
                  <a:lnTo>
                    <a:pt x="33" y="0"/>
                  </a:lnTo>
                  <a:lnTo>
                    <a:pt x="33" y="264"/>
                  </a:lnTo>
                  <a:lnTo>
                    <a:pt x="0" y="2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89" name="Freeform 173"/>
            <p:cNvSpPr>
              <a:spLocks/>
            </p:cNvSpPr>
            <p:nvPr/>
          </p:nvSpPr>
          <p:spPr bwMode="auto">
            <a:xfrm>
              <a:off x="8466623" y="5199764"/>
              <a:ext cx="60224" cy="481793"/>
            </a:xfrm>
            <a:custGeom>
              <a:avLst/>
              <a:gdLst>
                <a:gd name="T0" fmla="*/ 0 w 33"/>
                <a:gd name="T1" fmla="*/ 0 h 264"/>
                <a:gd name="T2" fmla="*/ 33 w 33"/>
                <a:gd name="T3" fmla="*/ 0 h 264"/>
                <a:gd name="T4" fmla="*/ 33 w 33"/>
                <a:gd name="T5" fmla="*/ 264 h 264"/>
                <a:gd name="T6" fmla="*/ 0 w 33"/>
                <a:gd name="T7" fmla="*/ 264 h 264"/>
                <a:gd name="T8" fmla="*/ 0 w 33"/>
                <a:gd name="T9" fmla="*/ 0 h 264"/>
                <a:gd name="T10" fmla="*/ 0 w 3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64">
                  <a:moveTo>
                    <a:pt x="0" y="0"/>
                  </a:moveTo>
                  <a:lnTo>
                    <a:pt x="33" y="0"/>
                  </a:lnTo>
                  <a:lnTo>
                    <a:pt x="33" y="264"/>
                  </a:lnTo>
                  <a:lnTo>
                    <a:pt x="0" y="26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21690" name="Freeform 174"/>
          <p:cNvSpPr>
            <a:spLocks/>
          </p:cNvSpPr>
          <p:nvPr/>
        </p:nvSpPr>
        <p:spPr bwMode="auto">
          <a:xfrm>
            <a:off x="951386" y="5078404"/>
            <a:ext cx="7847383" cy="355870"/>
          </a:xfrm>
          <a:custGeom>
            <a:avLst/>
            <a:gdLst>
              <a:gd name="T0" fmla="*/ 0 w 4300"/>
              <a:gd name="T1" fmla="*/ 195 h 195"/>
              <a:gd name="T2" fmla="*/ 446 w 4300"/>
              <a:gd name="T3" fmla="*/ 195 h 195"/>
              <a:gd name="T4" fmla="*/ 709 w 4300"/>
              <a:gd name="T5" fmla="*/ 195 h 195"/>
              <a:gd name="T6" fmla="*/ 1463 w 4300"/>
              <a:gd name="T7" fmla="*/ 195 h 195"/>
              <a:gd name="T8" fmla="*/ 2149 w 4300"/>
              <a:gd name="T9" fmla="*/ 0 h 195"/>
              <a:gd name="T10" fmla="*/ 2835 w 4300"/>
              <a:gd name="T11" fmla="*/ 195 h 195"/>
              <a:gd name="T12" fmla="*/ 4300 w 4300"/>
              <a:gd name="T13" fmla="*/ 195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00" h="195">
                <a:moveTo>
                  <a:pt x="0" y="195"/>
                </a:moveTo>
                <a:lnTo>
                  <a:pt x="446" y="195"/>
                </a:lnTo>
                <a:lnTo>
                  <a:pt x="709" y="195"/>
                </a:lnTo>
                <a:lnTo>
                  <a:pt x="1463" y="195"/>
                </a:lnTo>
                <a:lnTo>
                  <a:pt x="2149" y="0"/>
                </a:lnTo>
                <a:lnTo>
                  <a:pt x="2835" y="195"/>
                </a:lnTo>
                <a:lnTo>
                  <a:pt x="4300" y="195"/>
                </a:lnTo>
              </a:path>
            </a:pathLst>
          </a:custGeom>
          <a:noFill/>
          <a:ln w="12700" cap="flat">
            <a:solidFill>
              <a:srgbClr val="231815"/>
            </a:solidFill>
            <a:prstDash val="solid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1692" name="Freeform 176"/>
          <p:cNvSpPr>
            <a:spLocks/>
          </p:cNvSpPr>
          <p:nvPr/>
        </p:nvSpPr>
        <p:spPr bwMode="auto">
          <a:xfrm>
            <a:off x="5521116" y="5377699"/>
            <a:ext cx="419744" cy="124098"/>
          </a:xfrm>
          <a:custGeom>
            <a:avLst/>
            <a:gdLst>
              <a:gd name="T0" fmla="*/ 0 w 230"/>
              <a:gd name="T1" fmla="*/ 33 h 68"/>
              <a:gd name="T2" fmla="*/ 0 w 230"/>
              <a:gd name="T3" fmla="*/ 57 h 68"/>
              <a:gd name="T4" fmla="*/ 131 w 230"/>
              <a:gd name="T5" fmla="*/ 57 h 68"/>
              <a:gd name="T6" fmla="*/ 131 w 230"/>
              <a:gd name="T7" fmla="*/ 68 h 68"/>
              <a:gd name="T8" fmla="*/ 195 w 230"/>
              <a:gd name="T9" fmla="*/ 45 h 68"/>
              <a:gd name="T10" fmla="*/ 230 w 230"/>
              <a:gd name="T11" fmla="*/ 33 h 68"/>
              <a:gd name="T12" fmla="*/ 131 w 230"/>
              <a:gd name="T13" fmla="*/ 0 h 68"/>
              <a:gd name="T14" fmla="*/ 131 w 230"/>
              <a:gd name="T15" fmla="*/ 12 h 68"/>
              <a:gd name="T16" fmla="*/ 0 w 230"/>
              <a:gd name="T17" fmla="*/ 12 h 68"/>
              <a:gd name="T18" fmla="*/ 0 w 230"/>
              <a:gd name="T19" fmla="*/ 33 h 68"/>
              <a:gd name="T20" fmla="*/ 0 w 230"/>
              <a:gd name="T21" fmla="*/ 33 h 68"/>
              <a:gd name="T22" fmla="*/ 0 w 230"/>
              <a:gd name="T23" fmla="*/ 33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30" h="68">
                <a:moveTo>
                  <a:pt x="0" y="33"/>
                </a:moveTo>
                <a:lnTo>
                  <a:pt x="0" y="57"/>
                </a:lnTo>
                <a:lnTo>
                  <a:pt x="131" y="57"/>
                </a:lnTo>
                <a:lnTo>
                  <a:pt x="131" y="68"/>
                </a:lnTo>
                <a:lnTo>
                  <a:pt x="195" y="45"/>
                </a:lnTo>
                <a:lnTo>
                  <a:pt x="230" y="33"/>
                </a:lnTo>
                <a:lnTo>
                  <a:pt x="131" y="0"/>
                </a:lnTo>
                <a:lnTo>
                  <a:pt x="131" y="12"/>
                </a:lnTo>
                <a:lnTo>
                  <a:pt x="0" y="12"/>
                </a:lnTo>
                <a:lnTo>
                  <a:pt x="0" y="33"/>
                </a:lnTo>
                <a:lnTo>
                  <a:pt x="0" y="33"/>
                </a:lnTo>
                <a:lnTo>
                  <a:pt x="0" y="33"/>
                </a:lnTo>
                <a:close/>
              </a:path>
            </a:pathLst>
          </a:custGeom>
          <a:solidFill>
            <a:srgbClr val="FFFF00"/>
          </a:solidFill>
          <a:ln w="4" cap="flat">
            <a:solidFill>
              <a:srgbClr val="04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1693" name="Freeform 177"/>
          <p:cNvSpPr>
            <a:spLocks/>
          </p:cNvSpPr>
          <p:nvPr/>
        </p:nvSpPr>
        <p:spPr bwMode="auto">
          <a:xfrm>
            <a:off x="4283785" y="5434274"/>
            <a:ext cx="1098634" cy="282871"/>
          </a:xfrm>
          <a:custGeom>
            <a:avLst/>
            <a:gdLst>
              <a:gd name="T0" fmla="*/ 0 w 602"/>
              <a:gd name="T1" fmla="*/ 0 h 155"/>
              <a:gd name="T2" fmla="*/ 125 w 602"/>
              <a:gd name="T3" fmla="*/ 0 h 155"/>
              <a:gd name="T4" fmla="*/ 125 w 602"/>
              <a:gd name="T5" fmla="*/ 155 h 155"/>
              <a:gd name="T6" fmla="*/ 523 w 602"/>
              <a:gd name="T7" fmla="*/ 155 h 155"/>
              <a:gd name="T8" fmla="*/ 523 w 602"/>
              <a:gd name="T9" fmla="*/ 0 h 155"/>
              <a:gd name="T10" fmla="*/ 602 w 602"/>
              <a:gd name="T11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02" h="155">
                <a:moveTo>
                  <a:pt x="0" y="0"/>
                </a:moveTo>
                <a:lnTo>
                  <a:pt x="125" y="0"/>
                </a:lnTo>
                <a:lnTo>
                  <a:pt x="125" y="155"/>
                </a:lnTo>
                <a:lnTo>
                  <a:pt x="523" y="155"/>
                </a:lnTo>
                <a:lnTo>
                  <a:pt x="523" y="0"/>
                </a:lnTo>
                <a:lnTo>
                  <a:pt x="602" y="0"/>
                </a:lnTo>
              </a:path>
            </a:pathLst>
          </a:custGeom>
          <a:noFill/>
          <a:ln w="8" cap="flat">
            <a:solidFill>
              <a:srgbClr val="04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1694" name="Freeform 178"/>
          <p:cNvSpPr>
            <a:spLocks/>
          </p:cNvSpPr>
          <p:nvPr/>
        </p:nvSpPr>
        <p:spPr bwMode="auto">
          <a:xfrm>
            <a:off x="5347744" y="5372224"/>
            <a:ext cx="116798" cy="125924"/>
          </a:xfrm>
          <a:custGeom>
            <a:avLst/>
            <a:gdLst>
              <a:gd name="T0" fmla="*/ 33 w 33"/>
              <a:gd name="T1" fmla="*/ 18 h 36"/>
              <a:gd name="T2" fmla="*/ 0 w 33"/>
              <a:gd name="T3" fmla="*/ 36 h 36"/>
              <a:gd name="T4" fmla="*/ 7 w 33"/>
              <a:gd name="T5" fmla="*/ 18 h 36"/>
              <a:gd name="T6" fmla="*/ 0 w 33"/>
              <a:gd name="T7" fmla="*/ 0 h 36"/>
              <a:gd name="T8" fmla="*/ 33 w 33"/>
              <a:gd name="T9" fmla="*/ 18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36">
                <a:moveTo>
                  <a:pt x="33" y="18"/>
                </a:moveTo>
                <a:cubicBezTo>
                  <a:pt x="22" y="22"/>
                  <a:pt x="9" y="29"/>
                  <a:pt x="0" y="36"/>
                </a:cubicBezTo>
                <a:cubicBezTo>
                  <a:pt x="7" y="18"/>
                  <a:pt x="7" y="18"/>
                  <a:pt x="7" y="18"/>
                </a:cubicBezTo>
                <a:cubicBezTo>
                  <a:pt x="0" y="0"/>
                  <a:pt x="0" y="0"/>
                  <a:pt x="0" y="0"/>
                </a:cubicBezTo>
                <a:cubicBezTo>
                  <a:pt x="9" y="7"/>
                  <a:pt x="22" y="14"/>
                  <a:pt x="33" y="18"/>
                </a:cubicBezTo>
                <a:close/>
              </a:path>
            </a:pathLst>
          </a:custGeom>
          <a:solidFill>
            <a:srgbClr val="04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1695" name="Freeform 179"/>
          <p:cNvSpPr>
            <a:spLocks/>
          </p:cNvSpPr>
          <p:nvPr/>
        </p:nvSpPr>
        <p:spPr bwMode="auto">
          <a:xfrm>
            <a:off x="3843966" y="5377699"/>
            <a:ext cx="417918" cy="124098"/>
          </a:xfrm>
          <a:custGeom>
            <a:avLst/>
            <a:gdLst>
              <a:gd name="T0" fmla="*/ 0 w 229"/>
              <a:gd name="T1" fmla="*/ 33 h 68"/>
              <a:gd name="T2" fmla="*/ 0 w 229"/>
              <a:gd name="T3" fmla="*/ 57 h 68"/>
              <a:gd name="T4" fmla="*/ 130 w 229"/>
              <a:gd name="T5" fmla="*/ 57 h 68"/>
              <a:gd name="T6" fmla="*/ 130 w 229"/>
              <a:gd name="T7" fmla="*/ 68 h 68"/>
              <a:gd name="T8" fmla="*/ 196 w 229"/>
              <a:gd name="T9" fmla="*/ 45 h 68"/>
              <a:gd name="T10" fmla="*/ 229 w 229"/>
              <a:gd name="T11" fmla="*/ 33 h 68"/>
              <a:gd name="T12" fmla="*/ 130 w 229"/>
              <a:gd name="T13" fmla="*/ 0 h 68"/>
              <a:gd name="T14" fmla="*/ 130 w 229"/>
              <a:gd name="T15" fmla="*/ 12 h 68"/>
              <a:gd name="T16" fmla="*/ 0 w 229"/>
              <a:gd name="T17" fmla="*/ 12 h 68"/>
              <a:gd name="T18" fmla="*/ 0 w 229"/>
              <a:gd name="T19" fmla="*/ 33 h 68"/>
              <a:gd name="T20" fmla="*/ 0 w 229"/>
              <a:gd name="T21" fmla="*/ 33 h 68"/>
              <a:gd name="T22" fmla="*/ 0 w 229"/>
              <a:gd name="T23" fmla="*/ 33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9" h="68">
                <a:moveTo>
                  <a:pt x="0" y="33"/>
                </a:moveTo>
                <a:lnTo>
                  <a:pt x="0" y="57"/>
                </a:lnTo>
                <a:lnTo>
                  <a:pt x="130" y="57"/>
                </a:lnTo>
                <a:lnTo>
                  <a:pt x="130" y="68"/>
                </a:lnTo>
                <a:lnTo>
                  <a:pt x="196" y="45"/>
                </a:lnTo>
                <a:lnTo>
                  <a:pt x="229" y="33"/>
                </a:lnTo>
                <a:lnTo>
                  <a:pt x="130" y="0"/>
                </a:lnTo>
                <a:lnTo>
                  <a:pt x="130" y="12"/>
                </a:lnTo>
                <a:lnTo>
                  <a:pt x="0" y="12"/>
                </a:lnTo>
                <a:lnTo>
                  <a:pt x="0" y="33"/>
                </a:lnTo>
                <a:lnTo>
                  <a:pt x="0" y="33"/>
                </a:lnTo>
                <a:lnTo>
                  <a:pt x="0" y="33"/>
                </a:lnTo>
                <a:close/>
              </a:path>
            </a:pathLst>
          </a:custGeom>
          <a:solidFill>
            <a:srgbClr val="FFFFFF"/>
          </a:solidFill>
          <a:ln w="4" cap="flat">
            <a:solidFill>
              <a:srgbClr val="04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1696" name="Freeform 180"/>
          <p:cNvSpPr>
            <a:spLocks/>
          </p:cNvSpPr>
          <p:nvPr/>
        </p:nvSpPr>
        <p:spPr bwMode="auto">
          <a:xfrm>
            <a:off x="4340359" y="5614945"/>
            <a:ext cx="284696" cy="282871"/>
          </a:xfrm>
          <a:custGeom>
            <a:avLst/>
            <a:gdLst>
              <a:gd name="T0" fmla="*/ 156 w 156"/>
              <a:gd name="T1" fmla="*/ 120 h 155"/>
              <a:gd name="T2" fmla="*/ 122 w 156"/>
              <a:gd name="T3" fmla="*/ 155 h 155"/>
              <a:gd name="T4" fmla="*/ 0 w 156"/>
              <a:gd name="T5" fmla="*/ 35 h 155"/>
              <a:gd name="T6" fmla="*/ 34 w 156"/>
              <a:gd name="T7" fmla="*/ 0 h 155"/>
              <a:gd name="T8" fmla="*/ 156 w 156"/>
              <a:gd name="T9" fmla="*/ 120 h 155"/>
              <a:gd name="T10" fmla="*/ 156 w 156"/>
              <a:gd name="T11" fmla="*/ 120 h 155"/>
              <a:gd name="T12" fmla="*/ 156 w 156"/>
              <a:gd name="T13" fmla="*/ 120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6" h="155">
                <a:moveTo>
                  <a:pt x="156" y="120"/>
                </a:moveTo>
                <a:lnTo>
                  <a:pt x="122" y="155"/>
                </a:lnTo>
                <a:lnTo>
                  <a:pt x="0" y="35"/>
                </a:lnTo>
                <a:lnTo>
                  <a:pt x="34" y="0"/>
                </a:lnTo>
                <a:lnTo>
                  <a:pt x="156" y="120"/>
                </a:lnTo>
                <a:lnTo>
                  <a:pt x="156" y="120"/>
                </a:lnTo>
                <a:lnTo>
                  <a:pt x="156" y="120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1697" name="Freeform 181"/>
          <p:cNvSpPr>
            <a:spLocks/>
          </p:cNvSpPr>
          <p:nvPr/>
        </p:nvSpPr>
        <p:spPr bwMode="auto">
          <a:xfrm>
            <a:off x="4413358" y="5268200"/>
            <a:ext cx="286520" cy="286521"/>
          </a:xfrm>
          <a:custGeom>
            <a:avLst/>
            <a:gdLst>
              <a:gd name="T0" fmla="*/ 157 w 157"/>
              <a:gd name="T1" fmla="*/ 122 h 157"/>
              <a:gd name="T2" fmla="*/ 122 w 157"/>
              <a:gd name="T3" fmla="*/ 157 h 157"/>
              <a:gd name="T4" fmla="*/ 0 w 157"/>
              <a:gd name="T5" fmla="*/ 35 h 157"/>
              <a:gd name="T6" fmla="*/ 35 w 157"/>
              <a:gd name="T7" fmla="*/ 0 h 157"/>
              <a:gd name="T8" fmla="*/ 157 w 157"/>
              <a:gd name="T9" fmla="*/ 122 h 157"/>
              <a:gd name="T10" fmla="*/ 157 w 157"/>
              <a:gd name="T11" fmla="*/ 122 h 157"/>
              <a:gd name="T12" fmla="*/ 157 w 157"/>
              <a:gd name="T13" fmla="*/ 122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7" h="157">
                <a:moveTo>
                  <a:pt x="157" y="122"/>
                </a:moveTo>
                <a:lnTo>
                  <a:pt x="122" y="157"/>
                </a:lnTo>
                <a:lnTo>
                  <a:pt x="0" y="35"/>
                </a:lnTo>
                <a:lnTo>
                  <a:pt x="35" y="0"/>
                </a:lnTo>
                <a:lnTo>
                  <a:pt x="157" y="122"/>
                </a:lnTo>
                <a:lnTo>
                  <a:pt x="157" y="122"/>
                </a:lnTo>
                <a:lnTo>
                  <a:pt x="157" y="122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1698" name="Freeform 182"/>
          <p:cNvSpPr>
            <a:spLocks/>
          </p:cNvSpPr>
          <p:nvPr/>
        </p:nvSpPr>
        <p:spPr bwMode="auto">
          <a:xfrm>
            <a:off x="5121447" y="5614945"/>
            <a:ext cx="286520" cy="282871"/>
          </a:xfrm>
          <a:custGeom>
            <a:avLst/>
            <a:gdLst>
              <a:gd name="T0" fmla="*/ 0 w 157"/>
              <a:gd name="T1" fmla="*/ 120 h 155"/>
              <a:gd name="T2" fmla="*/ 35 w 157"/>
              <a:gd name="T3" fmla="*/ 155 h 155"/>
              <a:gd name="T4" fmla="*/ 157 w 157"/>
              <a:gd name="T5" fmla="*/ 35 h 155"/>
              <a:gd name="T6" fmla="*/ 122 w 157"/>
              <a:gd name="T7" fmla="*/ 0 h 155"/>
              <a:gd name="T8" fmla="*/ 0 w 157"/>
              <a:gd name="T9" fmla="*/ 120 h 155"/>
              <a:gd name="T10" fmla="*/ 0 w 157"/>
              <a:gd name="T11" fmla="*/ 120 h 155"/>
              <a:gd name="T12" fmla="*/ 0 w 157"/>
              <a:gd name="T13" fmla="*/ 120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7" h="155">
                <a:moveTo>
                  <a:pt x="0" y="120"/>
                </a:moveTo>
                <a:lnTo>
                  <a:pt x="35" y="155"/>
                </a:lnTo>
                <a:lnTo>
                  <a:pt x="157" y="35"/>
                </a:lnTo>
                <a:lnTo>
                  <a:pt x="122" y="0"/>
                </a:lnTo>
                <a:lnTo>
                  <a:pt x="0" y="120"/>
                </a:lnTo>
                <a:lnTo>
                  <a:pt x="0" y="120"/>
                </a:lnTo>
                <a:lnTo>
                  <a:pt x="0" y="120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1699" name="Freeform 183"/>
          <p:cNvSpPr>
            <a:spLocks/>
          </p:cNvSpPr>
          <p:nvPr/>
        </p:nvSpPr>
        <p:spPr bwMode="auto">
          <a:xfrm>
            <a:off x="5046624" y="5268200"/>
            <a:ext cx="286520" cy="286521"/>
          </a:xfrm>
          <a:custGeom>
            <a:avLst/>
            <a:gdLst>
              <a:gd name="T0" fmla="*/ 0 w 157"/>
              <a:gd name="T1" fmla="*/ 122 h 157"/>
              <a:gd name="T2" fmla="*/ 35 w 157"/>
              <a:gd name="T3" fmla="*/ 157 h 157"/>
              <a:gd name="T4" fmla="*/ 157 w 157"/>
              <a:gd name="T5" fmla="*/ 35 h 157"/>
              <a:gd name="T6" fmla="*/ 122 w 157"/>
              <a:gd name="T7" fmla="*/ 0 h 157"/>
              <a:gd name="T8" fmla="*/ 0 w 157"/>
              <a:gd name="T9" fmla="*/ 122 h 157"/>
              <a:gd name="T10" fmla="*/ 0 w 157"/>
              <a:gd name="T11" fmla="*/ 122 h 157"/>
              <a:gd name="T12" fmla="*/ 0 w 157"/>
              <a:gd name="T13" fmla="*/ 122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7" h="157">
                <a:moveTo>
                  <a:pt x="0" y="122"/>
                </a:moveTo>
                <a:lnTo>
                  <a:pt x="35" y="157"/>
                </a:lnTo>
                <a:lnTo>
                  <a:pt x="157" y="35"/>
                </a:lnTo>
                <a:lnTo>
                  <a:pt x="122" y="0"/>
                </a:lnTo>
                <a:lnTo>
                  <a:pt x="0" y="122"/>
                </a:lnTo>
                <a:lnTo>
                  <a:pt x="0" y="122"/>
                </a:lnTo>
                <a:lnTo>
                  <a:pt x="0" y="122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1514" name="Rectangle 239"/>
          <p:cNvSpPr>
            <a:spLocks noChangeArrowheads="1"/>
          </p:cNvSpPr>
          <p:nvPr/>
        </p:nvSpPr>
        <p:spPr bwMode="auto">
          <a:xfrm>
            <a:off x="4938983" y="1649079"/>
            <a:ext cx="11092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b="0" i="0" u="none" strike="noStrike" cap="none" normalizeH="0" baseline="0" dirty="0" smtClean="0">
                <a:ln>
                  <a:noFill/>
                </a:ln>
                <a:solidFill>
                  <a:srgbClr val="231815"/>
                </a:solidFill>
                <a:effectLst/>
                <a:ea typeface="Meiryo UI" pitchFamily="50" charset="-128"/>
                <a:cs typeface="ＭＳ Ｐゴシック" pitchFamily="50" charset="-128"/>
              </a:rPr>
              <a:t>Undulator</a:t>
            </a:r>
            <a:endParaRPr kumimoji="1" lang="ja-JP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1722" name="円/楕円 21721"/>
          <p:cNvSpPr/>
          <p:nvPr/>
        </p:nvSpPr>
        <p:spPr>
          <a:xfrm>
            <a:off x="1303796" y="1906793"/>
            <a:ext cx="616457" cy="616457"/>
          </a:xfrm>
          <a:prstGeom prst="ellipse">
            <a:avLst/>
          </a:prstGeom>
          <a:gradFill flip="none" rotWithShape="1">
            <a:gsLst>
              <a:gs pos="0">
                <a:srgbClr val="00FF00"/>
              </a:gs>
              <a:gs pos="25000">
                <a:srgbClr val="00FF00"/>
              </a:gs>
              <a:gs pos="100000">
                <a:srgbClr val="00FF00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2" name="Rectangle 118"/>
          <p:cNvSpPr>
            <a:spLocks noChangeArrowheads="1"/>
          </p:cNvSpPr>
          <p:nvPr/>
        </p:nvSpPr>
        <p:spPr bwMode="auto">
          <a:xfrm>
            <a:off x="938967" y="2564742"/>
            <a:ext cx="12072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b="0" i="0" u="none" strike="noStrike" cap="none" normalizeH="0" baseline="0" dirty="0" smtClean="0">
                <a:ln>
                  <a:noFill/>
                </a:ln>
                <a:solidFill>
                  <a:srgbClr val="040000"/>
                </a:solidFill>
                <a:effectLst/>
                <a:ea typeface="Meiryo UI" pitchFamily="50" charset="-128"/>
                <a:cs typeface="ＭＳ Ｐゴシック" pitchFamily="50" charset="-128"/>
              </a:rPr>
              <a:t>Gas Target</a:t>
            </a:r>
            <a:endParaRPr kumimoji="1" lang="ja-JP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83" name="Rectangle 239"/>
          <p:cNvSpPr>
            <a:spLocks noChangeArrowheads="1"/>
          </p:cNvSpPr>
          <p:nvPr/>
        </p:nvSpPr>
        <p:spPr bwMode="auto">
          <a:xfrm>
            <a:off x="3593034" y="3266603"/>
            <a:ext cx="112851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b="0" i="0" u="none" strike="noStrike" cap="none" normalizeH="0" baseline="0" dirty="0" smtClean="0">
                <a:ln>
                  <a:noFill/>
                </a:ln>
                <a:solidFill>
                  <a:srgbClr val="231815"/>
                </a:solidFill>
                <a:effectLst/>
                <a:ea typeface="Meiryo UI" pitchFamily="50" charset="-128"/>
                <a:cs typeface="ＭＳ Ｐゴシック" pitchFamily="50" charset="-128"/>
              </a:rPr>
              <a:t>Modulator</a:t>
            </a:r>
            <a:endParaRPr kumimoji="1" lang="ja-JP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84" name="Rectangle 239"/>
          <p:cNvSpPr>
            <a:spLocks noChangeArrowheads="1"/>
          </p:cNvSpPr>
          <p:nvPr/>
        </p:nvSpPr>
        <p:spPr bwMode="auto">
          <a:xfrm>
            <a:off x="6811433" y="3320021"/>
            <a:ext cx="9453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b="0" i="0" u="none" strike="noStrike" cap="none" normalizeH="0" baseline="0" dirty="0" smtClean="0">
                <a:ln>
                  <a:noFill/>
                </a:ln>
                <a:solidFill>
                  <a:srgbClr val="231815"/>
                </a:solidFill>
                <a:effectLst/>
                <a:ea typeface="Meiryo UI" pitchFamily="50" charset="-128"/>
                <a:cs typeface="ＭＳ Ｐゴシック" pitchFamily="50" charset="-128"/>
              </a:rPr>
              <a:t>Radiator</a:t>
            </a:r>
            <a:endParaRPr kumimoji="1" lang="ja-JP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85" name="Rectangle 118"/>
          <p:cNvSpPr>
            <a:spLocks noChangeArrowheads="1"/>
          </p:cNvSpPr>
          <p:nvPr/>
        </p:nvSpPr>
        <p:spPr bwMode="auto">
          <a:xfrm>
            <a:off x="1026209" y="4086970"/>
            <a:ext cx="19661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b="0" i="0" u="none" strike="noStrike" cap="none" normalizeH="0" baseline="0" dirty="0" smtClean="0">
                <a:ln>
                  <a:noFill/>
                </a:ln>
                <a:solidFill>
                  <a:srgbClr val="040000"/>
                </a:solidFill>
                <a:effectLst/>
                <a:ea typeface="Meiryo UI" pitchFamily="50" charset="-128"/>
                <a:cs typeface="ＭＳ Ｐゴシック" pitchFamily="50" charset="-128"/>
              </a:rPr>
              <a:t>High Power Laser</a:t>
            </a:r>
            <a:endParaRPr kumimoji="1" lang="ja-JP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0" name="右矢印 9"/>
          <p:cNvSpPr/>
          <p:nvPr/>
        </p:nvSpPr>
        <p:spPr>
          <a:xfrm>
            <a:off x="2060204" y="2075784"/>
            <a:ext cx="361345" cy="24811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6" name="Freeform 101"/>
          <p:cNvSpPr>
            <a:spLocks/>
          </p:cNvSpPr>
          <p:nvPr/>
        </p:nvSpPr>
        <p:spPr bwMode="auto">
          <a:xfrm>
            <a:off x="2049556" y="2075736"/>
            <a:ext cx="240896" cy="240896"/>
          </a:xfrm>
          <a:custGeom>
            <a:avLst/>
            <a:gdLst>
              <a:gd name="T0" fmla="*/ 132 w 132"/>
              <a:gd name="T1" fmla="*/ 66 h 132"/>
              <a:gd name="T2" fmla="*/ 132 w 132"/>
              <a:gd name="T3" fmla="*/ 66 h 132"/>
              <a:gd name="T4" fmla="*/ 126 w 132"/>
              <a:gd name="T5" fmla="*/ 101 h 132"/>
              <a:gd name="T6" fmla="*/ 120 w 132"/>
              <a:gd name="T7" fmla="*/ 124 h 132"/>
              <a:gd name="T8" fmla="*/ 119 w 132"/>
              <a:gd name="T9" fmla="*/ 130 h 132"/>
              <a:gd name="T10" fmla="*/ 115 w 132"/>
              <a:gd name="T11" fmla="*/ 132 h 132"/>
              <a:gd name="T12" fmla="*/ 113 w 132"/>
              <a:gd name="T13" fmla="*/ 130 h 132"/>
              <a:gd name="T14" fmla="*/ 109 w 132"/>
              <a:gd name="T15" fmla="*/ 124 h 132"/>
              <a:gd name="T16" fmla="*/ 103 w 132"/>
              <a:gd name="T17" fmla="*/ 101 h 132"/>
              <a:gd name="T18" fmla="*/ 97 w 132"/>
              <a:gd name="T19" fmla="*/ 66 h 132"/>
              <a:gd name="T20" fmla="*/ 97 w 132"/>
              <a:gd name="T21" fmla="*/ 66 h 132"/>
              <a:gd name="T22" fmla="*/ 95 w 132"/>
              <a:gd name="T23" fmla="*/ 33 h 132"/>
              <a:gd name="T24" fmla="*/ 89 w 132"/>
              <a:gd name="T25" fmla="*/ 10 h 132"/>
              <a:gd name="T26" fmla="*/ 86 w 132"/>
              <a:gd name="T27" fmla="*/ 4 h 132"/>
              <a:gd name="T28" fmla="*/ 84 w 132"/>
              <a:gd name="T29" fmla="*/ 0 h 132"/>
              <a:gd name="T30" fmla="*/ 82 w 132"/>
              <a:gd name="T31" fmla="*/ 4 h 132"/>
              <a:gd name="T32" fmla="*/ 78 w 132"/>
              <a:gd name="T33" fmla="*/ 10 h 132"/>
              <a:gd name="T34" fmla="*/ 72 w 132"/>
              <a:gd name="T35" fmla="*/ 33 h 132"/>
              <a:gd name="T36" fmla="*/ 66 w 132"/>
              <a:gd name="T37" fmla="*/ 66 h 132"/>
              <a:gd name="T38" fmla="*/ 66 w 132"/>
              <a:gd name="T39" fmla="*/ 66 h 132"/>
              <a:gd name="T40" fmla="*/ 66 w 132"/>
              <a:gd name="T41" fmla="*/ 66 h 132"/>
              <a:gd name="T42" fmla="*/ 66 w 132"/>
              <a:gd name="T43" fmla="*/ 66 h 132"/>
              <a:gd name="T44" fmla="*/ 60 w 132"/>
              <a:gd name="T45" fmla="*/ 101 h 132"/>
              <a:gd name="T46" fmla="*/ 55 w 132"/>
              <a:gd name="T47" fmla="*/ 124 h 132"/>
              <a:gd name="T48" fmla="*/ 53 w 132"/>
              <a:gd name="T49" fmla="*/ 130 h 132"/>
              <a:gd name="T50" fmla="*/ 49 w 132"/>
              <a:gd name="T51" fmla="*/ 132 h 132"/>
              <a:gd name="T52" fmla="*/ 47 w 132"/>
              <a:gd name="T53" fmla="*/ 130 h 132"/>
              <a:gd name="T54" fmla="*/ 43 w 132"/>
              <a:gd name="T55" fmla="*/ 124 h 132"/>
              <a:gd name="T56" fmla="*/ 37 w 132"/>
              <a:gd name="T57" fmla="*/ 101 h 132"/>
              <a:gd name="T58" fmla="*/ 35 w 132"/>
              <a:gd name="T59" fmla="*/ 66 h 132"/>
              <a:gd name="T60" fmla="*/ 35 w 132"/>
              <a:gd name="T61" fmla="*/ 66 h 132"/>
              <a:gd name="T62" fmla="*/ 29 w 132"/>
              <a:gd name="T63" fmla="*/ 33 h 132"/>
              <a:gd name="T64" fmla="*/ 24 w 132"/>
              <a:gd name="T65" fmla="*/ 10 h 132"/>
              <a:gd name="T66" fmla="*/ 20 w 132"/>
              <a:gd name="T67" fmla="*/ 4 h 132"/>
              <a:gd name="T68" fmla="*/ 18 w 132"/>
              <a:gd name="T69" fmla="*/ 0 h 132"/>
              <a:gd name="T70" fmla="*/ 14 w 132"/>
              <a:gd name="T71" fmla="*/ 4 h 132"/>
              <a:gd name="T72" fmla="*/ 12 w 132"/>
              <a:gd name="T73" fmla="*/ 10 h 132"/>
              <a:gd name="T74" fmla="*/ 6 w 132"/>
              <a:gd name="T75" fmla="*/ 33 h 132"/>
              <a:gd name="T76" fmla="*/ 0 w 132"/>
              <a:gd name="T77" fmla="*/ 66 h 132"/>
              <a:gd name="T78" fmla="*/ 0 w 132"/>
              <a:gd name="T79" fmla="*/ 66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32" h="132">
                <a:moveTo>
                  <a:pt x="132" y="66"/>
                </a:moveTo>
                <a:lnTo>
                  <a:pt x="132" y="66"/>
                </a:lnTo>
                <a:lnTo>
                  <a:pt x="126" y="101"/>
                </a:lnTo>
                <a:lnTo>
                  <a:pt x="120" y="124"/>
                </a:lnTo>
                <a:lnTo>
                  <a:pt x="119" y="130"/>
                </a:lnTo>
                <a:lnTo>
                  <a:pt x="115" y="132"/>
                </a:lnTo>
                <a:lnTo>
                  <a:pt x="113" y="130"/>
                </a:lnTo>
                <a:lnTo>
                  <a:pt x="109" y="124"/>
                </a:lnTo>
                <a:lnTo>
                  <a:pt x="103" y="101"/>
                </a:lnTo>
                <a:lnTo>
                  <a:pt x="97" y="66"/>
                </a:lnTo>
                <a:lnTo>
                  <a:pt x="97" y="66"/>
                </a:lnTo>
                <a:lnTo>
                  <a:pt x="95" y="33"/>
                </a:lnTo>
                <a:lnTo>
                  <a:pt x="89" y="10"/>
                </a:lnTo>
                <a:lnTo>
                  <a:pt x="86" y="4"/>
                </a:lnTo>
                <a:lnTo>
                  <a:pt x="84" y="0"/>
                </a:lnTo>
                <a:lnTo>
                  <a:pt x="82" y="4"/>
                </a:lnTo>
                <a:lnTo>
                  <a:pt x="78" y="10"/>
                </a:lnTo>
                <a:lnTo>
                  <a:pt x="72" y="33"/>
                </a:lnTo>
                <a:lnTo>
                  <a:pt x="66" y="66"/>
                </a:lnTo>
                <a:lnTo>
                  <a:pt x="66" y="66"/>
                </a:lnTo>
                <a:lnTo>
                  <a:pt x="66" y="66"/>
                </a:lnTo>
                <a:lnTo>
                  <a:pt x="66" y="66"/>
                </a:lnTo>
                <a:lnTo>
                  <a:pt x="60" y="101"/>
                </a:lnTo>
                <a:lnTo>
                  <a:pt x="55" y="124"/>
                </a:lnTo>
                <a:lnTo>
                  <a:pt x="53" y="130"/>
                </a:lnTo>
                <a:lnTo>
                  <a:pt x="49" y="132"/>
                </a:lnTo>
                <a:lnTo>
                  <a:pt x="47" y="130"/>
                </a:lnTo>
                <a:lnTo>
                  <a:pt x="43" y="124"/>
                </a:lnTo>
                <a:lnTo>
                  <a:pt x="37" y="101"/>
                </a:lnTo>
                <a:lnTo>
                  <a:pt x="35" y="66"/>
                </a:lnTo>
                <a:lnTo>
                  <a:pt x="35" y="66"/>
                </a:lnTo>
                <a:lnTo>
                  <a:pt x="29" y="33"/>
                </a:lnTo>
                <a:lnTo>
                  <a:pt x="24" y="10"/>
                </a:lnTo>
                <a:lnTo>
                  <a:pt x="20" y="4"/>
                </a:lnTo>
                <a:lnTo>
                  <a:pt x="18" y="0"/>
                </a:lnTo>
                <a:lnTo>
                  <a:pt x="14" y="4"/>
                </a:lnTo>
                <a:lnTo>
                  <a:pt x="12" y="10"/>
                </a:lnTo>
                <a:lnTo>
                  <a:pt x="6" y="33"/>
                </a:lnTo>
                <a:lnTo>
                  <a:pt x="0" y="66"/>
                </a:lnTo>
                <a:lnTo>
                  <a:pt x="0" y="66"/>
                </a:lnTo>
              </a:path>
            </a:pathLst>
          </a:custGeom>
          <a:ln>
            <a:solidFill>
              <a:srgbClr val="00FFFF"/>
            </a:solidFill>
            <a:headEnd/>
            <a:tailE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89" name="Freeform 100"/>
          <p:cNvSpPr>
            <a:spLocks/>
          </p:cNvSpPr>
          <p:nvPr/>
        </p:nvSpPr>
        <p:spPr bwMode="auto">
          <a:xfrm>
            <a:off x="751551" y="2099962"/>
            <a:ext cx="399669" cy="240896"/>
          </a:xfrm>
          <a:custGeom>
            <a:avLst/>
            <a:gdLst>
              <a:gd name="T0" fmla="*/ 219 w 219"/>
              <a:gd name="T1" fmla="*/ 64 h 132"/>
              <a:gd name="T2" fmla="*/ 219 w 219"/>
              <a:gd name="T3" fmla="*/ 64 h 132"/>
              <a:gd name="T4" fmla="*/ 217 w 219"/>
              <a:gd name="T5" fmla="*/ 76 h 132"/>
              <a:gd name="T6" fmla="*/ 211 w 219"/>
              <a:gd name="T7" fmla="*/ 99 h 132"/>
              <a:gd name="T8" fmla="*/ 207 w 219"/>
              <a:gd name="T9" fmla="*/ 111 h 132"/>
              <a:gd name="T10" fmla="*/ 201 w 219"/>
              <a:gd name="T11" fmla="*/ 122 h 132"/>
              <a:gd name="T12" fmla="*/ 197 w 219"/>
              <a:gd name="T13" fmla="*/ 128 h 132"/>
              <a:gd name="T14" fmla="*/ 191 w 219"/>
              <a:gd name="T15" fmla="*/ 132 h 132"/>
              <a:gd name="T16" fmla="*/ 186 w 219"/>
              <a:gd name="T17" fmla="*/ 128 h 132"/>
              <a:gd name="T18" fmla="*/ 182 w 219"/>
              <a:gd name="T19" fmla="*/ 122 h 132"/>
              <a:gd name="T20" fmla="*/ 176 w 219"/>
              <a:gd name="T21" fmla="*/ 111 h 132"/>
              <a:gd name="T22" fmla="*/ 172 w 219"/>
              <a:gd name="T23" fmla="*/ 99 h 132"/>
              <a:gd name="T24" fmla="*/ 166 w 219"/>
              <a:gd name="T25" fmla="*/ 76 h 132"/>
              <a:gd name="T26" fmla="*/ 162 w 219"/>
              <a:gd name="T27" fmla="*/ 64 h 132"/>
              <a:gd name="T28" fmla="*/ 162 w 219"/>
              <a:gd name="T29" fmla="*/ 64 h 132"/>
              <a:gd name="T30" fmla="*/ 162 w 219"/>
              <a:gd name="T31" fmla="*/ 57 h 132"/>
              <a:gd name="T32" fmla="*/ 155 w 219"/>
              <a:gd name="T33" fmla="*/ 31 h 132"/>
              <a:gd name="T34" fmla="*/ 153 w 219"/>
              <a:gd name="T35" fmla="*/ 20 h 132"/>
              <a:gd name="T36" fmla="*/ 147 w 219"/>
              <a:gd name="T37" fmla="*/ 8 h 132"/>
              <a:gd name="T38" fmla="*/ 143 w 219"/>
              <a:gd name="T39" fmla="*/ 2 h 132"/>
              <a:gd name="T40" fmla="*/ 135 w 219"/>
              <a:gd name="T41" fmla="*/ 0 h 132"/>
              <a:gd name="T42" fmla="*/ 131 w 219"/>
              <a:gd name="T43" fmla="*/ 2 h 132"/>
              <a:gd name="T44" fmla="*/ 128 w 219"/>
              <a:gd name="T45" fmla="*/ 8 h 132"/>
              <a:gd name="T46" fmla="*/ 122 w 219"/>
              <a:gd name="T47" fmla="*/ 20 h 132"/>
              <a:gd name="T48" fmla="*/ 118 w 219"/>
              <a:gd name="T49" fmla="*/ 31 h 132"/>
              <a:gd name="T50" fmla="*/ 112 w 219"/>
              <a:gd name="T51" fmla="*/ 57 h 132"/>
              <a:gd name="T52" fmla="*/ 108 w 219"/>
              <a:gd name="T53" fmla="*/ 64 h 132"/>
              <a:gd name="T54" fmla="*/ 108 w 219"/>
              <a:gd name="T55" fmla="*/ 64 h 132"/>
              <a:gd name="T56" fmla="*/ 108 w 219"/>
              <a:gd name="T57" fmla="*/ 64 h 132"/>
              <a:gd name="T58" fmla="*/ 108 w 219"/>
              <a:gd name="T59" fmla="*/ 64 h 132"/>
              <a:gd name="T60" fmla="*/ 108 w 219"/>
              <a:gd name="T61" fmla="*/ 76 h 132"/>
              <a:gd name="T62" fmla="*/ 100 w 219"/>
              <a:gd name="T63" fmla="*/ 99 h 132"/>
              <a:gd name="T64" fmla="*/ 98 w 219"/>
              <a:gd name="T65" fmla="*/ 111 h 132"/>
              <a:gd name="T66" fmla="*/ 93 w 219"/>
              <a:gd name="T67" fmla="*/ 122 h 132"/>
              <a:gd name="T68" fmla="*/ 89 w 219"/>
              <a:gd name="T69" fmla="*/ 128 h 132"/>
              <a:gd name="T70" fmla="*/ 81 w 219"/>
              <a:gd name="T71" fmla="*/ 132 h 132"/>
              <a:gd name="T72" fmla="*/ 77 w 219"/>
              <a:gd name="T73" fmla="*/ 128 h 132"/>
              <a:gd name="T74" fmla="*/ 71 w 219"/>
              <a:gd name="T75" fmla="*/ 122 h 132"/>
              <a:gd name="T76" fmla="*/ 67 w 219"/>
              <a:gd name="T77" fmla="*/ 111 h 132"/>
              <a:gd name="T78" fmla="*/ 64 w 219"/>
              <a:gd name="T79" fmla="*/ 99 h 132"/>
              <a:gd name="T80" fmla="*/ 58 w 219"/>
              <a:gd name="T81" fmla="*/ 76 h 132"/>
              <a:gd name="T82" fmla="*/ 54 w 219"/>
              <a:gd name="T83" fmla="*/ 64 h 132"/>
              <a:gd name="T84" fmla="*/ 54 w 219"/>
              <a:gd name="T85" fmla="*/ 64 h 132"/>
              <a:gd name="T86" fmla="*/ 52 w 219"/>
              <a:gd name="T87" fmla="*/ 57 h 132"/>
              <a:gd name="T88" fmla="*/ 46 w 219"/>
              <a:gd name="T89" fmla="*/ 31 h 132"/>
              <a:gd name="T90" fmla="*/ 42 w 219"/>
              <a:gd name="T91" fmla="*/ 20 h 132"/>
              <a:gd name="T92" fmla="*/ 38 w 219"/>
              <a:gd name="T93" fmla="*/ 8 h 132"/>
              <a:gd name="T94" fmla="*/ 33 w 219"/>
              <a:gd name="T95" fmla="*/ 2 h 132"/>
              <a:gd name="T96" fmla="*/ 27 w 219"/>
              <a:gd name="T97" fmla="*/ 0 h 132"/>
              <a:gd name="T98" fmla="*/ 23 w 219"/>
              <a:gd name="T99" fmla="*/ 2 h 132"/>
              <a:gd name="T100" fmla="*/ 17 w 219"/>
              <a:gd name="T101" fmla="*/ 8 h 132"/>
              <a:gd name="T102" fmla="*/ 13 w 219"/>
              <a:gd name="T103" fmla="*/ 20 h 132"/>
              <a:gd name="T104" fmla="*/ 9 w 219"/>
              <a:gd name="T105" fmla="*/ 31 h 132"/>
              <a:gd name="T106" fmla="*/ 4 w 219"/>
              <a:gd name="T107" fmla="*/ 57 h 132"/>
              <a:gd name="T108" fmla="*/ 0 w 219"/>
              <a:gd name="T109" fmla="*/ 64 h 132"/>
              <a:gd name="T110" fmla="*/ 0 w 219"/>
              <a:gd name="T111" fmla="*/ 64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19" h="132">
                <a:moveTo>
                  <a:pt x="219" y="64"/>
                </a:moveTo>
                <a:lnTo>
                  <a:pt x="219" y="64"/>
                </a:lnTo>
                <a:lnTo>
                  <a:pt x="217" y="76"/>
                </a:lnTo>
                <a:lnTo>
                  <a:pt x="211" y="99"/>
                </a:lnTo>
                <a:lnTo>
                  <a:pt x="207" y="111"/>
                </a:lnTo>
                <a:lnTo>
                  <a:pt x="201" y="122"/>
                </a:lnTo>
                <a:lnTo>
                  <a:pt x="197" y="128"/>
                </a:lnTo>
                <a:lnTo>
                  <a:pt x="191" y="132"/>
                </a:lnTo>
                <a:lnTo>
                  <a:pt x="186" y="128"/>
                </a:lnTo>
                <a:lnTo>
                  <a:pt x="182" y="122"/>
                </a:lnTo>
                <a:lnTo>
                  <a:pt x="176" y="111"/>
                </a:lnTo>
                <a:lnTo>
                  <a:pt x="172" y="99"/>
                </a:lnTo>
                <a:lnTo>
                  <a:pt x="166" y="76"/>
                </a:lnTo>
                <a:lnTo>
                  <a:pt x="162" y="64"/>
                </a:lnTo>
                <a:lnTo>
                  <a:pt x="162" y="64"/>
                </a:lnTo>
                <a:lnTo>
                  <a:pt x="162" y="57"/>
                </a:lnTo>
                <a:lnTo>
                  <a:pt x="155" y="31"/>
                </a:lnTo>
                <a:lnTo>
                  <a:pt x="153" y="20"/>
                </a:lnTo>
                <a:lnTo>
                  <a:pt x="147" y="8"/>
                </a:lnTo>
                <a:lnTo>
                  <a:pt x="143" y="2"/>
                </a:lnTo>
                <a:lnTo>
                  <a:pt x="135" y="0"/>
                </a:lnTo>
                <a:lnTo>
                  <a:pt x="131" y="2"/>
                </a:lnTo>
                <a:lnTo>
                  <a:pt x="128" y="8"/>
                </a:lnTo>
                <a:lnTo>
                  <a:pt x="122" y="20"/>
                </a:lnTo>
                <a:lnTo>
                  <a:pt x="118" y="31"/>
                </a:lnTo>
                <a:lnTo>
                  <a:pt x="112" y="57"/>
                </a:lnTo>
                <a:lnTo>
                  <a:pt x="108" y="64"/>
                </a:lnTo>
                <a:lnTo>
                  <a:pt x="108" y="64"/>
                </a:lnTo>
                <a:lnTo>
                  <a:pt x="108" y="64"/>
                </a:lnTo>
                <a:lnTo>
                  <a:pt x="108" y="64"/>
                </a:lnTo>
                <a:lnTo>
                  <a:pt x="108" y="76"/>
                </a:lnTo>
                <a:lnTo>
                  <a:pt x="100" y="99"/>
                </a:lnTo>
                <a:lnTo>
                  <a:pt x="98" y="111"/>
                </a:lnTo>
                <a:lnTo>
                  <a:pt x="93" y="122"/>
                </a:lnTo>
                <a:lnTo>
                  <a:pt x="89" y="128"/>
                </a:lnTo>
                <a:lnTo>
                  <a:pt x="81" y="132"/>
                </a:lnTo>
                <a:lnTo>
                  <a:pt x="77" y="128"/>
                </a:lnTo>
                <a:lnTo>
                  <a:pt x="71" y="122"/>
                </a:lnTo>
                <a:lnTo>
                  <a:pt x="67" y="111"/>
                </a:lnTo>
                <a:lnTo>
                  <a:pt x="64" y="99"/>
                </a:lnTo>
                <a:lnTo>
                  <a:pt x="58" y="76"/>
                </a:lnTo>
                <a:lnTo>
                  <a:pt x="54" y="64"/>
                </a:lnTo>
                <a:lnTo>
                  <a:pt x="54" y="64"/>
                </a:lnTo>
                <a:lnTo>
                  <a:pt x="52" y="57"/>
                </a:lnTo>
                <a:lnTo>
                  <a:pt x="46" y="31"/>
                </a:lnTo>
                <a:lnTo>
                  <a:pt x="42" y="20"/>
                </a:lnTo>
                <a:lnTo>
                  <a:pt x="38" y="8"/>
                </a:lnTo>
                <a:lnTo>
                  <a:pt x="33" y="2"/>
                </a:lnTo>
                <a:lnTo>
                  <a:pt x="27" y="0"/>
                </a:lnTo>
                <a:lnTo>
                  <a:pt x="23" y="2"/>
                </a:lnTo>
                <a:lnTo>
                  <a:pt x="17" y="8"/>
                </a:lnTo>
                <a:lnTo>
                  <a:pt x="13" y="20"/>
                </a:lnTo>
                <a:lnTo>
                  <a:pt x="9" y="31"/>
                </a:lnTo>
                <a:lnTo>
                  <a:pt x="4" y="57"/>
                </a:lnTo>
                <a:lnTo>
                  <a:pt x="0" y="64"/>
                </a:lnTo>
                <a:lnTo>
                  <a:pt x="0" y="64"/>
                </a:lnTo>
              </a:path>
            </a:pathLst>
          </a:custGeom>
          <a:noFill/>
          <a:ln w="28575" cap="flat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1611" name="Freeform 95"/>
          <p:cNvSpPr>
            <a:spLocks/>
          </p:cNvSpPr>
          <p:nvPr/>
        </p:nvSpPr>
        <p:spPr bwMode="auto">
          <a:xfrm>
            <a:off x="1234256" y="3366579"/>
            <a:ext cx="7564511" cy="476317"/>
          </a:xfrm>
          <a:custGeom>
            <a:avLst/>
            <a:gdLst>
              <a:gd name="T0" fmla="*/ 0 w 4145"/>
              <a:gd name="T1" fmla="*/ 0 h 261"/>
              <a:gd name="T2" fmla="*/ 523 w 4145"/>
              <a:gd name="T3" fmla="*/ 0 h 261"/>
              <a:gd name="T4" fmla="*/ 787 w 4145"/>
              <a:gd name="T5" fmla="*/ 261 h 261"/>
              <a:gd name="T6" fmla="*/ 2308 w 4145"/>
              <a:gd name="T7" fmla="*/ 261 h 261"/>
              <a:gd name="T8" fmla="*/ 2376 w 4145"/>
              <a:gd name="T9" fmla="*/ 162 h 261"/>
              <a:gd name="T10" fmla="*/ 2442 w 4145"/>
              <a:gd name="T11" fmla="*/ 162 h 261"/>
              <a:gd name="T12" fmla="*/ 2506 w 4145"/>
              <a:gd name="T13" fmla="*/ 261 h 261"/>
              <a:gd name="T14" fmla="*/ 4145 w 4145"/>
              <a:gd name="T15" fmla="*/ 261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45" h="261">
                <a:moveTo>
                  <a:pt x="0" y="0"/>
                </a:moveTo>
                <a:lnTo>
                  <a:pt x="523" y="0"/>
                </a:lnTo>
                <a:lnTo>
                  <a:pt x="787" y="261"/>
                </a:lnTo>
                <a:lnTo>
                  <a:pt x="2308" y="261"/>
                </a:lnTo>
                <a:lnTo>
                  <a:pt x="2376" y="162"/>
                </a:lnTo>
                <a:lnTo>
                  <a:pt x="2442" y="162"/>
                </a:lnTo>
                <a:lnTo>
                  <a:pt x="2506" y="261"/>
                </a:lnTo>
                <a:lnTo>
                  <a:pt x="4145" y="261"/>
                </a:lnTo>
              </a:path>
            </a:pathLst>
          </a:custGeom>
          <a:noFill/>
          <a:ln w="12700" cap="flat">
            <a:solidFill>
              <a:srgbClr val="231815"/>
            </a:solidFill>
            <a:prstDash val="solid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8748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Pros and Cons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805264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HHG &amp; HGHG</a:t>
            </a:r>
          </a:p>
          <a:p>
            <a:pPr lvl="1"/>
            <a:r>
              <a:rPr lang="en-US" altLang="ja-JP" dirty="0" smtClean="0"/>
              <a:t>External laser needed</a:t>
            </a:r>
          </a:p>
          <a:p>
            <a:pPr lvl="1"/>
            <a:r>
              <a:rPr lang="en-US" altLang="ja-JP" dirty="0" smtClean="0"/>
              <a:t>Shorter wavelength using h</a:t>
            </a:r>
            <a:r>
              <a:rPr kumimoji="1" lang="en-US" altLang="ja-JP" dirty="0" smtClean="0"/>
              <a:t>igh harmonics</a:t>
            </a:r>
          </a:p>
          <a:p>
            <a:pPr lvl="2"/>
            <a:r>
              <a:rPr lang="en-US" altLang="ja-JP" dirty="0" smtClean="0"/>
              <a:t>Interaction with gas </a:t>
            </a:r>
            <a:r>
              <a:rPr lang="ja-JP" altLang="en-US" dirty="0" smtClean="0"/>
              <a:t> </a:t>
            </a:r>
            <a:r>
              <a:rPr lang="en-US" altLang="ja-JP" dirty="0" smtClean="0"/>
              <a:t>(HHG)/</a:t>
            </a:r>
          </a:p>
          <a:p>
            <a:pPr lvl="2"/>
            <a:r>
              <a:rPr kumimoji="1" lang="en-US" altLang="ja-JP" dirty="0" smtClean="0"/>
              <a:t>HHs in microbunches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(HGHG)</a:t>
            </a:r>
          </a:p>
          <a:p>
            <a:pPr lvl="1"/>
            <a:r>
              <a:rPr kumimoji="1" lang="en-US" altLang="ja-JP" dirty="0" smtClean="0"/>
              <a:t>Timing (&amp; spatial overlap) is the key issue</a:t>
            </a:r>
          </a:p>
          <a:p>
            <a:pPr lvl="1"/>
            <a:r>
              <a:rPr lang="en-US" altLang="ja-JP" dirty="0" smtClean="0"/>
              <a:t>How to go toward shorter </a:t>
            </a:r>
            <a:r>
              <a:rPr lang="en-US" altLang="ja-JP" dirty="0" smtClean="0">
                <a:latin typeface="Symbol" panose="05050102010706020507" pitchFamily="18" charset="2"/>
              </a:rPr>
              <a:t>l</a:t>
            </a:r>
            <a:r>
              <a:rPr lang="en-US" altLang="ja-JP" dirty="0" smtClean="0"/>
              <a:t>?</a:t>
            </a:r>
            <a:endParaRPr kumimoji="1" lang="en-US" altLang="ja-JP" dirty="0" smtClean="0"/>
          </a:p>
          <a:p>
            <a:r>
              <a:rPr lang="en-US" altLang="ja-JP" dirty="0" smtClean="0"/>
              <a:t>Self Seed</a:t>
            </a:r>
          </a:p>
          <a:p>
            <a:pPr lvl="1"/>
            <a:r>
              <a:rPr kumimoji="1" lang="en-US" altLang="ja-JP" dirty="0" err="1" smtClean="0"/>
              <a:t>Monochromatized</a:t>
            </a:r>
            <a:r>
              <a:rPr kumimoji="1" lang="en-US" altLang="ja-JP" dirty="0" smtClean="0"/>
              <a:t> SASE radiation as seed</a:t>
            </a:r>
          </a:p>
          <a:p>
            <a:pPr lvl="1"/>
            <a:r>
              <a:rPr lang="en-US" altLang="ja-JP" dirty="0" smtClean="0"/>
              <a:t>No limitations for timing and shorter </a:t>
            </a:r>
            <a:r>
              <a:rPr lang="en-US" altLang="ja-JP" dirty="0" smtClean="0">
                <a:latin typeface="Symbol" panose="05050102010706020507" pitchFamily="18" charset="2"/>
              </a:rPr>
              <a:t>l</a:t>
            </a:r>
          </a:p>
          <a:p>
            <a:pPr lvl="1"/>
            <a:r>
              <a:rPr kumimoji="1" lang="en-US" altLang="ja-JP" dirty="0" smtClean="0"/>
              <a:t>Seed power fluctuates shot-by-shot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56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5595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6"/>
          <p:cNvSpPr>
            <a:spLocks/>
          </p:cNvSpPr>
          <p:nvPr/>
        </p:nvSpPr>
        <p:spPr bwMode="auto">
          <a:xfrm>
            <a:off x="6889847" y="5750509"/>
            <a:ext cx="1199007" cy="481793"/>
          </a:xfrm>
          <a:custGeom>
            <a:avLst/>
            <a:gdLst>
              <a:gd name="T0" fmla="*/ 0 w 657"/>
              <a:gd name="T1" fmla="*/ 0 h 264"/>
              <a:gd name="T2" fmla="*/ 657 w 657"/>
              <a:gd name="T3" fmla="*/ 0 h 264"/>
              <a:gd name="T4" fmla="*/ 657 w 657"/>
              <a:gd name="T5" fmla="*/ 264 h 264"/>
              <a:gd name="T6" fmla="*/ 0 w 657"/>
              <a:gd name="T7" fmla="*/ 264 h 264"/>
              <a:gd name="T8" fmla="*/ 0 w 657"/>
              <a:gd name="T9" fmla="*/ 0 h 264"/>
              <a:gd name="T10" fmla="*/ 0 w 657"/>
              <a:gd name="T11" fmla="*/ 0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57" h="264">
                <a:moveTo>
                  <a:pt x="0" y="0"/>
                </a:moveTo>
                <a:lnTo>
                  <a:pt x="657" y="0"/>
                </a:lnTo>
                <a:lnTo>
                  <a:pt x="657" y="264"/>
                </a:lnTo>
                <a:lnTo>
                  <a:pt x="0" y="26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8" cap="flat">
            <a:solidFill>
              <a:srgbClr val="2318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8" name="Freeform 7"/>
          <p:cNvSpPr>
            <a:spLocks/>
          </p:cNvSpPr>
          <p:nvPr/>
        </p:nvSpPr>
        <p:spPr bwMode="auto">
          <a:xfrm>
            <a:off x="6889847" y="5750509"/>
            <a:ext cx="1199007" cy="481793"/>
          </a:xfrm>
          <a:custGeom>
            <a:avLst/>
            <a:gdLst>
              <a:gd name="T0" fmla="*/ 0 w 657"/>
              <a:gd name="T1" fmla="*/ 0 h 264"/>
              <a:gd name="T2" fmla="*/ 657 w 657"/>
              <a:gd name="T3" fmla="*/ 0 h 264"/>
              <a:gd name="T4" fmla="*/ 657 w 657"/>
              <a:gd name="T5" fmla="*/ 264 h 264"/>
              <a:gd name="T6" fmla="*/ 0 w 657"/>
              <a:gd name="T7" fmla="*/ 264 h 264"/>
              <a:gd name="T8" fmla="*/ 0 w 657"/>
              <a:gd name="T9" fmla="*/ 0 h 264"/>
              <a:gd name="T10" fmla="*/ 0 w 657"/>
              <a:gd name="T11" fmla="*/ 0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57" h="264">
                <a:moveTo>
                  <a:pt x="0" y="0"/>
                </a:moveTo>
                <a:lnTo>
                  <a:pt x="657" y="0"/>
                </a:lnTo>
                <a:lnTo>
                  <a:pt x="657" y="264"/>
                </a:lnTo>
                <a:lnTo>
                  <a:pt x="0" y="26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8" cap="flat">
            <a:solidFill>
              <a:srgbClr val="2318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9" name="Freeform 8"/>
          <p:cNvSpPr>
            <a:spLocks/>
          </p:cNvSpPr>
          <p:nvPr/>
        </p:nvSpPr>
        <p:spPr bwMode="auto">
          <a:xfrm>
            <a:off x="7010294" y="5750509"/>
            <a:ext cx="60224" cy="481793"/>
          </a:xfrm>
          <a:custGeom>
            <a:avLst/>
            <a:gdLst>
              <a:gd name="T0" fmla="*/ 0 w 33"/>
              <a:gd name="T1" fmla="*/ 0 h 264"/>
              <a:gd name="T2" fmla="*/ 33 w 33"/>
              <a:gd name="T3" fmla="*/ 0 h 264"/>
              <a:gd name="T4" fmla="*/ 33 w 33"/>
              <a:gd name="T5" fmla="*/ 264 h 264"/>
              <a:gd name="T6" fmla="*/ 0 w 33"/>
              <a:gd name="T7" fmla="*/ 264 h 264"/>
              <a:gd name="T8" fmla="*/ 0 w 33"/>
              <a:gd name="T9" fmla="*/ 0 h 264"/>
              <a:gd name="T10" fmla="*/ 0 w 33"/>
              <a:gd name="T11" fmla="*/ 0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" h="264">
                <a:moveTo>
                  <a:pt x="0" y="0"/>
                </a:moveTo>
                <a:lnTo>
                  <a:pt x="33" y="0"/>
                </a:lnTo>
                <a:lnTo>
                  <a:pt x="33" y="264"/>
                </a:lnTo>
                <a:lnTo>
                  <a:pt x="0" y="26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8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0" name="Freeform 9"/>
          <p:cNvSpPr>
            <a:spLocks/>
          </p:cNvSpPr>
          <p:nvPr/>
        </p:nvSpPr>
        <p:spPr bwMode="auto">
          <a:xfrm>
            <a:off x="6889847" y="5750509"/>
            <a:ext cx="60224" cy="481793"/>
          </a:xfrm>
          <a:custGeom>
            <a:avLst/>
            <a:gdLst>
              <a:gd name="T0" fmla="*/ 0 w 33"/>
              <a:gd name="T1" fmla="*/ 0 h 264"/>
              <a:gd name="T2" fmla="*/ 33 w 33"/>
              <a:gd name="T3" fmla="*/ 0 h 264"/>
              <a:gd name="T4" fmla="*/ 33 w 33"/>
              <a:gd name="T5" fmla="*/ 264 h 264"/>
              <a:gd name="T6" fmla="*/ 0 w 33"/>
              <a:gd name="T7" fmla="*/ 264 h 264"/>
              <a:gd name="T8" fmla="*/ 0 w 33"/>
              <a:gd name="T9" fmla="*/ 0 h 264"/>
              <a:gd name="T10" fmla="*/ 0 w 33"/>
              <a:gd name="T11" fmla="*/ 0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" h="264">
                <a:moveTo>
                  <a:pt x="0" y="0"/>
                </a:moveTo>
                <a:lnTo>
                  <a:pt x="33" y="0"/>
                </a:lnTo>
                <a:lnTo>
                  <a:pt x="33" y="264"/>
                </a:lnTo>
                <a:lnTo>
                  <a:pt x="0" y="26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8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1" name="Freeform 10"/>
          <p:cNvSpPr>
            <a:spLocks/>
          </p:cNvSpPr>
          <p:nvPr/>
        </p:nvSpPr>
        <p:spPr bwMode="auto">
          <a:xfrm>
            <a:off x="7130743" y="5750509"/>
            <a:ext cx="56574" cy="481793"/>
          </a:xfrm>
          <a:custGeom>
            <a:avLst/>
            <a:gdLst>
              <a:gd name="T0" fmla="*/ 0 w 31"/>
              <a:gd name="T1" fmla="*/ 0 h 264"/>
              <a:gd name="T2" fmla="*/ 31 w 31"/>
              <a:gd name="T3" fmla="*/ 0 h 264"/>
              <a:gd name="T4" fmla="*/ 31 w 31"/>
              <a:gd name="T5" fmla="*/ 264 h 264"/>
              <a:gd name="T6" fmla="*/ 0 w 31"/>
              <a:gd name="T7" fmla="*/ 264 h 264"/>
              <a:gd name="T8" fmla="*/ 0 w 31"/>
              <a:gd name="T9" fmla="*/ 0 h 264"/>
              <a:gd name="T10" fmla="*/ 0 w 31"/>
              <a:gd name="T11" fmla="*/ 0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" h="264">
                <a:moveTo>
                  <a:pt x="0" y="0"/>
                </a:moveTo>
                <a:lnTo>
                  <a:pt x="31" y="0"/>
                </a:lnTo>
                <a:lnTo>
                  <a:pt x="31" y="264"/>
                </a:lnTo>
                <a:lnTo>
                  <a:pt x="0" y="26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8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2" name="Freeform 11"/>
          <p:cNvSpPr>
            <a:spLocks/>
          </p:cNvSpPr>
          <p:nvPr/>
        </p:nvSpPr>
        <p:spPr bwMode="auto">
          <a:xfrm>
            <a:off x="7247541" y="5750509"/>
            <a:ext cx="60224" cy="481793"/>
          </a:xfrm>
          <a:custGeom>
            <a:avLst/>
            <a:gdLst>
              <a:gd name="T0" fmla="*/ 0 w 33"/>
              <a:gd name="T1" fmla="*/ 0 h 264"/>
              <a:gd name="T2" fmla="*/ 33 w 33"/>
              <a:gd name="T3" fmla="*/ 0 h 264"/>
              <a:gd name="T4" fmla="*/ 33 w 33"/>
              <a:gd name="T5" fmla="*/ 264 h 264"/>
              <a:gd name="T6" fmla="*/ 0 w 33"/>
              <a:gd name="T7" fmla="*/ 264 h 264"/>
              <a:gd name="T8" fmla="*/ 0 w 33"/>
              <a:gd name="T9" fmla="*/ 0 h 264"/>
              <a:gd name="T10" fmla="*/ 0 w 33"/>
              <a:gd name="T11" fmla="*/ 0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" h="264">
                <a:moveTo>
                  <a:pt x="0" y="0"/>
                </a:moveTo>
                <a:lnTo>
                  <a:pt x="33" y="0"/>
                </a:lnTo>
                <a:lnTo>
                  <a:pt x="33" y="264"/>
                </a:lnTo>
                <a:lnTo>
                  <a:pt x="0" y="26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8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3" name="Freeform 12"/>
          <p:cNvSpPr>
            <a:spLocks/>
          </p:cNvSpPr>
          <p:nvPr/>
        </p:nvSpPr>
        <p:spPr bwMode="auto">
          <a:xfrm>
            <a:off x="7367989" y="5750509"/>
            <a:ext cx="60224" cy="481793"/>
          </a:xfrm>
          <a:custGeom>
            <a:avLst/>
            <a:gdLst>
              <a:gd name="T0" fmla="*/ 0 w 33"/>
              <a:gd name="T1" fmla="*/ 0 h 264"/>
              <a:gd name="T2" fmla="*/ 33 w 33"/>
              <a:gd name="T3" fmla="*/ 0 h 264"/>
              <a:gd name="T4" fmla="*/ 33 w 33"/>
              <a:gd name="T5" fmla="*/ 264 h 264"/>
              <a:gd name="T6" fmla="*/ 0 w 33"/>
              <a:gd name="T7" fmla="*/ 264 h 264"/>
              <a:gd name="T8" fmla="*/ 0 w 33"/>
              <a:gd name="T9" fmla="*/ 0 h 264"/>
              <a:gd name="T10" fmla="*/ 0 w 33"/>
              <a:gd name="T11" fmla="*/ 0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" h="264">
                <a:moveTo>
                  <a:pt x="0" y="0"/>
                </a:moveTo>
                <a:lnTo>
                  <a:pt x="33" y="0"/>
                </a:lnTo>
                <a:lnTo>
                  <a:pt x="33" y="264"/>
                </a:lnTo>
                <a:lnTo>
                  <a:pt x="0" y="26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8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4" name="Freeform 13"/>
          <p:cNvSpPr>
            <a:spLocks/>
          </p:cNvSpPr>
          <p:nvPr/>
        </p:nvSpPr>
        <p:spPr bwMode="auto">
          <a:xfrm>
            <a:off x="7608886" y="5750509"/>
            <a:ext cx="58399" cy="481793"/>
          </a:xfrm>
          <a:custGeom>
            <a:avLst/>
            <a:gdLst>
              <a:gd name="T0" fmla="*/ 0 w 32"/>
              <a:gd name="T1" fmla="*/ 0 h 264"/>
              <a:gd name="T2" fmla="*/ 32 w 32"/>
              <a:gd name="T3" fmla="*/ 0 h 264"/>
              <a:gd name="T4" fmla="*/ 32 w 32"/>
              <a:gd name="T5" fmla="*/ 264 h 264"/>
              <a:gd name="T6" fmla="*/ 0 w 32"/>
              <a:gd name="T7" fmla="*/ 264 h 264"/>
              <a:gd name="T8" fmla="*/ 0 w 32"/>
              <a:gd name="T9" fmla="*/ 0 h 264"/>
              <a:gd name="T10" fmla="*/ 0 w 32"/>
              <a:gd name="T11" fmla="*/ 0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" h="264">
                <a:moveTo>
                  <a:pt x="0" y="0"/>
                </a:moveTo>
                <a:lnTo>
                  <a:pt x="32" y="0"/>
                </a:lnTo>
                <a:lnTo>
                  <a:pt x="32" y="264"/>
                </a:lnTo>
                <a:lnTo>
                  <a:pt x="0" y="26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8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5" name="Freeform 14"/>
          <p:cNvSpPr>
            <a:spLocks/>
          </p:cNvSpPr>
          <p:nvPr/>
        </p:nvSpPr>
        <p:spPr bwMode="auto">
          <a:xfrm>
            <a:off x="7492089" y="5750509"/>
            <a:ext cx="56574" cy="481793"/>
          </a:xfrm>
          <a:custGeom>
            <a:avLst/>
            <a:gdLst>
              <a:gd name="T0" fmla="*/ 0 w 31"/>
              <a:gd name="T1" fmla="*/ 0 h 264"/>
              <a:gd name="T2" fmla="*/ 31 w 31"/>
              <a:gd name="T3" fmla="*/ 0 h 264"/>
              <a:gd name="T4" fmla="*/ 31 w 31"/>
              <a:gd name="T5" fmla="*/ 264 h 264"/>
              <a:gd name="T6" fmla="*/ 0 w 31"/>
              <a:gd name="T7" fmla="*/ 264 h 264"/>
              <a:gd name="T8" fmla="*/ 0 w 31"/>
              <a:gd name="T9" fmla="*/ 0 h 264"/>
              <a:gd name="T10" fmla="*/ 0 w 31"/>
              <a:gd name="T11" fmla="*/ 0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" h="264">
                <a:moveTo>
                  <a:pt x="0" y="0"/>
                </a:moveTo>
                <a:lnTo>
                  <a:pt x="31" y="0"/>
                </a:lnTo>
                <a:lnTo>
                  <a:pt x="31" y="264"/>
                </a:lnTo>
                <a:lnTo>
                  <a:pt x="0" y="26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8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6" name="Freeform 15"/>
          <p:cNvSpPr>
            <a:spLocks/>
          </p:cNvSpPr>
          <p:nvPr/>
        </p:nvSpPr>
        <p:spPr bwMode="auto">
          <a:xfrm>
            <a:off x="7727508" y="5750509"/>
            <a:ext cx="60224" cy="481793"/>
          </a:xfrm>
          <a:custGeom>
            <a:avLst/>
            <a:gdLst>
              <a:gd name="T0" fmla="*/ 0 w 33"/>
              <a:gd name="T1" fmla="*/ 0 h 264"/>
              <a:gd name="T2" fmla="*/ 33 w 33"/>
              <a:gd name="T3" fmla="*/ 0 h 264"/>
              <a:gd name="T4" fmla="*/ 33 w 33"/>
              <a:gd name="T5" fmla="*/ 264 h 264"/>
              <a:gd name="T6" fmla="*/ 0 w 33"/>
              <a:gd name="T7" fmla="*/ 264 h 264"/>
              <a:gd name="T8" fmla="*/ 0 w 33"/>
              <a:gd name="T9" fmla="*/ 0 h 264"/>
              <a:gd name="T10" fmla="*/ 0 w 33"/>
              <a:gd name="T11" fmla="*/ 0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" h="264">
                <a:moveTo>
                  <a:pt x="0" y="0"/>
                </a:moveTo>
                <a:lnTo>
                  <a:pt x="33" y="0"/>
                </a:lnTo>
                <a:lnTo>
                  <a:pt x="33" y="264"/>
                </a:lnTo>
                <a:lnTo>
                  <a:pt x="0" y="26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8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7" name="Freeform 16"/>
          <p:cNvSpPr>
            <a:spLocks/>
          </p:cNvSpPr>
          <p:nvPr/>
        </p:nvSpPr>
        <p:spPr bwMode="auto">
          <a:xfrm>
            <a:off x="7844307" y="5750509"/>
            <a:ext cx="60224" cy="481793"/>
          </a:xfrm>
          <a:custGeom>
            <a:avLst/>
            <a:gdLst>
              <a:gd name="T0" fmla="*/ 0 w 33"/>
              <a:gd name="T1" fmla="*/ 0 h 264"/>
              <a:gd name="T2" fmla="*/ 33 w 33"/>
              <a:gd name="T3" fmla="*/ 0 h 264"/>
              <a:gd name="T4" fmla="*/ 33 w 33"/>
              <a:gd name="T5" fmla="*/ 264 h 264"/>
              <a:gd name="T6" fmla="*/ 0 w 33"/>
              <a:gd name="T7" fmla="*/ 264 h 264"/>
              <a:gd name="T8" fmla="*/ 0 w 33"/>
              <a:gd name="T9" fmla="*/ 0 h 264"/>
              <a:gd name="T10" fmla="*/ 0 w 33"/>
              <a:gd name="T11" fmla="*/ 0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" h="264">
                <a:moveTo>
                  <a:pt x="0" y="0"/>
                </a:moveTo>
                <a:lnTo>
                  <a:pt x="33" y="0"/>
                </a:lnTo>
                <a:lnTo>
                  <a:pt x="33" y="264"/>
                </a:lnTo>
                <a:lnTo>
                  <a:pt x="0" y="26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8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8" name="Freeform 17"/>
          <p:cNvSpPr>
            <a:spLocks/>
          </p:cNvSpPr>
          <p:nvPr/>
        </p:nvSpPr>
        <p:spPr bwMode="auto">
          <a:xfrm>
            <a:off x="7964755" y="5750509"/>
            <a:ext cx="60224" cy="481793"/>
          </a:xfrm>
          <a:custGeom>
            <a:avLst/>
            <a:gdLst>
              <a:gd name="T0" fmla="*/ 0 w 33"/>
              <a:gd name="T1" fmla="*/ 0 h 264"/>
              <a:gd name="T2" fmla="*/ 33 w 33"/>
              <a:gd name="T3" fmla="*/ 0 h 264"/>
              <a:gd name="T4" fmla="*/ 33 w 33"/>
              <a:gd name="T5" fmla="*/ 264 h 264"/>
              <a:gd name="T6" fmla="*/ 0 w 33"/>
              <a:gd name="T7" fmla="*/ 264 h 264"/>
              <a:gd name="T8" fmla="*/ 0 w 33"/>
              <a:gd name="T9" fmla="*/ 0 h 264"/>
              <a:gd name="T10" fmla="*/ 0 w 33"/>
              <a:gd name="T11" fmla="*/ 0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" h="264">
                <a:moveTo>
                  <a:pt x="0" y="0"/>
                </a:moveTo>
                <a:lnTo>
                  <a:pt x="33" y="0"/>
                </a:lnTo>
                <a:lnTo>
                  <a:pt x="33" y="264"/>
                </a:lnTo>
                <a:lnTo>
                  <a:pt x="0" y="26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8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9" name="Freeform 30"/>
          <p:cNvSpPr>
            <a:spLocks/>
          </p:cNvSpPr>
          <p:nvPr/>
        </p:nvSpPr>
        <p:spPr bwMode="auto">
          <a:xfrm>
            <a:off x="3110327" y="5750509"/>
            <a:ext cx="135048" cy="481793"/>
          </a:xfrm>
          <a:custGeom>
            <a:avLst/>
            <a:gdLst>
              <a:gd name="T0" fmla="*/ 0 w 74"/>
              <a:gd name="T1" fmla="*/ 0 h 264"/>
              <a:gd name="T2" fmla="*/ 74 w 74"/>
              <a:gd name="T3" fmla="*/ 0 h 264"/>
              <a:gd name="T4" fmla="*/ 74 w 74"/>
              <a:gd name="T5" fmla="*/ 264 h 264"/>
              <a:gd name="T6" fmla="*/ 0 w 74"/>
              <a:gd name="T7" fmla="*/ 264 h 264"/>
              <a:gd name="T8" fmla="*/ 0 w 74"/>
              <a:gd name="T9" fmla="*/ 0 h 264"/>
              <a:gd name="T10" fmla="*/ 0 w 74"/>
              <a:gd name="T11" fmla="*/ 0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" h="264">
                <a:moveTo>
                  <a:pt x="0" y="0"/>
                </a:moveTo>
                <a:lnTo>
                  <a:pt x="74" y="0"/>
                </a:lnTo>
                <a:lnTo>
                  <a:pt x="74" y="264"/>
                </a:lnTo>
                <a:lnTo>
                  <a:pt x="0" y="26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8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0" name="Freeform 31"/>
          <p:cNvSpPr>
            <a:spLocks/>
          </p:cNvSpPr>
          <p:nvPr/>
        </p:nvSpPr>
        <p:spPr bwMode="auto">
          <a:xfrm>
            <a:off x="2849357" y="5750509"/>
            <a:ext cx="129573" cy="481793"/>
          </a:xfrm>
          <a:custGeom>
            <a:avLst/>
            <a:gdLst>
              <a:gd name="T0" fmla="*/ 0 w 71"/>
              <a:gd name="T1" fmla="*/ 0 h 264"/>
              <a:gd name="T2" fmla="*/ 71 w 71"/>
              <a:gd name="T3" fmla="*/ 0 h 264"/>
              <a:gd name="T4" fmla="*/ 71 w 71"/>
              <a:gd name="T5" fmla="*/ 264 h 264"/>
              <a:gd name="T6" fmla="*/ 0 w 71"/>
              <a:gd name="T7" fmla="*/ 264 h 264"/>
              <a:gd name="T8" fmla="*/ 0 w 71"/>
              <a:gd name="T9" fmla="*/ 0 h 264"/>
              <a:gd name="T10" fmla="*/ 0 w 71"/>
              <a:gd name="T11" fmla="*/ 0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1" h="264">
                <a:moveTo>
                  <a:pt x="0" y="0"/>
                </a:moveTo>
                <a:lnTo>
                  <a:pt x="71" y="0"/>
                </a:lnTo>
                <a:lnTo>
                  <a:pt x="71" y="264"/>
                </a:lnTo>
                <a:lnTo>
                  <a:pt x="0" y="26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8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1" name="Freeform 32"/>
          <p:cNvSpPr>
            <a:spLocks/>
          </p:cNvSpPr>
          <p:nvPr/>
        </p:nvSpPr>
        <p:spPr bwMode="auto">
          <a:xfrm>
            <a:off x="3378599" y="5750509"/>
            <a:ext cx="135048" cy="481793"/>
          </a:xfrm>
          <a:custGeom>
            <a:avLst/>
            <a:gdLst>
              <a:gd name="T0" fmla="*/ 0 w 74"/>
              <a:gd name="T1" fmla="*/ 0 h 264"/>
              <a:gd name="T2" fmla="*/ 74 w 74"/>
              <a:gd name="T3" fmla="*/ 0 h 264"/>
              <a:gd name="T4" fmla="*/ 74 w 74"/>
              <a:gd name="T5" fmla="*/ 264 h 264"/>
              <a:gd name="T6" fmla="*/ 0 w 74"/>
              <a:gd name="T7" fmla="*/ 264 h 264"/>
              <a:gd name="T8" fmla="*/ 0 w 74"/>
              <a:gd name="T9" fmla="*/ 0 h 264"/>
              <a:gd name="T10" fmla="*/ 0 w 74"/>
              <a:gd name="T11" fmla="*/ 0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" h="264">
                <a:moveTo>
                  <a:pt x="0" y="0"/>
                </a:moveTo>
                <a:lnTo>
                  <a:pt x="74" y="0"/>
                </a:lnTo>
                <a:lnTo>
                  <a:pt x="74" y="264"/>
                </a:lnTo>
                <a:lnTo>
                  <a:pt x="0" y="26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8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2" name="Freeform 33"/>
          <p:cNvSpPr>
            <a:spLocks/>
          </p:cNvSpPr>
          <p:nvPr/>
        </p:nvSpPr>
        <p:spPr bwMode="auto">
          <a:xfrm>
            <a:off x="3643219" y="5750509"/>
            <a:ext cx="135048" cy="481793"/>
          </a:xfrm>
          <a:custGeom>
            <a:avLst/>
            <a:gdLst>
              <a:gd name="T0" fmla="*/ 0 w 74"/>
              <a:gd name="T1" fmla="*/ 0 h 264"/>
              <a:gd name="T2" fmla="*/ 74 w 74"/>
              <a:gd name="T3" fmla="*/ 0 h 264"/>
              <a:gd name="T4" fmla="*/ 74 w 74"/>
              <a:gd name="T5" fmla="*/ 264 h 264"/>
              <a:gd name="T6" fmla="*/ 0 w 74"/>
              <a:gd name="T7" fmla="*/ 264 h 264"/>
              <a:gd name="T8" fmla="*/ 0 w 74"/>
              <a:gd name="T9" fmla="*/ 0 h 264"/>
              <a:gd name="T10" fmla="*/ 0 w 74"/>
              <a:gd name="T11" fmla="*/ 0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" h="264">
                <a:moveTo>
                  <a:pt x="0" y="0"/>
                </a:moveTo>
                <a:lnTo>
                  <a:pt x="74" y="0"/>
                </a:lnTo>
                <a:lnTo>
                  <a:pt x="74" y="264"/>
                </a:lnTo>
                <a:lnTo>
                  <a:pt x="0" y="26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8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3" name="Freeform 75"/>
          <p:cNvSpPr>
            <a:spLocks/>
          </p:cNvSpPr>
          <p:nvPr/>
        </p:nvSpPr>
        <p:spPr bwMode="auto">
          <a:xfrm>
            <a:off x="2849357" y="5752334"/>
            <a:ext cx="1063959" cy="478143"/>
          </a:xfrm>
          <a:custGeom>
            <a:avLst/>
            <a:gdLst>
              <a:gd name="T0" fmla="*/ 0 w 583"/>
              <a:gd name="T1" fmla="*/ 0 h 262"/>
              <a:gd name="T2" fmla="*/ 583 w 583"/>
              <a:gd name="T3" fmla="*/ 0 h 262"/>
              <a:gd name="T4" fmla="*/ 583 w 583"/>
              <a:gd name="T5" fmla="*/ 262 h 262"/>
              <a:gd name="T6" fmla="*/ 0 w 583"/>
              <a:gd name="T7" fmla="*/ 262 h 262"/>
              <a:gd name="T8" fmla="*/ 0 w 583"/>
              <a:gd name="T9" fmla="*/ 0 h 262"/>
              <a:gd name="T10" fmla="*/ 0 w 583"/>
              <a:gd name="T11" fmla="*/ 0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83" h="262">
                <a:moveTo>
                  <a:pt x="0" y="0"/>
                </a:moveTo>
                <a:lnTo>
                  <a:pt x="583" y="0"/>
                </a:lnTo>
                <a:lnTo>
                  <a:pt x="583" y="262"/>
                </a:lnTo>
                <a:lnTo>
                  <a:pt x="0" y="26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noFill/>
          <a:ln w="8" cap="flat">
            <a:solidFill>
              <a:srgbClr val="04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4" name="Freeform 76"/>
          <p:cNvSpPr>
            <a:spLocks/>
          </p:cNvSpPr>
          <p:nvPr/>
        </p:nvSpPr>
        <p:spPr bwMode="auto">
          <a:xfrm>
            <a:off x="4174288" y="5750509"/>
            <a:ext cx="135048" cy="481793"/>
          </a:xfrm>
          <a:custGeom>
            <a:avLst/>
            <a:gdLst>
              <a:gd name="T0" fmla="*/ 0 w 74"/>
              <a:gd name="T1" fmla="*/ 0 h 264"/>
              <a:gd name="T2" fmla="*/ 74 w 74"/>
              <a:gd name="T3" fmla="*/ 0 h 264"/>
              <a:gd name="T4" fmla="*/ 74 w 74"/>
              <a:gd name="T5" fmla="*/ 264 h 264"/>
              <a:gd name="T6" fmla="*/ 0 w 74"/>
              <a:gd name="T7" fmla="*/ 264 h 264"/>
              <a:gd name="T8" fmla="*/ 0 w 74"/>
              <a:gd name="T9" fmla="*/ 0 h 264"/>
              <a:gd name="T10" fmla="*/ 0 w 74"/>
              <a:gd name="T11" fmla="*/ 0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" h="264">
                <a:moveTo>
                  <a:pt x="0" y="0"/>
                </a:moveTo>
                <a:lnTo>
                  <a:pt x="74" y="0"/>
                </a:lnTo>
                <a:lnTo>
                  <a:pt x="74" y="264"/>
                </a:lnTo>
                <a:lnTo>
                  <a:pt x="0" y="26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8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5" name="Freeform 77"/>
          <p:cNvSpPr>
            <a:spLocks/>
          </p:cNvSpPr>
          <p:nvPr/>
        </p:nvSpPr>
        <p:spPr bwMode="auto">
          <a:xfrm>
            <a:off x="3913315" y="5750509"/>
            <a:ext cx="129573" cy="481793"/>
          </a:xfrm>
          <a:custGeom>
            <a:avLst/>
            <a:gdLst>
              <a:gd name="T0" fmla="*/ 0 w 71"/>
              <a:gd name="T1" fmla="*/ 0 h 264"/>
              <a:gd name="T2" fmla="*/ 71 w 71"/>
              <a:gd name="T3" fmla="*/ 0 h 264"/>
              <a:gd name="T4" fmla="*/ 71 w 71"/>
              <a:gd name="T5" fmla="*/ 264 h 264"/>
              <a:gd name="T6" fmla="*/ 0 w 71"/>
              <a:gd name="T7" fmla="*/ 264 h 264"/>
              <a:gd name="T8" fmla="*/ 0 w 71"/>
              <a:gd name="T9" fmla="*/ 0 h 264"/>
              <a:gd name="T10" fmla="*/ 0 w 71"/>
              <a:gd name="T11" fmla="*/ 0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1" h="264">
                <a:moveTo>
                  <a:pt x="0" y="0"/>
                </a:moveTo>
                <a:lnTo>
                  <a:pt x="71" y="0"/>
                </a:lnTo>
                <a:lnTo>
                  <a:pt x="71" y="264"/>
                </a:lnTo>
                <a:lnTo>
                  <a:pt x="0" y="26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8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6" name="Freeform 78"/>
          <p:cNvSpPr>
            <a:spLocks/>
          </p:cNvSpPr>
          <p:nvPr/>
        </p:nvSpPr>
        <p:spPr bwMode="auto">
          <a:xfrm>
            <a:off x="4442557" y="5750509"/>
            <a:ext cx="135048" cy="481793"/>
          </a:xfrm>
          <a:custGeom>
            <a:avLst/>
            <a:gdLst>
              <a:gd name="T0" fmla="*/ 0 w 74"/>
              <a:gd name="T1" fmla="*/ 0 h 264"/>
              <a:gd name="T2" fmla="*/ 74 w 74"/>
              <a:gd name="T3" fmla="*/ 0 h 264"/>
              <a:gd name="T4" fmla="*/ 74 w 74"/>
              <a:gd name="T5" fmla="*/ 264 h 264"/>
              <a:gd name="T6" fmla="*/ 0 w 74"/>
              <a:gd name="T7" fmla="*/ 264 h 264"/>
              <a:gd name="T8" fmla="*/ 0 w 74"/>
              <a:gd name="T9" fmla="*/ 0 h 264"/>
              <a:gd name="T10" fmla="*/ 0 w 74"/>
              <a:gd name="T11" fmla="*/ 0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" h="264">
                <a:moveTo>
                  <a:pt x="0" y="0"/>
                </a:moveTo>
                <a:lnTo>
                  <a:pt x="74" y="0"/>
                </a:lnTo>
                <a:lnTo>
                  <a:pt x="74" y="264"/>
                </a:lnTo>
                <a:lnTo>
                  <a:pt x="0" y="26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8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7" name="Freeform 79"/>
          <p:cNvSpPr>
            <a:spLocks/>
          </p:cNvSpPr>
          <p:nvPr/>
        </p:nvSpPr>
        <p:spPr bwMode="auto">
          <a:xfrm>
            <a:off x="4709003" y="5750509"/>
            <a:ext cx="133222" cy="481793"/>
          </a:xfrm>
          <a:custGeom>
            <a:avLst/>
            <a:gdLst>
              <a:gd name="T0" fmla="*/ 0 w 73"/>
              <a:gd name="T1" fmla="*/ 0 h 264"/>
              <a:gd name="T2" fmla="*/ 73 w 73"/>
              <a:gd name="T3" fmla="*/ 0 h 264"/>
              <a:gd name="T4" fmla="*/ 73 w 73"/>
              <a:gd name="T5" fmla="*/ 264 h 264"/>
              <a:gd name="T6" fmla="*/ 0 w 73"/>
              <a:gd name="T7" fmla="*/ 264 h 264"/>
              <a:gd name="T8" fmla="*/ 0 w 73"/>
              <a:gd name="T9" fmla="*/ 0 h 264"/>
              <a:gd name="T10" fmla="*/ 0 w 73"/>
              <a:gd name="T11" fmla="*/ 0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3" h="264">
                <a:moveTo>
                  <a:pt x="0" y="0"/>
                </a:moveTo>
                <a:lnTo>
                  <a:pt x="73" y="0"/>
                </a:lnTo>
                <a:lnTo>
                  <a:pt x="73" y="264"/>
                </a:lnTo>
                <a:lnTo>
                  <a:pt x="0" y="26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8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8" name="Freeform 80"/>
          <p:cNvSpPr>
            <a:spLocks/>
          </p:cNvSpPr>
          <p:nvPr/>
        </p:nvSpPr>
        <p:spPr bwMode="auto">
          <a:xfrm>
            <a:off x="3913315" y="5752334"/>
            <a:ext cx="1063959" cy="478143"/>
          </a:xfrm>
          <a:custGeom>
            <a:avLst/>
            <a:gdLst>
              <a:gd name="T0" fmla="*/ 0 w 583"/>
              <a:gd name="T1" fmla="*/ 0 h 262"/>
              <a:gd name="T2" fmla="*/ 583 w 583"/>
              <a:gd name="T3" fmla="*/ 0 h 262"/>
              <a:gd name="T4" fmla="*/ 583 w 583"/>
              <a:gd name="T5" fmla="*/ 262 h 262"/>
              <a:gd name="T6" fmla="*/ 0 w 583"/>
              <a:gd name="T7" fmla="*/ 262 h 262"/>
              <a:gd name="T8" fmla="*/ 0 w 583"/>
              <a:gd name="T9" fmla="*/ 0 h 262"/>
              <a:gd name="T10" fmla="*/ 0 w 583"/>
              <a:gd name="T11" fmla="*/ 0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83" h="262">
                <a:moveTo>
                  <a:pt x="0" y="0"/>
                </a:moveTo>
                <a:lnTo>
                  <a:pt x="583" y="0"/>
                </a:lnTo>
                <a:lnTo>
                  <a:pt x="583" y="262"/>
                </a:lnTo>
                <a:lnTo>
                  <a:pt x="0" y="26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noFill/>
          <a:ln w="8" cap="flat">
            <a:solidFill>
              <a:srgbClr val="04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9" name="Freeform 81"/>
          <p:cNvSpPr>
            <a:spLocks/>
          </p:cNvSpPr>
          <p:nvPr/>
        </p:nvSpPr>
        <p:spPr bwMode="auto">
          <a:xfrm>
            <a:off x="6889847" y="5752334"/>
            <a:ext cx="1199007" cy="478143"/>
          </a:xfrm>
          <a:custGeom>
            <a:avLst/>
            <a:gdLst>
              <a:gd name="T0" fmla="*/ 0 w 657"/>
              <a:gd name="T1" fmla="*/ 0 h 262"/>
              <a:gd name="T2" fmla="*/ 657 w 657"/>
              <a:gd name="T3" fmla="*/ 0 h 262"/>
              <a:gd name="T4" fmla="*/ 657 w 657"/>
              <a:gd name="T5" fmla="*/ 262 h 262"/>
              <a:gd name="T6" fmla="*/ 0 w 657"/>
              <a:gd name="T7" fmla="*/ 262 h 262"/>
              <a:gd name="T8" fmla="*/ 0 w 657"/>
              <a:gd name="T9" fmla="*/ 0 h 262"/>
              <a:gd name="T10" fmla="*/ 0 w 657"/>
              <a:gd name="T11" fmla="*/ 0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57" h="262">
                <a:moveTo>
                  <a:pt x="0" y="0"/>
                </a:moveTo>
                <a:lnTo>
                  <a:pt x="657" y="0"/>
                </a:lnTo>
                <a:lnTo>
                  <a:pt x="657" y="262"/>
                </a:lnTo>
                <a:lnTo>
                  <a:pt x="0" y="26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noFill/>
          <a:ln w="0" cap="flat">
            <a:solidFill>
              <a:srgbClr val="04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80" name="Freeform 82"/>
          <p:cNvSpPr>
            <a:spLocks/>
          </p:cNvSpPr>
          <p:nvPr/>
        </p:nvSpPr>
        <p:spPr bwMode="auto">
          <a:xfrm>
            <a:off x="5690840" y="5750509"/>
            <a:ext cx="1199007" cy="481793"/>
          </a:xfrm>
          <a:custGeom>
            <a:avLst/>
            <a:gdLst>
              <a:gd name="T0" fmla="*/ 0 w 657"/>
              <a:gd name="T1" fmla="*/ 0 h 264"/>
              <a:gd name="T2" fmla="*/ 657 w 657"/>
              <a:gd name="T3" fmla="*/ 0 h 264"/>
              <a:gd name="T4" fmla="*/ 657 w 657"/>
              <a:gd name="T5" fmla="*/ 264 h 264"/>
              <a:gd name="T6" fmla="*/ 0 w 657"/>
              <a:gd name="T7" fmla="*/ 264 h 264"/>
              <a:gd name="T8" fmla="*/ 0 w 657"/>
              <a:gd name="T9" fmla="*/ 0 h 264"/>
              <a:gd name="T10" fmla="*/ 0 w 657"/>
              <a:gd name="T11" fmla="*/ 0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57" h="264">
                <a:moveTo>
                  <a:pt x="0" y="0"/>
                </a:moveTo>
                <a:lnTo>
                  <a:pt x="657" y="0"/>
                </a:lnTo>
                <a:lnTo>
                  <a:pt x="657" y="264"/>
                </a:lnTo>
                <a:lnTo>
                  <a:pt x="0" y="26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8" cap="flat">
            <a:solidFill>
              <a:srgbClr val="2318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81" name="Freeform 83"/>
          <p:cNvSpPr>
            <a:spLocks/>
          </p:cNvSpPr>
          <p:nvPr/>
        </p:nvSpPr>
        <p:spPr bwMode="auto">
          <a:xfrm>
            <a:off x="5690840" y="5750509"/>
            <a:ext cx="1199007" cy="481793"/>
          </a:xfrm>
          <a:custGeom>
            <a:avLst/>
            <a:gdLst>
              <a:gd name="T0" fmla="*/ 0 w 657"/>
              <a:gd name="T1" fmla="*/ 0 h 264"/>
              <a:gd name="T2" fmla="*/ 657 w 657"/>
              <a:gd name="T3" fmla="*/ 0 h 264"/>
              <a:gd name="T4" fmla="*/ 657 w 657"/>
              <a:gd name="T5" fmla="*/ 264 h 264"/>
              <a:gd name="T6" fmla="*/ 0 w 657"/>
              <a:gd name="T7" fmla="*/ 264 h 264"/>
              <a:gd name="T8" fmla="*/ 0 w 657"/>
              <a:gd name="T9" fmla="*/ 0 h 264"/>
              <a:gd name="T10" fmla="*/ 0 w 657"/>
              <a:gd name="T11" fmla="*/ 0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57" h="264">
                <a:moveTo>
                  <a:pt x="0" y="0"/>
                </a:moveTo>
                <a:lnTo>
                  <a:pt x="657" y="0"/>
                </a:lnTo>
                <a:lnTo>
                  <a:pt x="657" y="264"/>
                </a:lnTo>
                <a:lnTo>
                  <a:pt x="0" y="26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8" cap="flat">
            <a:solidFill>
              <a:srgbClr val="231815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82" name="Freeform 84"/>
          <p:cNvSpPr>
            <a:spLocks/>
          </p:cNvSpPr>
          <p:nvPr/>
        </p:nvSpPr>
        <p:spPr bwMode="auto">
          <a:xfrm>
            <a:off x="5811287" y="5750509"/>
            <a:ext cx="60224" cy="481793"/>
          </a:xfrm>
          <a:custGeom>
            <a:avLst/>
            <a:gdLst>
              <a:gd name="T0" fmla="*/ 0 w 33"/>
              <a:gd name="T1" fmla="*/ 0 h 264"/>
              <a:gd name="T2" fmla="*/ 33 w 33"/>
              <a:gd name="T3" fmla="*/ 0 h 264"/>
              <a:gd name="T4" fmla="*/ 33 w 33"/>
              <a:gd name="T5" fmla="*/ 264 h 264"/>
              <a:gd name="T6" fmla="*/ 0 w 33"/>
              <a:gd name="T7" fmla="*/ 264 h 264"/>
              <a:gd name="T8" fmla="*/ 0 w 33"/>
              <a:gd name="T9" fmla="*/ 0 h 264"/>
              <a:gd name="T10" fmla="*/ 0 w 33"/>
              <a:gd name="T11" fmla="*/ 0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" h="264">
                <a:moveTo>
                  <a:pt x="0" y="0"/>
                </a:moveTo>
                <a:lnTo>
                  <a:pt x="33" y="0"/>
                </a:lnTo>
                <a:lnTo>
                  <a:pt x="33" y="264"/>
                </a:lnTo>
                <a:lnTo>
                  <a:pt x="0" y="26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8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83" name="Freeform 85"/>
          <p:cNvSpPr>
            <a:spLocks/>
          </p:cNvSpPr>
          <p:nvPr/>
        </p:nvSpPr>
        <p:spPr bwMode="auto">
          <a:xfrm>
            <a:off x="5690840" y="5750509"/>
            <a:ext cx="60224" cy="481793"/>
          </a:xfrm>
          <a:custGeom>
            <a:avLst/>
            <a:gdLst>
              <a:gd name="T0" fmla="*/ 0 w 33"/>
              <a:gd name="T1" fmla="*/ 0 h 264"/>
              <a:gd name="T2" fmla="*/ 33 w 33"/>
              <a:gd name="T3" fmla="*/ 0 h 264"/>
              <a:gd name="T4" fmla="*/ 33 w 33"/>
              <a:gd name="T5" fmla="*/ 264 h 264"/>
              <a:gd name="T6" fmla="*/ 0 w 33"/>
              <a:gd name="T7" fmla="*/ 264 h 264"/>
              <a:gd name="T8" fmla="*/ 0 w 33"/>
              <a:gd name="T9" fmla="*/ 0 h 264"/>
              <a:gd name="T10" fmla="*/ 0 w 33"/>
              <a:gd name="T11" fmla="*/ 0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" h="264">
                <a:moveTo>
                  <a:pt x="0" y="0"/>
                </a:moveTo>
                <a:lnTo>
                  <a:pt x="33" y="0"/>
                </a:lnTo>
                <a:lnTo>
                  <a:pt x="33" y="264"/>
                </a:lnTo>
                <a:lnTo>
                  <a:pt x="0" y="26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8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84" name="Freeform 86"/>
          <p:cNvSpPr>
            <a:spLocks/>
          </p:cNvSpPr>
          <p:nvPr/>
        </p:nvSpPr>
        <p:spPr bwMode="auto">
          <a:xfrm>
            <a:off x="5931735" y="5750509"/>
            <a:ext cx="60224" cy="481793"/>
          </a:xfrm>
          <a:custGeom>
            <a:avLst/>
            <a:gdLst>
              <a:gd name="T0" fmla="*/ 0 w 33"/>
              <a:gd name="T1" fmla="*/ 0 h 264"/>
              <a:gd name="T2" fmla="*/ 33 w 33"/>
              <a:gd name="T3" fmla="*/ 0 h 264"/>
              <a:gd name="T4" fmla="*/ 33 w 33"/>
              <a:gd name="T5" fmla="*/ 264 h 264"/>
              <a:gd name="T6" fmla="*/ 0 w 33"/>
              <a:gd name="T7" fmla="*/ 264 h 264"/>
              <a:gd name="T8" fmla="*/ 0 w 33"/>
              <a:gd name="T9" fmla="*/ 0 h 264"/>
              <a:gd name="T10" fmla="*/ 0 w 33"/>
              <a:gd name="T11" fmla="*/ 0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" h="264">
                <a:moveTo>
                  <a:pt x="0" y="0"/>
                </a:moveTo>
                <a:lnTo>
                  <a:pt x="33" y="0"/>
                </a:lnTo>
                <a:lnTo>
                  <a:pt x="33" y="264"/>
                </a:lnTo>
                <a:lnTo>
                  <a:pt x="0" y="26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8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85" name="Freeform 87"/>
          <p:cNvSpPr>
            <a:spLocks/>
          </p:cNvSpPr>
          <p:nvPr/>
        </p:nvSpPr>
        <p:spPr bwMode="auto">
          <a:xfrm>
            <a:off x="6048533" y="5750509"/>
            <a:ext cx="60224" cy="481793"/>
          </a:xfrm>
          <a:custGeom>
            <a:avLst/>
            <a:gdLst>
              <a:gd name="T0" fmla="*/ 0 w 33"/>
              <a:gd name="T1" fmla="*/ 0 h 264"/>
              <a:gd name="T2" fmla="*/ 33 w 33"/>
              <a:gd name="T3" fmla="*/ 0 h 264"/>
              <a:gd name="T4" fmla="*/ 33 w 33"/>
              <a:gd name="T5" fmla="*/ 264 h 264"/>
              <a:gd name="T6" fmla="*/ 0 w 33"/>
              <a:gd name="T7" fmla="*/ 264 h 264"/>
              <a:gd name="T8" fmla="*/ 0 w 33"/>
              <a:gd name="T9" fmla="*/ 0 h 264"/>
              <a:gd name="T10" fmla="*/ 0 w 33"/>
              <a:gd name="T11" fmla="*/ 0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" h="264">
                <a:moveTo>
                  <a:pt x="0" y="0"/>
                </a:moveTo>
                <a:lnTo>
                  <a:pt x="33" y="0"/>
                </a:lnTo>
                <a:lnTo>
                  <a:pt x="33" y="264"/>
                </a:lnTo>
                <a:lnTo>
                  <a:pt x="0" y="26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8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86" name="Freeform 88"/>
          <p:cNvSpPr>
            <a:spLocks/>
          </p:cNvSpPr>
          <p:nvPr/>
        </p:nvSpPr>
        <p:spPr bwMode="auto">
          <a:xfrm>
            <a:off x="6168983" y="5750509"/>
            <a:ext cx="60224" cy="481793"/>
          </a:xfrm>
          <a:custGeom>
            <a:avLst/>
            <a:gdLst>
              <a:gd name="T0" fmla="*/ 0 w 33"/>
              <a:gd name="T1" fmla="*/ 0 h 264"/>
              <a:gd name="T2" fmla="*/ 33 w 33"/>
              <a:gd name="T3" fmla="*/ 0 h 264"/>
              <a:gd name="T4" fmla="*/ 33 w 33"/>
              <a:gd name="T5" fmla="*/ 264 h 264"/>
              <a:gd name="T6" fmla="*/ 0 w 33"/>
              <a:gd name="T7" fmla="*/ 264 h 264"/>
              <a:gd name="T8" fmla="*/ 0 w 33"/>
              <a:gd name="T9" fmla="*/ 0 h 264"/>
              <a:gd name="T10" fmla="*/ 0 w 33"/>
              <a:gd name="T11" fmla="*/ 0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" h="264">
                <a:moveTo>
                  <a:pt x="0" y="0"/>
                </a:moveTo>
                <a:lnTo>
                  <a:pt x="33" y="0"/>
                </a:lnTo>
                <a:lnTo>
                  <a:pt x="33" y="264"/>
                </a:lnTo>
                <a:lnTo>
                  <a:pt x="0" y="26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8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87" name="Freeform 89"/>
          <p:cNvSpPr>
            <a:spLocks/>
          </p:cNvSpPr>
          <p:nvPr/>
        </p:nvSpPr>
        <p:spPr bwMode="auto">
          <a:xfrm>
            <a:off x="6409878" y="5750509"/>
            <a:ext cx="60224" cy="481793"/>
          </a:xfrm>
          <a:custGeom>
            <a:avLst/>
            <a:gdLst>
              <a:gd name="T0" fmla="*/ 0 w 33"/>
              <a:gd name="T1" fmla="*/ 0 h 264"/>
              <a:gd name="T2" fmla="*/ 33 w 33"/>
              <a:gd name="T3" fmla="*/ 0 h 264"/>
              <a:gd name="T4" fmla="*/ 33 w 33"/>
              <a:gd name="T5" fmla="*/ 264 h 264"/>
              <a:gd name="T6" fmla="*/ 0 w 33"/>
              <a:gd name="T7" fmla="*/ 264 h 264"/>
              <a:gd name="T8" fmla="*/ 0 w 33"/>
              <a:gd name="T9" fmla="*/ 0 h 264"/>
              <a:gd name="T10" fmla="*/ 0 w 33"/>
              <a:gd name="T11" fmla="*/ 0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" h="264">
                <a:moveTo>
                  <a:pt x="0" y="0"/>
                </a:moveTo>
                <a:lnTo>
                  <a:pt x="33" y="0"/>
                </a:lnTo>
                <a:lnTo>
                  <a:pt x="33" y="264"/>
                </a:lnTo>
                <a:lnTo>
                  <a:pt x="0" y="26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8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88" name="Freeform 90"/>
          <p:cNvSpPr>
            <a:spLocks/>
          </p:cNvSpPr>
          <p:nvPr/>
        </p:nvSpPr>
        <p:spPr bwMode="auto">
          <a:xfrm>
            <a:off x="6293080" y="5750509"/>
            <a:ext cx="60224" cy="481793"/>
          </a:xfrm>
          <a:custGeom>
            <a:avLst/>
            <a:gdLst>
              <a:gd name="T0" fmla="*/ 0 w 33"/>
              <a:gd name="T1" fmla="*/ 0 h 264"/>
              <a:gd name="T2" fmla="*/ 33 w 33"/>
              <a:gd name="T3" fmla="*/ 0 h 264"/>
              <a:gd name="T4" fmla="*/ 33 w 33"/>
              <a:gd name="T5" fmla="*/ 264 h 264"/>
              <a:gd name="T6" fmla="*/ 0 w 33"/>
              <a:gd name="T7" fmla="*/ 264 h 264"/>
              <a:gd name="T8" fmla="*/ 0 w 33"/>
              <a:gd name="T9" fmla="*/ 0 h 264"/>
              <a:gd name="T10" fmla="*/ 0 w 33"/>
              <a:gd name="T11" fmla="*/ 0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" h="264">
                <a:moveTo>
                  <a:pt x="0" y="0"/>
                </a:moveTo>
                <a:lnTo>
                  <a:pt x="33" y="0"/>
                </a:lnTo>
                <a:lnTo>
                  <a:pt x="33" y="264"/>
                </a:lnTo>
                <a:lnTo>
                  <a:pt x="0" y="26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8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89" name="Freeform 91"/>
          <p:cNvSpPr>
            <a:spLocks/>
          </p:cNvSpPr>
          <p:nvPr/>
        </p:nvSpPr>
        <p:spPr bwMode="auto">
          <a:xfrm>
            <a:off x="6530326" y="5750509"/>
            <a:ext cx="58399" cy="481793"/>
          </a:xfrm>
          <a:custGeom>
            <a:avLst/>
            <a:gdLst>
              <a:gd name="T0" fmla="*/ 0 w 32"/>
              <a:gd name="T1" fmla="*/ 0 h 264"/>
              <a:gd name="T2" fmla="*/ 32 w 32"/>
              <a:gd name="T3" fmla="*/ 0 h 264"/>
              <a:gd name="T4" fmla="*/ 32 w 32"/>
              <a:gd name="T5" fmla="*/ 264 h 264"/>
              <a:gd name="T6" fmla="*/ 0 w 32"/>
              <a:gd name="T7" fmla="*/ 264 h 264"/>
              <a:gd name="T8" fmla="*/ 0 w 32"/>
              <a:gd name="T9" fmla="*/ 0 h 264"/>
              <a:gd name="T10" fmla="*/ 0 w 32"/>
              <a:gd name="T11" fmla="*/ 0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" h="264">
                <a:moveTo>
                  <a:pt x="0" y="0"/>
                </a:moveTo>
                <a:lnTo>
                  <a:pt x="32" y="0"/>
                </a:lnTo>
                <a:lnTo>
                  <a:pt x="32" y="264"/>
                </a:lnTo>
                <a:lnTo>
                  <a:pt x="0" y="26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8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90" name="Freeform 92"/>
          <p:cNvSpPr>
            <a:spLocks/>
          </p:cNvSpPr>
          <p:nvPr/>
        </p:nvSpPr>
        <p:spPr bwMode="auto">
          <a:xfrm>
            <a:off x="6648950" y="5750509"/>
            <a:ext cx="60224" cy="481793"/>
          </a:xfrm>
          <a:custGeom>
            <a:avLst/>
            <a:gdLst>
              <a:gd name="T0" fmla="*/ 0 w 33"/>
              <a:gd name="T1" fmla="*/ 0 h 264"/>
              <a:gd name="T2" fmla="*/ 33 w 33"/>
              <a:gd name="T3" fmla="*/ 0 h 264"/>
              <a:gd name="T4" fmla="*/ 33 w 33"/>
              <a:gd name="T5" fmla="*/ 264 h 264"/>
              <a:gd name="T6" fmla="*/ 0 w 33"/>
              <a:gd name="T7" fmla="*/ 264 h 264"/>
              <a:gd name="T8" fmla="*/ 0 w 33"/>
              <a:gd name="T9" fmla="*/ 0 h 264"/>
              <a:gd name="T10" fmla="*/ 0 w 33"/>
              <a:gd name="T11" fmla="*/ 0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" h="264">
                <a:moveTo>
                  <a:pt x="0" y="0"/>
                </a:moveTo>
                <a:lnTo>
                  <a:pt x="33" y="0"/>
                </a:lnTo>
                <a:lnTo>
                  <a:pt x="33" y="264"/>
                </a:lnTo>
                <a:lnTo>
                  <a:pt x="0" y="26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8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91" name="Freeform 93"/>
          <p:cNvSpPr>
            <a:spLocks/>
          </p:cNvSpPr>
          <p:nvPr/>
        </p:nvSpPr>
        <p:spPr bwMode="auto">
          <a:xfrm>
            <a:off x="6765748" y="5750509"/>
            <a:ext cx="60224" cy="481793"/>
          </a:xfrm>
          <a:custGeom>
            <a:avLst/>
            <a:gdLst>
              <a:gd name="T0" fmla="*/ 0 w 33"/>
              <a:gd name="T1" fmla="*/ 0 h 264"/>
              <a:gd name="T2" fmla="*/ 33 w 33"/>
              <a:gd name="T3" fmla="*/ 0 h 264"/>
              <a:gd name="T4" fmla="*/ 33 w 33"/>
              <a:gd name="T5" fmla="*/ 264 h 264"/>
              <a:gd name="T6" fmla="*/ 0 w 33"/>
              <a:gd name="T7" fmla="*/ 264 h 264"/>
              <a:gd name="T8" fmla="*/ 0 w 33"/>
              <a:gd name="T9" fmla="*/ 0 h 264"/>
              <a:gd name="T10" fmla="*/ 0 w 33"/>
              <a:gd name="T11" fmla="*/ 0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" h="264">
                <a:moveTo>
                  <a:pt x="0" y="0"/>
                </a:moveTo>
                <a:lnTo>
                  <a:pt x="33" y="0"/>
                </a:lnTo>
                <a:lnTo>
                  <a:pt x="33" y="264"/>
                </a:lnTo>
                <a:lnTo>
                  <a:pt x="0" y="26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2318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92" name="Freeform 94"/>
          <p:cNvSpPr>
            <a:spLocks/>
          </p:cNvSpPr>
          <p:nvPr/>
        </p:nvSpPr>
        <p:spPr bwMode="auto">
          <a:xfrm>
            <a:off x="5690840" y="5752334"/>
            <a:ext cx="1199007" cy="478143"/>
          </a:xfrm>
          <a:custGeom>
            <a:avLst/>
            <a:gdLst>
              <a:gd name="T0" fmla="*/ 0 w 657"/>
              <a:gd name="T1" fmla="*/ 0 h 262"/>
              <a:gd name="T2" fmla="*/ 657 w 657"/>
              <a:gd name="T3" fmla="*/ 0 h 262"/>
              <a:gd name="T4" fmla="*/ 657 w 657"/>
              <a:gd name="T5" fmla="*/ 262 h 262"/>
              <a:gd name="T6" fmla="*/ 0 w 657"/>
              <a:gd name="T7" fmla="*/ 262 h 262"/>
              <a:gd name="T8" fmla="*/ 0 w 657"/>
              <a:gd name="T9" fmla="*/ 0 h 262"/>
              <a:gd name="T10" fmla="*/ 0 w 657"/>
              <a:gd name="T11" fmla="*/ 0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57" h="262">
                <a:moveTo>
                  <a:pt x="0" y="0"/>
                </a:moveTo>
                <a:lnTo>
                  <a:pt x="657" y="0"/>
                </a:lnTo>
                <a:lnTo>
                  <a:pt x="657" y="262"/>
                </a:lnTo>
                <a:lnTo>
                  <a:pt x="0" y="26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noFill/>
          <a:ln w="0" cap="flat">
            <a:solidFill>
              <a:srgbClr val="04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Parameters for HGHG Simulation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57</a:t>
            </a:fld>
            <a:endParaRPr lang="ja-JP" altLang="en-US" dirty="0"/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/>
          </p:nvPr>
        </p:nvGraphicFramePr>
        <p:xfrm>
          <a:off x="45151" y="1172035"/>
          <a:ext cx="9053698" cy="3994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21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7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98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926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68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7800">
                <a:tc gridSpan="2">
                  <a:txBody>
                    <a:bodyPr/>
                    <a:lstStyle/>
                    <a:p>
                      <a:r>
                        <a:rPr lang="en-US" altLang="ja-JP" sz="1800" b="1" dirty="0" smtClean="0">
                          <a:solidFill>
                            <a:schemeClr val="bg1"/>
                          </a:solidFill>
                        </a:rPr>
                        <a:t>Electron Beam</a:t>
                      </a:r>
                      <a:endParaRPr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800" b="1" dirty="0" smtClean="0">
                          <a:solidFill>
                            <a:schemeClr val="bg1"/>
                          </a:solidFill>
                        </a:rPr>
                        <a:t>Modulator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800" b="1" dirty="0" smtClean="0">
                          <a:solidFill>
                            <a:schemeClr val="bg1"/>
                          </a:solidFill>
                        </a:rPr>
                        <a:t>Radiator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Energy</a:t>
                      </a:r>
                      <a:endParaRPr kumimoji="1" lang="ja-JP" altLang="en-US" sz="1800" dirty="0"/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1.2 GeV</a:t>
                      </a:r>
                      <a:endParaRPr kumimoji="1" lang="ja-JP" altLang="en-US" sz="1800" dirty="0"/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Period</a:t>
                      </a:r>
                      <a:endParaRPr kumimoji="1" lang="ja-JP" altLang="en-US" sz="1800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50 mm</a:t>
                      </a:r>
                      <a:endParaRPr kumimoji="1" lang="ja-JP" altLang="en-US" sz="1800" dirty="0"/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Period</a:t>
                      </a:r>
                      <a:endParaRPr kumimoji="1" lang="ja-JP" altLang="en-US" sz="1800" dirty="0"/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28 mm</a:t>
                      </a:r>
                      <a:endParaRPr kumimoji="1" lang="ja-JP" altLang="en-US" sz="1800" dirty="0"/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Bunch</a:t>
                      </a:r>
                      <a:r>
                        <a:rPr kumimoji="1" lang="en-US" altLang="ja-JP" sz="1800" baseline="0" dirty="0" smtClean="0"/>
                        <a:t> Charge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100 </a:t>
                      </a:r>
                      <a:r>
                        <a:rPr kumimoji="1" lang="en-US" altLang="ja-JP" sz="1800" dirty="0" err="1" smtClean="0"/>
                        <a:t>pC</a:t>
                      </a:r>
                      <a:endParaRPr kumimoji="1" lang="ja-JP" altLang="en-US" sz="1800" dirty="0"/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1600" dirty="0" smtClean="0"/>
                        <a:t>Peak Field</a:t>
                      </a:r>
                      <a:endParaRPr lang="ja-JP" altLang="en-US" sz="1600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1600" dirty="0" smtClean="0"/>
                        <a:t>0.72 T</a:t>
                      </a:r>
                      <a:endParaRPr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600" dirty="0" smtClean="0"/>
                        <a:t>Peak Field</a:t>
                      </a:r>
                      <a:endParaRPr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600" dirty="0" smtClean="0"/>
                        <a:t>0.63 T</a:t>
                      </a:r>
                      <a:endParaRPr lang="ja-JP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Bunch Length </a:t>
                      </a:r>
                    </a:p>
                    <a:p>
                      <a:r>
                        <a:rPr kumimoji="1" lang="en-US" altLang="ja-JP" sz="1800" dirty="0" smtClean="0"/>
                        <a:t>(FWHM)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80 fsec</a:t>
                      </a:r>
                      <a:endParaRPr kumimoji="1" lang="ja-JP" altLang="en-US" sz="1800" dirty="0"/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Length</a:t>
                      </a:r>
                      <a:endParaRPr kumimoji="1" lang="ja-JP" altLang="en-US" sz="1800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3.2 m </a:t>
                      </a:r>
                    </a:p>
                    <a:p>
                      <a:r>
                        <a:rPr kumimoji="1" lang="en-US" altLang="ja-JP" sz="1800" dirty="0" smtClean="0"/>
                        <a:t>x 2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Length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3.2 m </a:t>
                      </a:r>
                    </a:p>
                    <a:p>
                      <a:r>
                        <a:rPr kumimoji="1" lang="en-US" altLang="ja-JP" sz="1800" dirty="0" smtClean="0"/>
                        <a:t>x 4</a:t>
                      </a:r>
                      <a:endParaRPr kumimoji="1" lang="ja-JP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Peak Current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1.2 kA</a:t>
                      </a:r>
                      <a:endParaRPr kumimoji="1" lang="ja-JP" altLang="en-US" sz="1800" dirty="0"/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K Value</a:t>
                      </a:r>
                      <a:endParaRPr lang="ja-JP" alt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3.35</a:t>
                      </a:r>
                      <a:endParaRPr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K Value</a:t>
                      </a:r>
                      <a:endParaRPr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1.65</a:t>
                      </a:r>
                      <a:endParaRPr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Emittance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0.4 </a:t>
                      </a:r>
                      <a:r>
                        <a:rPr kumimoji="1" lang="en-US" altLang="ja-JP" sz="1800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1" lang="en-US" altLang="ja-JP" sz="1800" dirty="0" smtClean="0"/>
                        <a:t>m</a:t>
                      </a:r>
                      <a:endParaRPr kumimoji="1" lang="ja-JP" altLang="en-US" sz="1800" dirty="0"/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800" b="1" dirty="0" smtClean="0">
                          <a:solidFill>
                            <a:schemeClr val="bg1"/>
                          </a:solidFill>
                        </a:rPr>
                        <a:t>Seed Parameter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800" b="1" dirty="0" smtClean="0">
                          <a:solidFill>
                            <a:schemeClr val="bg1"/>
                          </a:solidFill>
                        </a:rPr>
                        <a:t>Source Parameter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Energy Spread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10</a:t>
                      </a:r>
                      <a:r>
                        <a:rPr kumimoji="1" lang="en-US" altLang="ja-JP" sz="1800" baseline="30000" dirty="0" smtClean="0"/>
                        <a:t>-4</a:t>
                      </a:r>
                      <a:endParaRPr kumimoji="1" lang="ja-JP" altLang="en-US" sz="1800" baseline="30000" dirty="0"/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Peak</a:t>
                      </a:r>
                      <a:r>
                        <a:rPr lang="en-US" altLang="ja-JP" baseline="0" dirty="0" smtClean="0"/>
                        <a:t> Power</a:t>
                      </a:r>
                      <a:endParaRPr lang="ja-JP" alt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AE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100 kW</a:t>
                      </a:r>
                      <a:endParaRPr lang="ja-JP" altLang="en-US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AE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FEL Parameter</a:t>
                      </a:r>
                      <a:endParaRPr kumimoji="1" lang="ja-JP" altLang="en-US" sz="1800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AE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2.0x10</a:t>
                      </a:r>
                      <a:r>
                        <a:rPr kumimoji="1" lang="en-US" altLang="ja-JP" sz="1800" baseline="30000" dirty="0" smtClean="0"/>
                        <a:t>-3</a:t>
                      </a:r>
                      <a:endParaRPr kumimoji="1" lang="ja-JP" altLang="en-US" sz="1800" baseline="30000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A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Average Beta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10 m</a:t>
                      </a:r>
                      <a:endParaRPr kumimoji="1" lang="ja-JP" altLang="en-US" sz="1800" dirty="0"/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Wavelength</a:t>
                      </a:r>
                      <a:endParaRPr lang="ja-JP" alt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30 nm</a:t>
                      </a:r>
                      <a:endParaRPr lang="ja-JP" altLang="en-US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Gain Length</a:t>
                      </a:r>
                      <a:endParaRPr kumimoji="1" lang="ja-JP" altLang="en-US" sz="1800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0.66 m</a:t>
                      </a:r>
                      <a:endParaRPr kumimoji="1" lang="ja-JP" altLang="en-US" sz="1800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Beam Size (</a:t>
                      </a:r>
                      <a:r>
                        <a:rPr kumimoji="1" lang="en-US" altLang="ja-JP" sz="1800" dirty="0" smtClean="0">
                          <a:latin typeface="Symbol" panose="05050102010706020507" pitchFamily="18" charset="2"/>
                        </a:rPr>
                        <a:t>s</a:t>
                      </a:r>
                      <a:r>
                        <a:rPr kumimoji="1" lang="en-US" altLang="ja-JP" sz="1800" dirty="0" smtClean="0"/>
                        <a:t>)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aseline="0" dirty="0" smtClean="0"/>
                        <a:t>41 </a:t>
                      </a:r>
                      <a:r>
                        <a:rPr kumimoji="1" lang="en-US" altLang="ja-JP" sz="1800" baseline="0" dirty="0" smtClean="0">
                          <a:latin typeface="Symbol" pitchFamily="18" charset="2"/>
                        </a:rPr>
                        <a:t>m</a:t>
                      </a:r>
                      <a:r>
                        <a:rPr kumimoji="1" lang="en-US" altLang="ja-JP" sz="1800" baseline="0" dirty="0" smtClean="0"/>
                        <a:t>m</a:t>
                      </a:r>
                      <a:endParaRPr kumimoji="1" lang="ja-JP" altLang="en-US" sz="1800" dirty="0"/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Pulse Length</a:t>
                      </a:r>
                      <a:endParaRPr lang="ja-JP" alt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20 fs</a:t>
                      </a:r>
                      <a:endParaRPr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Wavelength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6 nm</a:t>
                      </a:r>
                      <a:endParaRPr kumimoji="1" lang="ja-JP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Ang.</a:t>
                      </a:r>
                      <a:r>
                        <a:rPr kumimoji="1" lang="en-US" altLang="ja-JP" sz="1800" baseline="0" dirty="0" smtClean="0"/>
                        <a:t> </a:t>
                      </a:r>
                      <a:r>
                        <a:rPr kumimoji="1" lang="en-US" altLang="ja-JP" sz="1800" dirty="0" smtClean="0"/>
                        <a:t>Div. (</a:t>
                      </a:r>
                      <a:r>
                        <a:rPr kumimoji="1" lang="en-US" altLang="ja-JP" sz="1800" dirty="0" smtClean="0">
                          <a:latin typeface="Symbol" panose="05050102010706020507" pitchFamily="18" charset="2"/>
                        </a:rPr>
                        <a:t>s</a:t>
                      </a:r>
                      <a:r>
                        <a:rPr kumimoji="1" lang="en-US" altLang="ja-JP" sz="1800" dirty="0" smtClean="0"/>
                        <a:t>)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4.1 </a:t>
                      </a:r>
                      <a:r>
                        <a:rPr kumimoji="1" lang="en-US" altLang="ja-JP" sz="1800" dirty="0" err="1" smtClean="0">
                          <a:latin typeface="Symbol" pitchFamily="18" charset="2"/>
                        </a:rPr>
                        <a:t>m</a:t>
                      </a:r>
                      <a:r>
                        <a:rPr kumimoji="1" lang="en-US" altLang="ja-JP" sz="1800" dirty="0" err="1" smtClean="0"/>
                        <a:t>rad</a:t>
                      </a:r>
                      <a:endParaRPr kumimoji="1" lang="ja-JP" altLang="en-US" sz="1800" dirty="0"/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Beam</a:t>
                      </a:r>
                      <a:r>
                        <a:rPr lang="en-US" altLang="ja-JP" baseline="0" dirty="0" smtClean="0"/>
                        <a:t> Size</a:t>
                      </a:r>
                      <a:endParaRPr lang="ja-JP" alt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0.35 mm</a:t>
                      </a:r>
                      <a:endParaRPr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Photon Energy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0.2 </a:t>
                      </a:r>
                      <a:r>
                        <a:rPr kumimoji="1" lang="en-US" altLang="ja-JP" sz="1800" dirty="0" err="1" smtClean="0"/>
                        <a:t>keV</a:t>
                      </a:r>
                      <a:endParaRPr kumimoji="1" lang="ja-JP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4" name="Freeform 97"/>
          <p:cNvSpPr>
            <a:spLocks/>
          </p:cNvSpPr>
          <p:nvPr/>
        </p:nvSpPr>
        <p:spPr bwMode="auto">
          <a:xfrm>
            <a:off x="1526251" y="5808908"/>
            <a:ext cx="423394" cy="361345"/>
          </a:xfrm>
          <a:custGeom>
            <a:avLst/>
            <a:gdLst>
              <a:gd name="T0" fmla="*/ 0 w 232"/>
              <a:gd name="T1" fmla="*/ 99 h 198"/>
              <a:gd name="T2" fmla="*/ 0 w 232"/>
              <a:gd name="T3" fmla="*/ 165 h 198"/>
              <a:gd name="T4" fmla="*/ 134 w 232"/>
              <a:gd name="T5" fmla="*/ 165 h 198"/>
              <a:gd name="T6" fmla="*/ 134 w 232"/>
              <a:gd name="T7" fmla="*/ 198 h 198"/>
              <a:gd name="T8" fmla="*/ 197 w 232"/>
              <a:gd name="T9" fmla="*/ 134 h 198"/>
              <a:gd name="T10" fmla="*/ 232 w 232"/>
              <a:gd name="T11" fmla="*/ 99 h 198"/>
              <a:gd name="T12" fmla="*/ 134 w 232"/>
              <a:gd name="T13" fmla="*/ 0 h 198"/>
              <a:gd name="T14" fmla="*/ 134 w 232"/>
              <a:gd name="T15" fmla="*/ 35 h 198"/>
              <a:gd name="T16" fmla="*/ 0 w 232"/>
              <a:gd name="T17" fmla="*/ 35 h 198"/>
              <a:gd name="T18" fmla="*/ 0 w 232"/>
              <a:gd name="T19" fmla="*/ 99 h 198"/>
              <a:gd name="T20" fmla="*/ 0 w 232"/>
              <a:gd name="T21" fmla="*/ 99 h 198"/>
              <a:gd name="T22" fmla="*/ 0 w 232"/>
              <a:gd name="T23" fmla="*/ 99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32" h="198">
                <a:moveTo>
                  <a:pt x="0" y="99"/>
                </a:moveTo>
                <a:lnTo>
                  <a:pt x="0" y="165"/>
                </a:lnTo>
                <a:lnTo>
                  <a:pt x="134" y="165"/>
                </a:lnTo>
                <a:lnTo>
                  <a:pt x="134" y="198"/>
                </a:lnTo>
                <a:lnTo>
                  <a:pt x="197" y="134"/>
                </a:lnTo>
                <a:lnTo>
                  <a:pt x="232" y="99"/>
                </a:lnTo>
                <a:lnTo>
                  <a:pt x="134" y="0"/>
                </a:lnTo>
                <a:lnTo>
                  <a:pt x="134" y="35"/>
                </a:lnTo>
                <a:lnTo>
                  <a:pt x="0" y="35"/>
                </a:lnTo>
                <a:lnTo>
                  <a:pt x="0" y="99"/>
                </a:lnTo>
                <a:lnTo>
                  <a:pt x="0" y="99"/>
                </a:lnTo>
                <a:lnTo>
                  <a:pt x="0" y="99"/>
                </a:lnTo>
                <a:close/>
              </a:path>
            </a:pathLst>
          </a:cu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5" name="Freeform 100"/>
          <p:cNvSpPr>
            <a:spLocks/>
          </p:cNvSpPr>
          <p:nvPr/>
        </p:nvSpPr>
        <p:spPr bwMode="auto">
          <a:xfrm>
            <a:off x="1480627" y="5869132"/>
            <a:ext cx="399669" cy="240896"/>
          </a:xfrm>
          <a:custGeom>
            <a:avLst/>
            <a:gdLst>
              <a:gd name="T0" fmla="*/ 219 w 219"/>
              <a:gd name="T1" fmla="*/ 64 h 132"/>
              <a:gd name="T2" fmla="*/ 219 w 219"/>
              <a:gd name="T3" fmla="*/ 64 h 132"/>
              <a:gd name="T4" fmla="*/ 217 w 219"/>
              <a:gd name="T5" fmla="*/ 76 h 132"/>
              <a:gd name="T6" fmla="*/ 211 w 219"/>
              <a:gd name="T7" fmla="*/ 99 h 132"/>
              <a:gd name="T8" fmla="*/ 207 w 219"/>
              <a:gd name="T9" fmla="*/ 111 h 132"/>
              <a:gd name="T10" fmla="*/ 201 w 219"/>
              <a:gd name="T11" fmla="*/ 122 h 132"/>
              <a:gd name="T12" fmla="*/ 197 w 219"/>
              <a:gd name="T13" fmla="*/ 128 h 132"/>
              <a:gd name="T14" fmla="*/ 191 w 219"/>
              <a:gd name="T15" fmla="*/ 132 h 132"/>
              <a:gd name="T16" fmla="*/ 186 w 219"/>
              <a:gd name="T17" fmla="*/ 128 h 132"/>
              <a:gd name="T18" fmla="*/ 182 w 219"/>
              <a:gd name="T19" fmla="*/ 122 h 132"/>
              <a:gd name="T20" fmla="*/ 176 w 219"/>
              <a:gd name="T21" fmla="*/ 111 h 132"/>
              <a:gd name="T22" fmla="*/ 172 w 219"/>
              <a:gd name="T23" fmla="*/ 99 h 132"/>
              <a:gd name="T24" fmla="*/ 166 w 219"/>
              <a:gd name="T25" fmla="*/ 76 h 132"/>
              <a:gd name="T26" fmla="*/ 162 w 219"/>
              <a:gd name="T27" fmla="*/ 64 h 132"/>
              <a:gd name="T28" fmla="*/ 162 w 219"/>
              <a:gd name="T29" fmla="*/ 64 h 132"/>
              <a:gd name="T30" fmla="*/ 162 w 219"/>
              <a:gd name="T31" fmla="*/ 57 h 132"/>
              <a:gd name="T32" fmla="*/ 155 w 219"/>
              <a:gd name="T33" fmla="*/ 31 h 132"/>
              <a:gd name="T34" fmla="*/ 153 w 219"/>
              <a:gd name="T35" fmla="*/ 20 h 132"/>
              <a:gd name="T36" fmla="*/ 147 w 219"/>
              <a:gd name="T37" fmla="*/ 8 h 132"/>
              <a:gd name="T38" fmla="*/ 143 w 219"/>
              <a:gd name="T39" fmla="*/ 2 h 132"/>
              <a:gd name="T40" fmla="*/ 135 w 219"/>
              <a:gd name="T41" fmla="*/ 0 h 132"/>
              <a:gd name="T42" fmla="*/ 131 w 219"/>
              <a:gd name="T43" fmla="*/ 2 h 132"/>
              <a:gd name="T44" fmla="*/ 128 w 219"/>
              <a:gd name="T45" fmla="*/ 8 h 132"/>
              <a:gd name="T46" fmla="*/ 122 w 219"/>
              <a:gd name="T47" fmla="*/ 20 h 132"/>
              <a:gd name="T48" fmla="*/ 118 w 219"/>
              <a:gd name="T49" fmla="*/ 31 h 132"/>
              <a:gd name="T50" fmla="*/ 112 w 219"/>
              <a:gd name="T51" fmla="*/ 57 h 132"/>
              <a:gd name="T52" fmla="*/ 108 w 219"/>
              <a:gd name="T53" fmla="*/ 64 h 132"/>
              <a:gd name="T54" fmla="*/ 108 w 219"/>
              <a:gd name="T55" fmla="*/ 64 h 132"/>
              <a:gd name="T56" fmla="*/ 108 w 219"/>
              <a:gd name="T57" fmla="*/ 64 h 132"/>
              <a:gd name="T58" fmla="*/ 108 w 219"/>
              <a:gd name="T59" fmla="*/ 64 h 132"/>
              <a:gd name="T60" fmla="*/ 108 w 219"/>
              <a:gd name="T61" fmla="*/ 76 h 132"/>
              <a:gd name="T62" fmla="*/ 100 w 219"/>
              <a:gd name="T63" fmla="*/ 99 h 132"/>
              <a:gd name="T64" fmla="*/ 98 w 219"/>
              <a:gd name="T65" fmla="*/ 111 h 132"/>
              <a:gd name="T66" fmla="*/ 93 w 219"/>
              <a:gd name="T67" fmla="*/ 122 h 132"/>
              <a:gd name="T68" fmla="*/ 89 w 219"/>
              <a:gd name="T69" fmla="*/ 128 h 132"/>
              <a:gd name="T70" fmla="*/ 81 w 219"/>
              <a:gd name="T71" fmla="*/ 132 h 132"/>
              <a:gd name="T72" fmla="*/ 77 w 219"/>
              <a:gd name="T73" fmla="*/ 128 h 132"/>
              <a:gd name="T74" fmla="*/ 71 w 219"/>
              <a:gd name="T75" fmla="*/ 122 h 132"/>
              <a:gd name="T76" fmla="*/ 67 w 219"/>
              <a:gd name="T77" fmla="*/ 111 h 132"/>
              <a:gd name="T78" fmla="*/ 64 w 219"/>
              <a:gd name="T79" fmla="*/ 99 h 132"/>
              <a:gd name="T80" fmla="*/ 58 w 219"/>
              <a:gd name="T81" fmla="*/ 76 h 132"/>
              <a:gd name="T82" fmla="*/ 54 w 219"/>
              <a:gd name="T83" fmla="*/ 64 h 132"/>
              <a:gd name="T84" fmla="*/ 54 w 219"/>
              <a:gd name="T85" fmla="*/ 64 h 132"/>
              <a:gd name="T86" fmla="*/ 52 w 219"/>
              <a:gd name="T87" fmla="*/ 57 h 132"/>
              <a:gd name="T88" fmla="*/ 46 w 219"/>
              <a:gd name="T89" fmla="*/ 31 h 132"/>
              <a:gd name="T90" fmla="*/ 42 w 219"/>
              <a:gd name="T91" fmla="*/ 20 h 132"/>
              <a:gd name="T92" fmla="*/ 38 w 219"/>
              <a:gd name="T93" fmla="*/ 8 h 132"/>
              <a:gd name="T94" fmla="*/ 33 w 219"/>
              <a:gd name="T95" fmla="*/ 2 h 132"/>
              <a:gd name="T96" fmla="*/ 27 w 219"/>
              <a:gd name="T97" fmla="*/ 0 h 132"/>
              <a:gd name="T98" fmla="*/ 23 w 219"/>
              <a:gd name="T99" fmla="*/ 2 h 132"/>
              <a:gd name="T100" fmla="*/ 17 w 219"/>
              <a:gd name="T101" fmla="*/ 8 h 132"/>
              <a:gd name="T102" fmla="*/ 13 w 219"/>
              <a:gd name="T103" fmla="*/ 20 h 132"/>
              <a:gd name="T104" fmla="*/ 9 w 219"/>
              <a:gd name="T105" fmla="*/ 31 h 132"/>
              <a:gd name="T106" fmla="*/ 4 w 219"/>
              <a:gd name="T107" fmla="*/ 57 h 132"/>
              <a:gd name="T108" fmla="*/ 0 w 219"/>
              <a:gd name="T109" fmla="*/ 64 h 132"/>
              <a:gd name="T110" fmla="*/ 0 w 219"/>
              <a:gd name="T111" fmla="*/ 64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19" h="132">
                <a:moveTo>
                  <a:pt x="219" y="64"/>
                </a:moveTo>
                <a:lnTo>
                  <a:pt x="219" y="64"/>
                </a:lnTo>
                <a:lnTo>
                  <a:pt x="217" y="76"/>
                </a:lnTo>
                <a:lnTo>
                  <a:pt x="211" y="99"/>
                </a:lnTo>
                <a:lnTo>
                  <a:pt x="207" y="111"/>
                </a:lnTo>
                <a:lnTo>
                  <a:pt x="201" y="122"/>
                </a:lnTo>
                <a:lnTo>
                  <a:pt x="197" y="128"/>
                </a:lnTo>
                <a:lnTo>
                  <a:pt x="191" y="132"/>
                </a:lnTo>
                <a:lnTo>
                  <a:pt x="186" y="128"/>
                </a:lnTo>
                <a:lnTo>
                  <a:pt x="182" y="122"/>
                </a:lnTo>
                <a:lnTo>
                  <a:pt x="176" y="111"/>
                </a:lnTo>
                <a:lnTo>
                  <a:pt x="172" y="99"/>
                </a:lnTo>
                <a:lnTo>
                  <a:pt x="166" y="76"/>
                </a:lnTo>
                <a:lnTo>
                  <a:pt x="162" y="64"/>
                </a:lnTo>
                <a:lnTo>
                  <a:pt x="162" y="64"/>
                </a:lnTo>
                <a:lnTo>
                  <a:pt x="162" y="57"/>
                </a:lnTo>
                <a:lnTo>
                  <a:pt x="155" y="31"/>
                </a:lnTo>
                <a:lnTo>
                  <a:pt x="153" y="20"/>
                </a:lnTo>
                <a:lnTo>
                  <a:pt x="147" y="8"/>
                </a:lnTo>
                <a:lnTo>
                  <a:pt x="143" y="2"/>
                </a:lnTo>
                <a:lnTo>
                  <a:pt x="135" y="0"/>
                </a:lnTo>
                <a:lnTo>
                  <a:pt x="131" y="2"/>
                </a:lnTo>
                <a:lnTo>
                  <a:pt x="128" y="8"/>
                </a:lnTo>
                <a:lnTo>
                  <a:pt x="122" y="20"/>
                </a:lnTo>
                <a:lnTo>
                  <a:pt x="118" y="31"/>
                </a:lnTo>
                <a:lnTo>
                  <a:pt x="112" y="57"/>
                </a:lnTo>
                <a:lnTo>
                  <a:pt x="108" y="64"/>
                </a:lnTo>
                <a:lnTo>
                  <a:pt x="108" y="64"/>
                </a:lnTo>
                <a:lnTo>
                  <a:pt x="108" y="64"/>
                </a:lnTo>
                <a:lnTo>
                  <a:pt x="108" y="64"/>
                </a:lnTo>
                <a:lnTo>
                  <a:pt x="108" y="76"/>
                </a:lnTo>
                <a:lnTo>
                  <a:pt x="100" y="99"/>
                </a:lnTo>
                <a:lnTo>
                  <a:pt x="98" y="111"/>
                </a:lnTo>
                <a:lnTo>
                  <a:pt x="93" y="122"/>
                </a:lnTo>
                <a:lnTo>
                  <a:pt x="89" y="128"/>
                </a:lnTo>
                <a:lnTo>
                  <a:pt x="81" y="132"/>
                </a:lnTo>
                <a:lnTo>
                  <a:pt x="77" y="128"/>
                </a:lnTo>
                <a:lnTo>
                  <a:pt x="71" y="122"/>
                </a:lnTo>
                <a:lnTo>
                  <a:pt x="67" y="111"/>
                </a:lnTo>
                <a:lnTo>
                  <a:pt x="64" y="99"/>
                </a:lnTo>
                <a:lnTo>
                  <a:pt x="58" y="76"/>
                </a:lnTo>
                <a:lnTo>
                  <a:pt x="54" y="64"/>
                </a:lnTo>
                <a:lnTo>
                  <a:pt x="54" y="64"/>
                </a:lnTo>
                <a:lnTo>
                  <a:pt x="52" y="57"/>
                </a:lnTo>
                <a:lnTo>
                  <a:pt x="46" y="31"/>
                </a:lnTo>
                <a:lnTo>
                  <a:pt x="42" y="20"/>
                </a:lnTo>
                <a:lnTo>
                  <a:pt x="38" y="8"/>
                </a:lnTo>
                <a:lnTo>
                  <a:pt x="33" y="2"/>
                </a:lnTo>
                <a:lnTo>
                  <a:pt x="27" y="0"/>
                </a:lnTo>
                <a:lnTo>
                  <a:pt x="23" y="2"/>
                </a:lnTo>
                <a:lnTo>
                  <a:pt x="17" y="8"/>
                </a:lnTo>
                <a:lnTo>
                  <a:pt x="13" y="20"/>
                </a:lnTo>
                <a:lnTo>
                  <a:pt x="9" y="31"/>
                </a:lnTo>
                <a:lnTo>
                  <a:pt x="4" y="57"/>
                </a:lnTo>
                <a:lnTo>
                  <a:pt x="0" y="64"/>
                </a:lnTo>
                <a:lnTo>
                  <a:pt x="0" y="64"/>
                </a:lnTo>
              </a:path>
            </a:pathLst>
          </a:custGeom>
          <a:noFill/>
          <a:ln w="28575" cap="flat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95" name="Rectangle 239"/>
          <p:cNvSpPr>
            <a:spLocks noChangeArrowheads="1"/>
          </p:cNvSpPr>
          <p:nvPr/>
        </p:nvSpPr>
        <p:spPr bwMode="auto">
          <a:xfrm>
            <a:off x="3290088" y="5413286"/>
            <a:ext cx="112851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b="0" i="0" u="none" strike="noStrike" cap="none" normalizeH="0" baseline="0" dirty="0" smtClean="0">
                <a:ln>
                  <a:noFill/>
                </a:ln>
                <a:solidFill>
                  <a:srgbClr val="231815"/>
                </a:solidFill>
                <a:effectLst/>
                <a:ea typeface="Meiryo UI" pitchFamily="50" charset="-128"/>
                <a:cs typeface="ＭＳ Ｐゴシック" pitchFamily="50" charset="-128"/>
              </a:rPr>
              <a:t>Modulator</a:t>
            </a:r>
            <a:endParaRPr kumimoji="1" lang="ja-JP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96" name="Rectangle 239"/>
          <p:cNvSpPr>
            <a:spLocks noChangeArrowheads="1"/>
          </p:cNvSpPr>
          <p:nvPr/>
        </p:nvSpPr>
        <p:spPr bwMode="auto">
          <a:xfrm>
            <a:off x="6508487" y="5466704"/>
            <a:ext cx="9453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b="0" i="0" u="none" strike="noStrike" cap="none" normalizeH="0" baseline="0" dirty="0" smtClean="0">
                <a:ln>
                  <a:noFill/>
                </a:ln>
                <a:solidFill>
                  <a:srgbClr val="231815"/>
                </a:solidFill>
                <a:effectLst/>
                <a:ea typeface="Meiryo UI" pitchFamily="50" charset="-128"/>
                <a:cs typeface="ＭＳ Ｐゴシック" pitchFamily="50" charset="-128"/>
              </a:rPr>
              <a:t>Radiator</a:t>
            </a:r>
            <a:endParaRPr kumimoji="1" lang="ja-JP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97" name="Freeform 95"/>
          <p:cNvSpPr>
            <a:spLocks/>
          </p:cNvSpPr>
          <p:nvPr/>
        </p:nvSpPr>
        <p:spPr bwMode="auto">
          <a:xfrm>
            <a:off x="931310" y="5513262"/>
            <a:ext cx="7564511" cy="476317"/>
          </a:xfrm>
          <a:custGeom>
            <a:avLst/>
            <a:gdLst>
              <a:gd name="T0" fmla="*/ 0 w 4145"/>
              <a:gd name="T1" fmla="*/ 0 h 261"/>
              <a:gd name="T2" fmla="*/ 523 w 4145"/>
              <a:gd name="T3" fmla="*/ 0 h 261"/>
              <a:gd name="T4" fmla="*/ 787 w 4145"/>
              <a:gd name="T5" fmla="*/ 261 h 261"/>
              <a:gd name="T6" fmla="*/ 2308 w 4145"/>
              <a:gd name="T7" fmla="*/ 261 h 261"/>
              <a:gd name="T8" fmla="*/ 2376 w 4145"/>
              <a:gd name="T9" fmla="*/ 162 h 261"/>
              <a:gd name="T10" fmla="*/ 2442 w 4145"/>
              <a:gd name="T11" fmla="*/ 162 h 261"/>
              <a:gd name="T12" fmla="*/ 2506 w 4145"/>
              <a:gd name="T13" fmla="*/ 261 h 261"/>
              <a:gd name="T14" fmla="*/ 4145 w 4145"/>
              <a:gd name="T15" fmla="*/ 261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45" h="261">
                <a:moveTo>
                  <a:pt x="0" y="0"/>
                </a:moveTo>
                <a:lnTo>
                  <a:pt x="523" y="0"/>
                </a:lnTo>
                <a:lnTo>
                  <a:pt x="787" y="261"/>
                </a:lnTo>
                <a:lnTo>
                  <a:pt x="2308" y="261"/>
                </a:lnTo>
                <a:lnTo>
                  <a:pt x="2376" y="162"/>
                </a:lnTo>
                <a:lnTo>
                  <a:pt x="2442" y="162"/>
                </a:lnTo>
                <a:lnTo>
                  <a:pt x="2506" y="261"/>
                </a:lnTo>
                <a:lnTo>
                  <a:pt x="4145" y="261"/>
                </a:lnTo>
              </a:path>
            </a:pathLst>
          </a:custGeom>
          <a:noFill/>
          <a:ln w="12700" cap="flat">
            <a:solidFill>
              <a:srgbClr val="231815"/>
            </a:solidFill>
            <a:prstDash val="solid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93" name="Freeform 99"/>
          <p:cNvSpPr>
            <a:spLocks/>
          </p:cNvSpPr>
          <p:nvPr/>
        </p:nvSpPr>
        <p:spPr bwMode="auto">
          <a:xfrm>
            <a:off x="4563006" y="5870957"/>
            <a:ext cx="399669" cy="240896"/>
          </a:xfrm>
          <a:custGeom>
            <a:avLst/>
            <a:gdLst>
              <a:gd name="T0" fmla="*/ 219 w 219"/>
              <a:gd name="T1" fmla="*/ 64 h 132"/>
              <a:gd name="T2" fmla="*/ 219 w 219"/>
              <a:gd name="T3" fmla="*/ 64 h 132"/>
              <a:gd name="T4" fmla="*/ 217 w 219"/>
              <a:gd name="T5" fmla="*/ 76 h 132"/>
              <a:gd name="T6" fmla="*/ 211 w 219"/>
              <a:gd name="T7" fmla="*/ 99 h 132"/>
              <a:gd name="T8" fmla="*/ 208 w 219"/>
              <a:gd name="T9" fmla="*/ 111 h 132"/>
              <a:gd name="T10" fmla="*/ 202 w 219"/>
              <a:gd name="T11" fmla="*/ 122 h 132"/>
              <a:gd name="T12" fmla="*/ 198 w 219"/>
              <a:gd name="T13" fmla="*/ 128 h 132"/>
              <a:gd name="T14" fmla="*/ 192 w 219"/>
              <a:gd name="T15" fmla="*/ 132 h 132"/>
              <a:gd name="T16" fmla="*/ 186 w 219"/>
              <a:gd name="T17" fmla="*/ 128 h 132"/>
              <a:gd name="T18" fmla="*/ 182 w 219"/>
              <a:gd name="T19" fmla="*/ 122 h 132"/>
              <a:gd name="T20" fmla="*/ 177 w 219"/>
              <a:gd name="T21" fmla="*/ 111 h 132"/>
              <a:gd name="T22" fmla="*/ 173 w 219"/>
              <a:gd name="T23" fmla="*/ 99 h 132"/>
              <a:gd name="T24" fmla="*/ 167 w 219"/>
              <a:gd name="T25" fmla="*/ 76 h 132"/>
              <a:gd name="T26" fmla="*/ 163 w 219"/>
              <a:gd name="T27" fmla="*/ 64 h 132"/>
              <a:gd name="T28" fmla="*/ 163 w 219"/>
              <a:gd name="T29" fmla="*/ 64 h 132"/>
              <a:gd name="T30" fmla="*/ 163 w 219"/>
              <a:gd name="T31" fmla="*/ 57 h 132"/>
              <a:gd name="T32" fmla="*/ 155 w 219"/>
              <a:gd name="T33" fmla="*/ 31 h 132"/>
              <a:gd name="T34" fmla="*/ 153 w 219"/>
              <a:gd name="T35" fmla="*/ 20 h 132"/>
              <a:gd name="T36" fmla="*/ 148 w 219"/>
              <a:gd name="T37" fmla="*/ 8 h 132"/>
              <a:gd name="T38" fmla="*/ 144 w 219"/>
              <a:gd name="T39" fmla="*/ 2 h 132"/>
              <a:gd name="T40" fmla="*/ 136 w 219"/>
              <a:gd name="T41" fmla="*/ 0 h 132"/>
              <a:gd name="T42" fmla="*/ 132 w 219"/>
              <a:gd name="T43" fmla="*/ 2 h 132"/>
              <a:gd name="T44" fmla="*/ 128 w 219"/>
              <a:gd name="T45" fmla="*/ 8 h 132"/>
              <a:gd name="T46" fmla="*/ 122 w 219"/>
              <a:gd name="T47" fmla="*/ 20 h 132"/>
              <a:gd name="T48" fmla="*/ 118 w 219"/>
              <a:gd name="T49" fmla="*/ 31 h 132"/>
              <a:gd name="T50" fmla="*/ 113 w 219"/>
              <a:gd name="T51" fmla="*/ 57 h 132"/>
              <a:gd name="T52" fmla="*/ 109 w 219"/>
              <a:gd name="T53" fmla="*/ 64 h 132"/>
              <a:gd name="T54" fmla="*/ 109 w 219"/>
              <a:gd name="T55" fmla="*/ 64 h 132"/>
              <a:gd name="T56" fmla="*/ 109 w 219"/>
              <a:gd name="T57" fmla="*/ 64 h 132"/>
              <a:gd name="T58" fmla="*/ 109 w 219"/>
              <a:gd name="T59" fmla="*/ 64 h 132"/>
              <a:gd name="T60" fmla="*/ 109 w 219"/>
              <a:gd name="T61" fmla="*/ 76 h 132"/>
              <a:gd name="T62" fmla="*/ 101 w 219"/>
              <a:gd name="T63" fmla="*/ 99 h 132"/>
              <a:gd name="T64" fmla="*/ 99 w 219"/>
              <a:gd name="T65" fmla="*/ 111 h 132"/>
              <a:gd name="T66" fmla="*/ 93 w 219"/>
              <a:gd name="T67" fmla="*/ 122 h 132"/>
              <a:gd name="T68" fmla="*/ 89 w 219"/>
              <a:gd name="T69" fmla="*/ 128 h 132"/>
              <a:gd name="T70" fmla="*/ 82 w 219"/>
              <a:gd name="T71" fmla="*/ 132 h 132"/>
              <a:gd name="T72" fmla="*/ 78 w 219"/>
              <a:gd name="T73" fmla="*/ 128 h 132"/>
              <a:gd name="T74" fmla="*/ 72 w 219"/>
              <a:gd name="T75" fmla="*/ 122 h 132"/>
              <a:gd name="T76" fmla="*/ 68 w 219"/>
              <a:gd name="T77" fmla="*/ 111 h 132"/>
              <a:gd name="T78" fmla="*/ 64 w 219"/>
              <a:gd name="T79" fmla="*/ 99 h 132"/>
              <a:gd name="T80" fmla="*/ 58 w 219"/>
              <a:gd name="T81" fmla="*/ 76 h 132"/>
              <a:gd name="T82" fmla="*/ 55 w 219"/>
              <a:gd name="T83" fmla="*/ 64 h 132"/>
              <a:gd name="T84" fmla="*/ 55 w 219"/>
              <a:gd name="T85" fmla="*/ 64 h 132"/>
              <a:gd name="T86" fmla="*/ 53 w 219"/>
              <a:gd name="T87" fmla="*/ 57 h 132"/>
              <a:gd name="T88" fmla="*/ 47 w 219"/>
              <a:gd name="T89" fmla="*/ 31 h 132"/>
              <a:gd name="T90" fmla="*/ 43 w 219"/>
              <a:gd name="T91" fmla="*/ 20 h 132"/>
              <a:gd name="T92" fmla="*/ 39 w 219"/>
              <a:gd name="T93" fmla="*/ 8 h 132"/>
              <a:gd name="T94" fmla="*/ 33 w 219"/>
              <a:gd name="T95" fmla="*/ 2 h 132"/>
              <a:gd name="T96" fmla="*/ 27 w 219"/>
              <a:gd name="T97" fmla="*/ 0 h 132"/>
              <a:gd name="T98" fmla="*/ 23 w 219"/>
              <a:gd name="T99" fmla="*/ 2 h 132"/>
              <a:gd name="T100" fmla="*/ 18 w 219"/>
              <a:gd name="T101" fmla="*/ 8 h 132"/>
              <a:gd name="T102" fmla="*/ 14 w 219"/>
              <a:gd name="T103" fmla="*/ 20 h 132"/>
              <a:gd name="T104" fmla="*/ 10 w 219"/>
              <a:gd name="T105" fmla="*/ 31 h 132"/>
              <a:gd name="T106" fmla="*/ 4 w 219"/>
              <a:gd name="T107" fmla="*/ 57 h 132"/>
              <a:gd name="T108" fmla="*/ 0 w 219"/>
              <a:gd name="T109" fmla="*/ 64 h 132"/>
              <a:gd name="T110" fmla="*/ 0 w 219"/>
              <a:gd name="T111" fmla="*/ 64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19" h="132">
                <a:moveTo>
                  <a:pt x="219" y="64"/>
                </a:moveTo>
                <a:lnTo>
                  <a:pt x="219" y="64"/>
                </a:lnTo>
                <a:lnTo>
                  <a:pt x="217" y="76"/>
                </a:lnTo>
                <a:lnTo>
                  <a:pt x="211" y="99"/>
                </a:lnTo>
                <a:lnTo>
                  <a:pt x="208" y="111"/>
                </a:lnTo>
                <a:lnTo>
                  <a:pt x="202" y="122"/>
                </a:lnTo>
                <a:lnTo>
                  <a:pt x="198" y="128"/>
                </a:lnTo>
                <a:lnTo>
                  <a:pt x="192" y="132"/>
                </a:lnTo>
                <a:lnTo>
                  <a:pt x="186" y="128"/>
                </a:lnTo>
                <a:lnTo>
                  <a:pt x="182" y="122"/>
                </a:lnTo>
                <a:lnTo>
                  <a:pt x="177" y="111"/>
                </a:lnTo>
                <a:lnTo>
                  <a:pt x="173" y="99"/>
                </a:lnTo>
                <a:lnTo>
                  <a:pt x="167" y="76"/>
                </a:lnTo>
                <a:lnTo>
                  <a:pt x="163" y="64"/>
                </a:lnTo>
                <a:lnTo>
                  <a:pt x="163" y="64"/>
                </a:lnTo>
                <a:lnTo>
                  <a:pt x="163" y="57"/>
                </a:lnTo>
                <a:lnTo>
                  <a:pt x="155" y="31"/>
                </a:lnTo>
                <a:lnTo>
                  <a:pt x="153" y="20"/>
                </a:lnTo>
                <a:lnTo>
                  <a:pt x="148" y="8"/>
                </a:lnTo>
                <a:lnTo>
                  <a:pt x="144" y="2"/>
                </a:lnTo>
                <a:lnTo>
                  <a:pt x="136" y="0"/>
                </a:lnTo>
                <a:lnTo>
                  <a:pt x="132" y="2"/>
                </a:lnTo>
                <a:lnTo>
                  <a:pt x="128" y="8"/>
                </a:lnTo>
                <a:lnTo>
                  <a:pt x="122" y="20"/>
                </a:lnTo>
                <a:lnTo>
                  <a:pt x="118" y="31"/>
                </a:lnTo>
                <a:lnTo>
                  <a:pt x="113" y="57"/>
                </a:lnTo>
                <a:lnTo>
                  <a:pt x="109" y="64"/>
                </a:lnTo>
                <a:lnTo>
                  <a:pt x="109" y="64"/>
                </a:lnTo>
                <a:lnTo>
                  <a:pt x="109" y="64"/>
                </a:lnTo>
                <a:lnTo>
                  <a:pt x="109" y="64"/>
                </a:lnTo>
                <a:lnTo>
                  <a:pt x="109" y="76"/>
                </a:lnTo>
                <a:lnTo>
                  <a:pt x="101" y="99"/>
                </a:lnTo>
                <a:lnTo>
                  <a:pt x="99" y="111"/>
                </a:lnTo>
                <a:lnTo>
                  <a:pt x="93" y="122"/>
                </a:lnTo>
                <a:lnTo>
                  <a:pt x="89" y="128"/>
                </a:lnTo>
                <a:lnTo>
                  <a:pt x="82" y="132"/>
                </a:lnTo>
                <a:lnTo>
                  <a:pt x="78" y="128"/>
                </a:lnTo>
                <a:lnTo>
                  <a:pt x="72" y="122"/>
                </a:lnTo>
                <a:lnTo>
                  <a:pt x="68" y="111"/>
                </a:lnTo>
                <a:lnTo>
                  <a:pt x="64" y="99"/>
                </a:lnTo>
                <a:lnTo>
                  <a:pt x="58" y="76"/>
                </a:lnTo>
                <a:lnTo>
                  <a:pt x="55" y="64"/>
                </a:lnTo>
                <a:lnTo>
                  <a:pt x="55" y="64"/>
                </a:lnTo>
                <a:lnTo>
                  <a:pt x="53" y="57"/>
                </a:lnTo>
                <a:lnTo>
                  <a:pt x="47" y="31"/>
                </a:lnTo>
                <a:lnTo>
                  <a:pt x="43" y="20"/>
                </a:lnTo>
                <a:lnTo>
                  <a:pt x="39" y="8"/>
                </a:lnTo>
                <a:lnTo>
                  <a:pt x="33" y="2"/>
                </a:lnTo>
                <a:lnTo>
                  <a:pt x="27" y="0"/>
                </a:lnTo>
                <a:lnTo>
                  <a:pt x="23" y="2"/>
                </a:lnTo>
                <a:lnTo>
                  <a:pt x="18" y="8"/>
                </a:lnTo>
                <a:lnTo>
                  <a:pt x="14" y="20"/>
                </a:lnTo>
                <a:lnTo>
                  <a:pt x="10" y="31"/>
                </a:lnTo>
                <a:lnTo>
                  <a:pt x="4" y="57"/>
                </a:lnTo>
                <a:lnTo>
                  <a:pt x="0" y="64"/>
                </a:lnTo>
                <a:lnTo>
                  <a:pt x="0" y="64"/>
                </a:lnTo>
              </a:path>
            </a:pathLst>
          </a:cu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94" name="Freeform 101"/>
          <p:cNvSpPr>
            <a:spLocks/>
          </p:cNvSpPr>
          <p:nvPr/>
        </p:nvSpPr>
        <p:spPr bwMode="auto">
          <a:xfrm>
            <a:off x="7787733" y="5870957"/>
            <a:ext cx="240896" cy="240896"/>
          </a:xfrm>
          <a:custGeom>
            <a:avLst/>
            <a:gdLst>
              <a:gd name="T0" fmla="*/ 132 w 132"/>
              <a:gd name="T1" fmla="*/ 66 h 132"/>
              <a:gd name="T2" fmla="*/ 132 w 132"/>
              <a:gd name="T3" fmla="*/ 66 h 132"/>
              <a:gd name="T4" fmla="*/ 126 w 132"/>
              <a:gd name="T5" fmla="*/ 101 h 132"/>
              <a:gd name="T6" fmla="*/ 120 w 132"/>
              <a:gd name="T7" fmla="*/ 124 h 132"/>
              <a:gd name="T8" fmla="*/ 119 w 132"/>
              <a:gd name="T9" fmla="*/ 130 h 132"/>
              <a:gd name="T10" fmla="*/ 115 w 132"/>
              <a:gd name="T11" fmla="*/ 132 h 132"/>
              <a:gd name="T12" fmla="*/ 113 w 132"/>
              <a:gd name="T13" fmla="*/ 130 h 132"/>
              <a:gd name="T14" fmla="*/ 109 w 132"/>
              <a:gd name="T15" fmla="*/ 124 h 132"/>
              <a:gd name="T16" fmla="*/ 103 w 132"/>
              <a:gd name="T17" fmla="*/ 101 h 132"/>
              <a:gd name="T18" fmla="*/ 97 w 132"/>
              <a:gd name="T19" fmla="*/ 66 h 132"/>
              <a:gd name="T20" fmla="*/ 97 w 132"/>
              <a:gd name="T21" fmla="*/ 66 h 132"/>
              <a:gd name="T22" fmla="*/ 95 w 132"/>
              <a:gd name="T23" fmla="*/ 33 h 132"/>
              <a:gd name="T24" fmla="*/ 89 w 132"/>
              <a:gd name="T25" fmla="*/ 10 h 132"/>
              <a:gd name="T26" fmla="*/ 86 w 132"/>
              <a:gd name="T27" fmla="*/ 4 h 132"/>
              <a:gd name="T28" fmla="*/ 84 w 132"/>
              <a:gd name="T29" fmla="*/ 0 h 132"/>
              <a:gd name="T30" fmla="*/ 82 w 132"/>
              <a:gd name="T31" fmla="*/ 4 h 132"/>
              <a:gd name="T32" fmla="*/ 78 w 132"/>
              <a:gd name="T33" fmla="*/ 10 h 132"/>
              <a:gd name="T34" fmla="*/ 72 w 132"/>
              <a:gd name="T35" fmla="*/ 33 h 132"/>
              <a:gd name="T36" fmla="*/ 66 w 132"/>
              <a:gd name="T37" fmla="*/ 66 h 132"/>
              <a:gd name="T38" fmla="*/ 66 w 132"/>
              <a:gd name="T39" fmla="*/ 66 h 132"/>
              <a:gd name="T40" fmla="*/ 66 w 132"/>
              <a:gd name="T41" fmla="*/ 66 h 132"/>
              <a:gd name="T42" fmla="*/ 66 w 132"/>
              <a:gd name="T43" fmla="*/ 66 h 132"/>
              <a:gd name="T44" fmla="*/ 60 w 132"/>
              <a:gd name="T45" fmla="*/ 101 h 132"/>
              <a:gd name="T46" fmla="*/ 55 w 132"/>
              <a:gd name="T47" fmla="*/ 124 h 132"/>
              <a:gd name="T48" fmla="*/ 53 w 132"/>
              <a:gd name="T49" fmla="*/ 130 h 132"/>
              <a:gd name="T50" fmla="*/ 49 w 132"/>
              <a:gd name="T51" fmla="*/ 132 h 132"/>
              <a:gd name="T52" fmla="*/ 47 w 132"/>
              <a:gd name="T53" fmla="*/ 130 h 132"/>
              <a:gd name="T54" fmla="*/ 43 w 132"/>
              <a:gd name="T55" fmla="*/ 124 h 132"/>
              <a:gd name="T56" fmla="*/ 37 w 132"/>
              <a:gd name="T57" fmla="*/ 101 h 132"/>
              <a:gd name="T58" fmla="*/ 35 w 132"/>
              <a:gd name="T59" fmla="*/ 66 h 132"/>
              <a:gd name="T60" fmla="*/ 35 w 132"/>
              <a:gd name="T61" fmla="*/ 66 h 132"/>
              <a:gd name="T62" fmla="*/ 29 w 132"/>
              <a:gd name="T63" fmla="*/ 33 h 132"/>
              <a:gd name="T64" fmla="*/ 24 w 132"/>
              <a:gd name="T65" fmla="*/ 10 h 132"/>
              <a:gd name="T66" fmla="*/ 20 w 132"/>
              <a:gd name="T67" fmla="*/ 4 h 132"/>
              <a:gd name="T68" fmla="*/ 18 w 132"/>
              <a:gd name="T69" fmla="*/ 0 h 132"/>
              <a:gd name="T70" fmla="*/ 14 w 132"/>
              <a:gd name="T71" fmla="*/ 4 h 132"/>
              <a:gd name="T72" fmla="*/ 12 w 132"/>
              <a:gd name="T73" fmla="*/ 10 h 132"/>
              <a:gd name="T74" fmla="*/ 6 w 132"/>
              <a:gd name="T75" fmla="*/ 33 h 132"/>
              <a:gd name="T76" fmla="*/ 0 w 132"/>
              <a:gd name="T77" fmla="*/ 66 h 132"/>
              <a:gd name="T78" fmla="*/ 0 w 132"/>
              <a:gd name="T79" fmla="*/ 66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32" h="132">
                <a:moveTo>
                  <a:pt x="132" y="66"/>
                </a:moveTo>
                <a:lnTo>
                  <a:pt x="132" y="66"/>
                </a:lnTo>
                <a:lnTo>
                  <a:pt x="126" y="101"/>
                </a:lnTo>
                <a:lnTo>
                  <a:pt x="120" y="124"/>
                </a:lnTo>
                <a:lnTo>
                  <a:pt x="119" y="130"/>
                </a:lnTo>
                <a:lnTo>
                  <a:pt x="115" y="132"/>
                </a:lnTo>
                <a:lnTo>
                  <a:pt x="113" y="130"/>
                </a:lnTo>
                <a:lnTo>
                  <a:pt x="109" y="124"/>
                </a:lnTo>
                <a:lnTo>
                  <a:pt x="103" y="101"/>
                </a:lnTo>
                <a:lnTo>
                  <a:pt x="97" y="66"/>
                </a:lnTo>
                <a:lnTo>
                  <a:pt x="97" y="66"/>
                </a:lnTo>
                <a:lnTo>
                  <a:pt x="95" y="33"/>
                </a:lnTo>
                <a:lnTo>
                  <a:pt x="89" y="10"/>
                </a:lnTo>
                <a:lnTo>
                  <a:pt x="86" y="4"/>
                </a:lnTo>
                <a:lnTo>
                  <a:pt x="84" y="0"/>
                </a:lnTo>
                <a:lnTo>
                  <a:pt x="82" y="4"/>
                </a:lnTo>
                <a:lnTo>
                  <a:pt x="78" y="10"/>
                </a:lnTo>
                <a:lnTo>
                  <a:pt x="72" y="33"/>
                </a:lnTo>
                <a:lnTo>
                  <a:pt x="66" y="66"/>
                </a:lnTo>
                <a:lnTo>
                  <a:pt x="66" y="66"/>
                </a:lnTo>
                <a:lnTo>
                  <a:pt x="66" y="66"/>
                </a:lnTo>
                <a:lnTo>
                  <a:pt x="66" y="66"/>
                </a:lnTo>
                <a:lnTo>
                  <a:pt x="60" y="101"/>
                </a:lnTo>
                <a:lnTo>
                  <a:pt x="55" y="124"/>
                </a:lnTo>
                <a:lnTo>
                  <a:pt x="53" y="130"/>
                </a:lnTo>
                <a:lnTo>
                  <a:pt x="49" y="132"/>
                </a:lnTo>
                <a:lnTo>
                  <a:pt x="47" y="130"/>
                </a:lnTo>
                <a:lnTo>
                  <a:pt x="43" y="124"/>
                </a:lnTo>
                <a:lnTo>
                  <a:pt x="37" y="101"/>
                </a:lnTo>
                <a:lnTo>
                  <a:pt x="35" y="66"/>
                </a:lnTo>
                <a:lnTo>
                  <a:pt x="35" y="66"/>
                </a:lnTo>
                <a:lnTo>
                  <a:pt x="29" y="33"/>
                </a:lnTo>
                <a:lnTo>
                  <a:pt x="24" y="10"/>
                </a:lnTo>
                <a:lnTo>
                  <a:pt x="20" y="4"/>
                </a:lnTo>
                <a:lnTo>
                  <a:pt x="18" y="0"/>
                </a:lnTo>
                <a:lnTo>
                  <a:pt x="14" y="4"/>
                </a:lnTo>
                <a:lnTo>
                  <a:pt x="12" y="10"/>
                </a:lnTo>
                <a:lnTo>
                  <a:pt x="6" y="33"/>
                </a:lnTo>
                <a:lnTo>
                  <a:pt x="0" y="66"/>
                </a:lnTo>
                <a:lnTo>
                  <a:pt x="0" y="66"/>
                </a:lnTo>
              </a:path>
            </a:pathLst>
          </a:custGeom>
          <a:ln>
            <a:solidFill>
              <a:srgbClr val="00FFFF"/>
            </a:solidFill>
            <a:headEnd/>
            <a:tailE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75802" y="6120959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30nm</a:t>
            </a:r>
            <a:endParaRPr kumimoji="1" lang="ja-JP" altLang="en-US" dirty="0"/>
          </a:p>
        </p:txBody>
      </p:sp>
      <p:sp>
        <p:nvSpPr>
          <p:cNvPr id="98" name="テキスト ボックス 97"/>
          <p:cNvSpPr txBox="1"/>
          <p:nvPr/>
        </p:nvSpPr>
        <p:spPr>
          <a:xfrm>
            <a:off x="7558923" y="6205699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6</a:t>
            </a:r>
            <a:r>
              <a:rPr kumimoji="1" lang="en-US" altLang="ja-JP" dirty="0" smtClean="0"/>
              <a:t>nm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5582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オブジェクト 8"/>
          <p:cNvGraphicFramePr>
            <a:graphicFrameLocks noChangeAspect="1"/>
          </p:cNvGraphicFramePr>
          <p:nvPr>
            <p:extLst/>
          </p:nvPr>
        </p:nvGraphicFramePr>
        <p:xfrm>
          <a:off x="563562" y="980728"/>
          <a:ext cx="8016875" cy="5812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ｸﾞﾗﾌ" r:id="rId3" imgW="8263080" imgH="5990760" progId="Origin50.Graph">
                  <p:embed/>
                </p:oleObj>
              </mc:Choice>
              <mc:Fallback>
                <p:oleObj name="ｸﾞﾗﾌ" r:id="rId3" imgW="8263080" imgH="5990760" progId="Origin50.Graph">
                  <p:embed/>
                  <p:pic>
                    <p:nvPicPr>
                      <p:cNvPr id="9" name="オブジェクト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3562" y="980728"/>
                        <a:ext cx="8016875" cy="5812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Comparison with SASE: Gain Curve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58</a:t>
            </a:fld>
            <a:endParaRPr lang="ja-JP" altLang="en-US" dirty="0"/>
          </a:p>
        </p:txBody>
      </p:sp>
      <p:sp>
        <p:nvSpPr>
          <p:cNvPr id="7" name="左右矢印 6"/>
          <p:cNvSpPr/>
          <p:nvPr/>
        </p:nvSpPr>
        <p:spPr>
          <a:xfrm>
            <a:off x="1873250" y="4579137"/>
            <a:ext cx="2286000" cy="460979"/>
          </a:xfrm>
          <a:prstGeom prst="left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Modulator (HGHG)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89700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Comparison with SASE: </a:t>
            </a:r>
            <a:r>
              <a:rPr lang="en-US" altLang="ja-JP" dirty="0" smtClean="0"/>
              <a:t>Spectrum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59</a:t>
            </a:fld>
            <a:endParaRPr lang="ja-JP" altLang="en-US" dirty="0"/>
          </a:p>
        </p:txBody>
      </p:sp>
      <p:graphicFrame>
        <p:nvGraphicFramePr>
          <p:cNvPr id="7" name="オブジェクト 6"/>
          <p:cNvGraphicFramePr>
            <a:graphicFrameLocks noChangeAspect="1"/>
          </p:cNvGraphicFramePr>
          <p:nvPr>
            <p:extLst/>
          </p:nvPr>
        </p:nvGraphicFramePr>
        <p:xfrm>
          <a:off x="585788" y="1063718"/>
          <a:ext cx="7720012" cy="5717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ｸﾞﾗﾌ" r:id="rId3" imgW="8011800" imgH="5934600" progId="Origin50.Graph">
                  <p:embed/>
                </p:oleObj>
              </mc:Choice>
              <mc:Fallback>
                <p:oleObj name="ｸﾞﾗﾌ" r:id="rId3" imgW="8011800" imgH="5934600" progId="Origin50.Graph">
                  <p:embed/>
                  <p:pic>
                    <p:nvPicPr>
                      <p:cNvPr id="7" name="オブジェクト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5788" y="1063718"/>
                        <a:ext cx="7720012" cy="57177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793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SR &amp; Various Sources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6</a:t>
            </a:fld>
            <a:endParaRPr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3" y="1029189"/>
            <a:ext cx="4269056" cy="574066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036086" y="2299433"/>
            <a:ext cx="3496727" cy="13849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SR </a:t>
            </a:r>
            <a:r>
              <a:rPr lang="en-US" altLang="ja-JP" sz="2800" dirty="0" smtClean="0"/>
              <a:t>provides much higher brilliance in x-ray regions.</a:t>
            </a:r>
          </a:p>
        </p:txBody>
      </p:sp>
    </p:spTree>
    <p:extLst>
      <p:ext uri="{BB962C8B-B14F-4D97-AF65-F5344CB8AC3E}">
        <p14:creationId xmlns:p14="http://schemas.microsoft.com/office/powerpoint/2010/main" val="425183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4824413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Introduction</a:t>
            </a:r>
          </a:p>
          <a:p>
            <a:pPr eaLnBrk="1" hangingPunct="1"/>
            <a:r>
              <a:rPr lang="en-US" altLang="ja-JP" dirty="0" smtClean="0"/>
              <a:t>Coherent radiation &amp; FELs</a:t>
            </a:r>
          </a:p>
          <a:p>
            <a:r>
              <a:rPr lang="en-US" altLang="ja-JP" dirty="0"/>
              <a:t>Amplification mechanism in </a:t>
            </a:r>
            <a:r>
              <a:rPr lang="en-US" altLang="ja-JP" dirty="0" smtClean="0"/>
              <a:t>FELs</a:t>
            </a:r>
          </a:p>
          <a:p>
            <a:r>
              <a:rPr lang="en-US" altLang="ja-JP" dirty="0"/>
              <a:t>FEL equation</a:t>
            </a:r>
          </a:p>
          <a:p>
            <a:r>
              <a:rPr lang="en-US" altLang="ja-JP" dirty="0"/>
              <a:t>Characteristics of FEL radiation</a:t>
            </a:r>
            <a:endParaRPr lang="en-US" altLang="ja-JP" dirty="0" smtClean="0"/>
          </a:p>
          <a:p>
            <a:pPr eaLnBrk="1" hangingPunct="1"/>
            <a:r>
              <a:rPr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ERL: what’s it?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E675D5-6A16-489E-8151-F52117966913}" type="slidenum">
              <a:rPr lang="ja-JP" altLang="en-US" smtClean="0"/>
              <a:pPr>
                <a:defRPr/>
              </a:pPr>
              <a:t>60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4848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Low Rep. Rate in NC Linac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61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13658" y="1140380"/>
            <a:ext cx="5916684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800" dirty="0" smtClean="0"/>
              <a:t>Low rep. rate: biggest drawback of FELs based on NC linac </a:t>
            </a:r>
            <a:endParaRPr kumimoji="1" lang="ja-JP" altLang="en-US" sz="280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4139"/>
            <a:ext cx="8758592" cy="4472892"/>
          </a:xfrm>
          <a:prstGeom prst="rect">
            <a:avLst/>
          </a:prstGeom>
        </p:spPr>
      </p:pic>
      <p:sp useBgFill="1">
        <p:nvSpPr>
          <p:cNvPr id="8" name="テキスト ボックス 7"/>
          <p:cNvSpPr txBox="1"/>
          <p:nvPr/>
        </p:nvSpPr>
        <p:spPr>
          <a:xfrm>
            <a:off x="7590026" y="4556886"/>
            <a:ext cx="1361270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SACLA</a:t>
            </a:r>
            <a:endParaRPr kumimoji="1" lang="ja-JP" altLang="en-US" sz="2800" dirty="0">
              <a:latin typeface="Arial" panose="020B0604020202020204" pitchFamily="34" charset="0"/>
              <a:ea typeface="Arial Unicode MS" panose="020B0604020202020204" pitchFamily="50" charset="-128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2660838" y="5960725"/>
                <a:ext cx="4221027" cy="830997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 err="1" smtClean="0"/>
                  <a:t>B</a:t>
                </a:r>
                <a:r>
                  <a:rPr kumimoji="1" lang="en-US" altLang="ja-JP" sz="2400" baseline="-25000" dirty="0" err="1" smtClean="0"/>
                  <a:t>peak</a:t>
                </a:r>
                <a:r>
                  <a:rPr kumimoji="1" lang="en-US" altLang="ja-JP" sz="2400" dirty="0" err="1" smtClean="0"/>
                  <a:t>@SACLA</a:t>
                </a:r>
                <a:r>
                  <a:rPr kumimoji="1" lang="en-US" altLang="ja-JP" sz="2400" dirty="0" smtClean="0"/>
                  <a:t> </a:t>
                </a:r>
                <a14:m>
                  <m:oMath xmlns:m="http://schemas.openxmlformats.org/officeDocument/2006/math">
                    <m:r>
                      <a:rPr kumimoji="1" lang="en-US" altLang="ja-JP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</m:oMath>
                </a14:m>
                <a:r>
                  <a:rPr kumimoji="1" lang="en-US" altLang="ja-JP" sz="2400" dirty="0" smtClean="0"/>
                  <a:t> B</a:t>
                </a:r>
                <a:r>
                  <a:rPr kumimoji="1" lang="en-US" altLang="ja-JP" sz="2400" baseline="-25000" dirty="0" smtClean="0"/>
                  <a:t>peak</a:t>
                </a:r>
                <a:r>
                  <a:rPr kumimoji="1" lang="en-US" altLang="ja-JP" sz="2400" dirty="0" smtClean="0"/>
                  <a:t>@SP8</a:t>
                </a:r>
              </a:p>
              <a:p>
                <a:r>
                  <a:rPr lang="en-US" altLang="ja-JP" sz="2400" dirty="0" err="1" smtClean="0"/>
                  <a:t>B</a:t>
                </a:r>
                <a:r>
                  <a:rPr lang="en-US" altLang="ja-JP" sz="2400" baseline="-25000" dirty="0" err="1" smtClean="0"/>
                  <a:t>av</a:t>
                </a:r>
                <a:r>
                  <a:rPr lang="en-US" altLang="ja-JP" sz="2400" dirty="0" err="1" smtClean="0"/>
                  <a:t>@SACLA</a:t>
                </a:r>
                <a:r>
                  <a:rPr lang="en-US" altLang="ja-JP" sz="2400" dirty="0" smtClean="0"/>
                  <a:t> ~ B</a:t>
                </a:r>
                <a:r>
                  <a:rPr lang="en-US" altLang="ja-JP" sz="2400" baseline="-25000" dirty="0" smtClean="0"/>
                  <a:t>av</a:t>
                </a:r>
                <a:r>
                  <a:rPr lang="en-US" altLang="ja-JP" sz="2400" dirty="0" smtClean="0"/>
                  <a:t>@SP8</a:t>
                </a:r>
                <a:endParaRPr lang="en-US" altLang="ja-JP" sz="2400" dirty="0"/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0838" y="5960725"/>
                <a:ext cx="4221027" cy="83099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050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Increasing the Rep. Rate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698793"/>
          </a:xfrm>
        </p:spPr>
        <p:txBody>
          <a:bodyPr>
            <a:normAutofit/>
          </a:bodyPr>
          <a:lstStyle/>
          <a:p>
            <a:r>
              <a:rPr lang="en-US" altLang="ja-JP" sz="2800" dirty="0"/>
              <a:t>Rep. rate in NC cavity is limited by the </a:t>
            </a:r>
            <a:r>
              <a:rPr lang="en-US" altLang="ja-JP" sz="2800" dirty="0" err="1"/>
              <a:t>Ohmic</a:t>
            </a:r>
            <a:r>
              <a:rPr lang="en-US" altLang="ja-JP" sz="2800" dirty="0"/>
              <a:t> loss: </a:t>
            </a:r>
            <a:r>
              <a:rPr lang="en-US" altLang="ja-JP" sz="2800" dirty="0" smtClean="0"/>
              <a:t>pulse </a:t>
            </a:r>
            <a:r>
              <a:rPr lang="en-US" altLang="ja-JP" sz="2800" dirty="0"/>
              <a:t>operation mandatory (~100 Hz)</a:t>
            </a:r>
          </a:p>
          <a:p>
            <a:pPr lvl="1"/>
            <a:r>
              <a:rPr lang="en-US" altLang="ja-JP" sz="2400" dirty="0" err="1" smtClean="0"/>
              <a:t>I</a:t>
            </a:r>
            <a:r>
              <a:rPr lang="en-US" altLang="ja-JP" sz="2400" baseline="-25000" dirty="0" err="1" smtClean="0"/>
              <a:t>av</a:t>
            </a:r>
            <a:r>
              <a:rPr lang="en-US" altLang="ja-JP" sz="2400" dirty="0" smtClean="0"/>
              <a:t>=100pC x 100Hz=10nA </a:t>
            </a:r>
            <a:r>
              <a:rPr lang="en-US" altLang="ja-JP" sz="2400" dirty="0"/>
              <a:t>(cf. 100mA in storage ring)</a:t>
            </a:r>
          </a:p>
          <a:p>
            <a:r>
              <a:rPr lang="en-US" altLang="ja-JP" sz="2800" dirty="0"/>
              <a:t>SC cavity completely solves the problem; CW operation possible!</a:t>
            </a:r>
          </a:p>
          <a:p>
            <a:pPr lvl="1"/>
            <a:r>
              <a:rPr lang="en-US" altLang="ja-JP" sz="2400" dirty="0" err="1" smtClean="0"/>
              <a:t>I</a:t>
            </a:r>
            <a:r>
              <a:rPr lang="en-US" altLang="ja-JP" sz="2400" baseline="-25000" dirty="0" err="1"/>
              <a:t>av</a:t>
            </a:r>
            <a:r>
              <a:rPr lang="en-US" altLang="ja-JP" sz="2400" dirty="0" smtClean="0"/>
              <a:t> </a:t>
            </a:r>
            <a:r>
              <a:rPr lang="en-US" altLang="ja-JP" sz="2400" dirty="0"/>
              <a:t>= 100 </a:t>
            </a:r>
            <a:r>
              <a:rPr lang="en-US" altLang="ja-JP" sz="2400" dirty="0" err="1"/>
              <a:t>pC</a:t>
            </a:r>
            <a:r>
              <a:rPr lang="en-US" altLang="ja-JP" sz="2400" dirty="0"/>
              <a:t> x 1 </a:t>
            </a:r>
            <a:r>
              <a:rPr lang="en-US" altLang="ja-JP" sz="2400" dirty="0" err="1"/>
              <a:t>Gz</a:t>
            </a:r>
            <a:r>
              <a:rPr lang="en-US" altLang="ja-JP" sz="2400" dirty="0"/>
              <a:t> = 100 </a:t>
            </a:r>
            <a:r>
              <a:rPr lang="en-US" altLang="ja-JP" sz="2400" dirty="0" smtClean="0"/>
              <a:t>mA</a:t>
            </a:r>
            <a:endParaRPr lang="en-US" altLang="ja-JP" sz="2400" dirty="0"/>
          </a:p>
          <a:p>
            <a:r>
              <a:rPr lang="en-US" altLang="ja-JP" sz="2800" dirty="0"/>
              <a:t>However, we have to </a:t>
            </a:r>
            <a:r>
              <a:rPr lang="en-US" altLang="ja-JP" sz="2800" dirty="0" smtClean="0"/>
              <a:t>generate and handle e- beam with huge (average) power</a:t>
            </a:r>
          </a:p>
          <a:p>
            <a:pPr lvl="1"/>
            <a:r>
              <a:rPr lang="en-US" altLang="ja-JP" sz="2400" dirty="0" smtClean="0"/>
              <a:t>100mA </a:t>
            </a:r>
            <a:r>
              <a:rPr lang="en-US" altLang="ja-JP" sz="2400" dirty="0"/>
              <a:t>x </a:t>
            </a:r>
            <a:r>
              <a:rPr lang="en-US" altLang="ja-JP" sz="2400" dirty="0" smtClean="0"/>
              <a:t>10GeV=1GW (</a:t>
            </a:r>
            <a:r>
              <a:rPr lang="en-US" altLang="ja-JP" sz="2400" u="sng" dirty="0" smtClean="0"/>
              <a:t>average</a:t>
            </a:r>
            <a:r>
              <a:rPr lang="en-US" altLang="ja-JP" sz="2400" dirty="0" smtClean="0"/>
              <a:t>)</a:t>
            </a:r>
          </a:p>
          <a:p>
            <a:pPr lvl="1"/>
            <a:r>
              <a:rPr lang="en-US" altLang="ja-JP" sz="2400" dirty="0" smtClean="0"/>
              <a:t>Nuclear reactor typical power~1GW</a:t>
            </a:r>
            <a:endParaRPr lang="en-US" altLang="ja-JP" sz="24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62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3772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ERL: Energy Recovery Linac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63</a:t>
            </a:fld>
            <a:endParaRPr lang="ja-JP" altLang="en-US" dirty="0"/>
          </a:p>
        </p:txBody>
      </p:sp>
      <p:sp>
        <p:nvSpPr>
          <p:cNvPr id="8" name="AutoShape 3"/>
          <p:cNvSpPr>
            <a:spLocks noChangeAspect="1" noChangeArrowheads="1" noTextEdit="1"/>
          </p:cNvSpPr>
          <p:nvPr/>
        </p:nvSpPr>
        <p:spPr bwMode="auto">
          <a:xfrm>
            <a:off x="785280" y="1170890"/>
            <a:ext cx="79533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813980" y="3104465"/>
            <a:ext cx="5453063" cy="17303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" name="Freeform 6"/>
          <p:cNvSpPr>
            <a:spLocks/>
          </p:cNvSpPr>
          <p:nvPr/>
        </p:nvSpPr>
        <p:spPr bwMode="auto">
          <a:xfrm>
            <a:off x="837668" y="1228040"/>
            <a:ext cx="7408863" cy="1963738"/>
          </a:xfrm>
          <a:custGeom>
            <a:avLst/>
            <a:gdLst>
              <a:gd name="T0" fmla="*/ 1712 w 1973"/>
              <a:gd name="T1" fmla="*/ 521 h 521"/>
              <a:gd name="T2" fmla="*/ 1973 w 1973"/>
              <a:gd name="T3" fmla="*/ 260 h 521"/>
              <a:gd name="T4" fmla="*/ 1712 w 1973"/>
              <a:gd name="T5" fmla="*/ 0 h 521"/>
              <a:gd name="T6" fmla="*/ 260 w 1973"/>
              <a:gd name="T7" fmla="*/ 0 h 521"/>
              <a:gd name="T8" fmla="*/ 0 w 1973"/>
              <a:gd name="T9" fmla="*/ 260 h 521"/>
              <a:gd name="T10" fmla="*/ 260 w 1973"/>
              <a:gd name="T11" fmla="*/ 521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73" h="521">
                <a:moveTo>
                  <a:pt x="1712" y="521"/>
                </a:moveTo>
                <a:cubicBezTo>
                  <a:pt x="1856" y="521"/>
                  <a:pt x="1973" y="404"/>
                  <a:pt x="1973" y="260"/>
                </a:cubicBezTo>
                <a:cubicBezTo>
                  <a:pt x="1973" y="116"/>
                  <a:pt x="1856" y="0"/>
                  <a:pt x="1712" y="0"/>
                </a:cubicBezTo>
                <a:cubicBezTo>
                  <a:pt x="260" y="0"/>
                  <a:pt x="260" y="0"/>
                  <a:pt x="260" y="0"/>
                </a:cubicBezTo>
                <a:cubicBezTo>
                  <a:pt x="116" y="0"/>
                  <a:pt x="0" y="116"/>
                  <a:pt x="0" y="260"/>
                </a:cubicBezTo>
                <a:cubicBezTo>
                  <a:pt x="0" y="404"/>
                  <a:pt x="116" y="521"/>
                  <a:pt x="260" y="521"/>
                </a:cubicBezTo>
              </a:path>
            </a:pathLst>
          </a:custGeom>
          <a:noFill/>
          <a:ln w="158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" name="Freeform 7"/>
          <p:cNvSpPr>
            <a:spLocks/>
          </p:cNvSpPr>
          <p:nvPr/>
        </p:nvSpPr>
        <p:spPr bwMode="auto">
          <a:xfrm>
            <a:off x="1475843" y="2928253"/>
            <a:ext cx="338138" cy="338138"/>
          </a:xfrm>
          <a:custGeom>
            <a:avLst/>
            <a:gdLst>
              <a:gd name="T0" fmla="*/ 90 w 90"/>
              <a:gd name="T1" fmla="*/ 68 h 90"/>
              <a:gd name="T2" fmla="*/ 0 w 90"/>
              <a:gd name="T3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0" h="90">
                <a:moveTo>
                  <a:pt x="90" y="68"/>
                </a:moveTo>
                <a:cubicBezTo>
                  <a:pt x="90" y="68"/>
                  <a:pt x="45" y="90"/>
                  <a:pt x="0" y="0"/>
                </a:cubicBezTo>
              </a:path>
            </a:pathLst>
          </a:custGeom>
          <a:noFill/>
          <a:ln w="158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" name="Freeform 8"/>
          <p:cNvSpPr>
            <a:spLocks/>
          </p:cNvSpPr>
          <p:nvPr/>
        </p:nvSpPr>
        <p:spPr bwMode="auto">
          <a:xfrm>
            <a:off x="7267043" y="2928253"/>
            <a:ext cx="338138" cy="338138"/>
          </a:xfrm>
          <a:custGeom>
            <a:avLst/>
            <a:gdLst>
              <a:gd name="T0" fmla="*/ 0 w 90"/>
              <a:gd name="T1" fmla="*/ 68 h 90"/>
              <a:gd name="T2" fmla="*/ 90 w 90"/>
              <a:gd name="T3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0" h="90">
                <a:moveTo>
                  <a:pt x="0" y="68"/>
                </a:moveTo>
                <a:cubicBezTo>
                  <a:pt x="0" y="68"/>
                  <a:pt x="45" y="90"/>
                  <a:pt x="90" y="0"/>
                </a:cubicBezTo>
              </a:path>
            </a:pathLst>
          </a:custGeom>
          <a:noFill/>
          <a:ln w="158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3" name="Freeform 9"/>
          <p:cNvSpPr>
            <a:spLocks/>
          </p:cNvSpPr>
          <p:nvPr/>
        </p:nvSpPr>
        <p:spPr bwMode="auto">
          <a:xfrm>
            <a:off x="1344080" y="2764740"/>
            <a:ext cx="161925" cy="188913"/>
          </a:xfrm>
          <a:custGeom>
            <a:avLst/>
            <a:gdLst>
              <a:gd name="T0" fmla="*/ 55 w 102"/>
              <a:gd name="T1" fmla="*/ 119 h 119"/>
              <a:gd name="T2" fmla="*/ 0 w 102"/>
              <a:gd name="T3" fmla="*/ 27 h 119"/>
              <a:gd name="T4" fmla="*/ 48 w 102"/>
              <a:gd name="T5" fmla="*/ 0 h 119"/>
              <a:gd name="T6" fmla="*/ 102 w 102"/>
              <a:gd name="T7" fmla="*/ 93 h 119"/>
              <a:gd name="T8" fmla="*/ 55 w 102"/>
              <a:gd name="T9" fmla="*/ 119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" h="119">
                <a:moveTo>
                  <a:pt x="55" y="119"/>
                </a:moveTo>
                <a:lnTo>
                  <a:pt x="0" y="27"/>
                </a:lnTo>
                <a:lnTo>
                  <a:pt x="48" y="0"/>
                </a:lnTo>
                <a:lnTo>
                  <a:pt x="102" y="93"/>
                </a:lnTo>
                <a:lnTo>
                  <a:pt x="55" y="119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" name="Freeform 10"/>
          <p:cNvSpPr>
            <a:spLocks/>
          </p:cNvSpPr>
          <p:nvPr/>
        </p:nvSpPr>
        <p:spPr bwMode="auto">
          <a:xfrm>
            <a:off x="7563905" y="2764740"/>
            <a:ext cx="160338" cy="188913"/>
          </a:xfrm>
          <a:custGeom>
            <a:avLst/>
            <a:gdLst>
              <a:gd name="T0" fmla="*/ 47 w 101"/>
              <a:gd name="T1" fmla="*/ 119 h 119"/>
              <a:gd name="T2" fmla="*/ 101 w 101"/>
              <a:gd name="T3" fmla="*/ 27 h 119"/>
              <a:gd name="T4" fmla="*/ 54 w 101"/>
              <a:gd name="T5" fmla="*/ 0 h 119"/>
              <a:gd name="T6" fmla="*/ 0 w 101"/>
              <a:gd name="T7" fmla="*/ 93 h 119"/>
              <a:gd name="T8" fmla="*/ 47 w 101"/>
              <a:gd name="T9" fmla="*/ 119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1" h="119">
                <a:moveTo>
                  <a:pt x="47" y="119"/>
                </a:moveTo>
                <a:lnTo>
                  <a:pt x="101" y="27"/>
                </a:lnTo>
                <a:lnTo>
                  <a:pt x="54" y="0"/>
                </a:lnTo>
                <a:lnTo>
                  <a:pt x="0" y="93"/>
                </a:lnTo>
                <a:lnTo>
                  <a:pt x="47" y="119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5" name="Freeform 11"/>
          <p:cNvSpPr>
            <a:spLocks/>
          </p:cNvSpPr>
          <p:nvPr/>
        </p:nvSpPr>
        <p:spPr bwMode="auto">
          <a:xfrm>
            <a:off x="7540093" y="3033028"/>
            <a:ext cx="225425" cy="153988"/>
          </a:xfrm>
          <a:custGeom>
            <a:avLst/>
            <a:gdLst>
              <a:gd name="T0" fmla="*/ 142 w 142"/>
              <a:gd name="T1" fmla="*/ 52 h 97"/>
              <a:gd name="T2" fmla="*/ 19 w 142"/>
              <a:gd name="T3" fmla="*/ 97 h 97"/>
              <a:gd name="T4" fmla="*/ 0 w 142"/>
              <a:gd name="T5" fmla="*/ 45 h 97"/>
              <a:gd name="T6" fmla="*/ 123 w 142"/>
              <a:gd name="T7" fmla="*/ 0 h 97"/>
              <a:gd name="T8" fmla="*/ 142 w 142"/>
              <a:gd name="T9" fmla="*/ 52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2" h="97">
                <a:moveTo>
                  <a:pt x="142" y="52"/>
                </a:moveTo>
                <a:lnTo>
                  <a:pt x="19" y="97"/>
                </a:lnTo>
                <a:lnTo>
                  <a:pt x="0" y="45"/>
                </a:lnTo>
                <a:lnTo>
                  <a:pt x="123" y="0"/>
                </a:lnTo>
                <a:lnTo>
                  <a:pt x="142" y="52"/>
                </a:lnTo>
                <a:close/>
              </a:path>
            </a:pathLst>
          </a:custGeom>
          <a:solidFill>
            <a:srgbClr val="FFFFFF"/>
          </a:solidFill>
          <a:ln w="1587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6" name="Freeform 12"/>
          <p:cNvSpPr>
            <a:spLocks/>
          </p:cNvSpPr>
          <p:nvPr/>
        </p:nvSpPr>
        <p:spPr bwMode="auto">
          <a:xfrm>
            <a:off x="7814730" y="2829828"/>
            <a:ext cx="214313" cy="200025"/>
          </a:xfrm>
          <a:custGeom>
            <a:avLst/>
            <a:gdLst>
              <a:gd name="T0" fmla="*/ 135 w 135"/>
              <a:gd name="T1" fmla="*/ 40 h 126"/>
              <a:gd name="T2" fmla="*/ 36 w 135"/>
              <a:gd name="T3" fmla="*/ 126 h 126"/>
              <a:gd name="T4" fmla="*/ 0 w 135"/>
              <a:gd name="T5" fmla="*/ 83 h 126"/>
              <a:gd name="T6" fmla="*/ 102 w 135"/>
              <a:gd name="T7" fmla="*/ 0 h 126"/>
              <a:gd name="T8" fmla="*/ 135 w 135"/>
              <a:gd name="T9" fmla="*/ 4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5" h="126">
                <a:moveTo>
                  <a:pt x="135" y="40"/>
                </a:moveTo>
                <a:lnTo>
                  <a:pt x="36" y="126"/>
                </a:lnTo>
                <a:lnTo>
                  <a:pt x="0" y="83"/>
                </a:lnTo>
                <a:lnTo>
                  <a:pt x="102" y="0"/>
                </a:lnTo>
                <a:lnTo>
                  <a:pt x="135" y="40"/>
                </a:lnTo>
                <a:close/>
              </a:path>
            </a:pathLst>
          </a:custGeom>
          <a:solidFill>
            <a:srgbClr val="FFFFFF"/>
          </a:solidFill>
          <a:ln w="1587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" name="Freeform 13"/>
          <p:cNvSpPr>
            <a:spLocks/>
          </p:cNvSpPr>
          <p:nvPr/>
        </p:nvSpPr>
        <p:spPr bwMode="auto">
          <a:xfrm>
            <a:off x="8029043" y="2577415"/>
            <a:ext cx="179388" cy="222250"/>
          </a:xfrm>
          <a:custGeom>
            <a:avLst/>
            <a:gdLst>
              <a:gd name="T0" fmla="*/ 113 w 113"/>
              <a:gd name="T1" fmla="*/ 26 h 140"/>
              <a:gd name="T2" fmla="*/ 47 w 113"/>
              <a:gd name="T3" fmla="*/ 140 h 140"/>
              <a:gd name="T4" fmla="*/ 0 w 113"/>
              <a:gd name="T5" fmla="*/ 114 h 140"/>
              <a:gd name="T6" fmla="*/ 66 w 113"/>
              <a:gd name="T7" fmla="*/ 0 h 140"/>
              <a:gd name="T8" fmla="*/ 113 w 113"/>
              <a:gd name="T9" fmla="*/ 26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3" h="140">
                <a:moveTo>
                  <a:pt x="113" y="26"/>
                </a:moveTo>
                <a:lnTo>
                  <a:pt x="47" y="140"/>
                </a:lnTo>
                <a:lnTo>
                  <a:pt x="0" y="114"/>
                </a:lnTo>
                <a:lnTo>
                  <a:pt x="66" y="0"/>
                </a:lnTo>
                <a:lnTo>
                  <a:pt x="113" y="26"/>
                </a:lnTo>
                <a:close/>
              </a:path>
            </a:pathLst>
          </a:custGeom>
          <a:solidFill>
            <a:srgbClr val="FFFFFF"/>
          </a:solidFill>
          <a:ln w="1587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8" name="Freeform 14"/>
          <p:cNvSpPr>
            <a:spLocks/>
          </p:cNvSpPr>
          <p:nvPr/>
        </p:nvSpPr>
        <p:spPr bwMode="auto">
          <a:xfrm>
            <a:off x="8163980" y="2275790"/>
            <a:ext cx="120650" cy="222250"/>
          </a:xfrm>
          <a:custGeom>
            <a:avLst/>
            <a:gdLst>
              <a:gd name="T0" fmla="*/ 76 w 76"/>
              <a:gd name="T1" fmla="*/ 9 h 140"/>
              <a:gd name="T2" fmla="*/ 52 w 76"/>
              <a:gd name="T3" fmla="*/ 140 h 140"/>
              <a:gd name="T4" fmla="*/ 0 w 76"/>
              <a:gd name="T5" fmla="*/ 130 h 140"/>
              <a:gd name="T6" fmla="*/ 21 w 76"/>
              <a:gd name="T7" fmla="*/ 0 h 140"/>
              <a:gd name="T8" fmla="*/ 76 w 76"/>
              <a:gd name="T9" fmla="*/ 9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" h="140">
                <a:moveTo>
                  <a:pt x="76" y="9"/>
                </a:moveTo>
                <a:lnTo>
                  <a:pt x="52" y="140"/>
                </a:lnTo>
                <a:lnTo>
                  <a:pt x="0" y="130"/>
                </a:lnTo>
                <a:lnTo>
                  <a:pt x="21" y="0"/>
                </a:lnTo>
                <a:lnTo>
                  <a:pt x="76" y="9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9" name="Freeform 15"/>
          <p:cNvSpPr>
            <a:spLocks/>
          </p:cNvSpPr>
          <p:nvPr/>
        </p:nvSpPr>
        <p:spPr bwMode="auto">
          <a:xfrm>
            <a:off x="7540093" y="3033028"/>
            <a:ext cx="225425" cy="153988"/>
          </a:xfrm>
          <a:custGeom>
            <a:avLst/>
            <a:gdLst>
              <a:gd name="T0" fmla="*/ 142 w 142"/>
              <a:gd name="T1" fmla="*/ 52 h 97"/>
              <a:gd name="T2" fmla="*/ 19 w 142"/>
              <a:gd name="T3" fmla="*/ 97 h 97"/>
              <a:gd name="T4" fmla="*/ 0 w 142"/>
              <a:gd name="T5" fmla="*/ 45 h 97"/>
              <a:gd name="T6" fmla="*/ 123 w 142"/>
              <a:gd name="T7" fmla="*/ 0 h 97"/>
              <a:gd name="T8" fmla="*/ 142 w 142"/>
              <a:gd name="T9" fmla="*/ 52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2" h="97">
                <a:moveTo>
                  <a:pt x="142" y="52"/>
                </a:moveTo>
                <a:lnTo>
                  <a:pt x="19" y="97"/>
                </a:lnTo>
                <a:lnTo>
                  <a:pt x="0" y="45"/>
                </a:lnTo>
                <a:lnTo>
                  <a:pt x="123" y="0"/>
                </a:lnTo>
                <a:lnTo>
                  <a:pt x="142" y="52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0" name="Freeform 16"/>
          <p:cNvSpPr>
            <a:spLocks/>
          </p:cNvSpPr>
          <p:nvPr/>
        </p:nvSpPr>
        <p:spPr bwMode="auto">
          <a:xfrm>
            <a:off x="7814730" y="2829828"/>
            <a:ext cx="214313" cy="200025"/>
          </a:xfrm>
          <a:custGeom>
            <a:avLst/>
            <a:gdLst>
              <a:gd name="T0" fmla="*/ 135 w 135"/>
              <a:gd name="T1" fmla="*/ 40 h 126"/>
              <a:gd name="T2" fmla="*/ 36 w 135"/>
              <a:gd name="T3" fmla="*/ 126 h 126"/>
              <a:gd name="T4" fmla="*/ 0 w 135"/>
              <a:gd name="T5" fmla="*/ 83 h 126"/>
              <a:gd name="T6" fmla="*/ 102 w 135"/>
              <a:gd name="T7" fmla="*/ 0 h 126"/>
              <a:gd name="T8" fmla="*/ 135 w 135"/>
              <a:gd name="T9" fmla="*/ 4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5" h="126">
                <a:moveTo>
                  <a:pt x="135" y="40"/>
                </a:moveTo>
                <a:lnTo>
                  <a:pt x="36" y="126"/>
                </a:lnTo>
                <a:lnTo>
                  <a:pt x="0" y="83"/>
                </a:lnTo>
                <a:lnTo>
                  <a:pt x="102" y="0"/>
                </a:lnTo>
                <a:lnTo>
                  <a:pt x="135" y="4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1" name="Freeform 17"/>
          <p:cNvSpPr>
            <a:spLocks/>
          </p:cNvSpPr>
          <p:nvPr/>
        </p:nvSpPr>
        <p:spPr bwMode="auto">
          <a:xfrm>
            <a:off x="8029043" y="2577415"/>
            <a:ext cx="179388" cy="222250"/>
          </a:xfrm>
          <a:custGeom>
            <a:avLst/>
            <a:gdLst>
              <a:gd name="T0" fmla="*/ 113 w 113"/>
              <a:gd name="T1" fmla="*/ 26 h 140"/>
              <a:gd name="T2" fmla="*/ 47 w 113"/>
              <a:gd name="T3" fmla="*/ 140 h 140"/>
              <a:gd name="T4" fmla="*/ 0 w 113"/>
              <a:gd name="T5" fmla="*/ 114 h 140"/>
              <a:gd name="T6" fmla="*/ 66 w 113"/>
              <a:gd name="T7" fmla="*/ 0 h 140"/>
              <a:gd name="T8" fmla="*/ 113 w 113"/>
              <a:gd name="T9" fmla="*/ 26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3" h="140">
                <a:moveTo>
                  <a:pt x="113" y="26"/>
                </a:moveTo>
                <a:lnTo>
                  <a:pt x="47" y="140"/>
                </a:lnTo>
                <a:lnTo>
                  <a:pt x="0" y="114"/>
                </a:lnTo>
                <a:lnTo>
                  <a:pt x="66" y="0"/>
                </a:lnTo>
                <a:lnTo>
                  <a:pt x="113" y="26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2" name="Freeform 18"/>
          <p:cNvSpPr>
            <a:spLocks/>
          </p:cNvSpPr>
          <p:nvPr/>
        </p:nvSpPr>
        <p:spPr bwMode="auto">
          <a:xfrm>
            <a:off x="8163980" y="2275790"/>
            <a:ext cx="120650" cy="222250"/>
          </a:xfrm>
          <a:custGeom>
            <a:avLst/>
            <a:gdLst>
              <a:gd name="T0" fmla="*/ 76 w 76"/>
              <a:gd name="T1" fmla="*/ 9 h 140"/>
              <a:gd name="T2" fmla="*/ 52 w 76"/>
              <a:gd name="T3" fmla="*/ 140 h 140"/>
              <a:gd name="T4" fmla="*/ 0 w 76"/>
              <a:gd name="T5" fmla="*/ 130 h 140"/>
              <a:gd name="T6" fmla="*/ 21 w 76"/>
              <a:gd name="T7" fmla="*/ 0 h 140"/>
              <a:gd name="T8" fmla="*/ 76 w 76"/>
              <a:gd name="T9" fmla="*/ 9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" h="140">
                <a:moveTo>
                  <a:pt x="76" y="9"/>
                </a:moveTo>
                <a:lnTo>
                  <a:pt x="52" y="140"/>
                </a:lnTo>
                <a:lnTo>
                  <a:pt x="0" y="130"/>
                </a:lnTo>
                <a:lnTo>
                  <a:pt x="21" y="0"/>
                </a:lnTo>
                <a:lnTo>
                  <a:pt x="76" y="9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3" name="Freeform 19"/>
          <p:cNvSpPr>
            <a:spLocks/>
          </p:cNvSpPr>
          <p:nvPr/>
        </p:nvSpPr>
        <p:spPr bwMode="auto">
          <a:xfrm>
            <a:off x="7540093" y="1220103"/>
            <a:ext cx="225425" cy="153988"/>
          </a:xfrm>
          <a:custGeom>
            <a:avLst/>
            <a:gdLst>
              <a:gd name="T0" fmla="*/ 142 w 142"/>
              <a:gd name="T1" fmla="*/ 45 h 97"/>
              <a:gd name="T2" fmla="*/ 19 w 142"/>
              <a:gd name="T3" fmla="*/ 0 h 97"/>
              <a:gd name="T4" fmla="*/ 0 w 142"/>
              <a:gd name="T5" fmla="*/ 52 h 97"/>
              <a:gd name="T6" fmla="*/ 123 w 142"/>
              <a:gd name="T7" fmla="*/ 97 h 97"/>
              <a:gd name="T8" fmla="*/ 142 w 142"/>
              <a:gd name="T9" fmla="*/ 45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2" h="97">
                <a:moveTo>
                  <a:pt x="142" y="45"/>
                </a:moveTo>
                <a:lnTo>
                  <a:pt x="19" y="0"/>
                </a:lnTo>
                <a:lnTo>
                  <a:pt x="0" y="52"/>
                </a:lnTo>
                <a:lnTo>
                  <a:pt x="123" y="97"/>
                </a:lnTo>
                <a:lnTo>
                  <a:pt x="142" y="45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" name="Freeform 20"/>
          <p:cNvSpPr>
            <a:spLocks/>
          </p:cNvSpPr>
          <p:nvPr/>
        </p:nvSpPr>
        <p:spPr bwMode="auto">
          <a:xfrm>
            <a:off x="7814730" y="1378853"/>
            <a:ext cx="214313" cy="200025"/>
          </a:xfrm>
          <a:custGeom>
            <a:avLst/>
            <a:gdLst>
              <a:gd name="T0" fmla="*/ 135 w 135"/>
              <a:gd name="T1" fmla="*/ 83 h 126"/>
              <a:gd name="T2" fmla="*/ 36 w 135"/>
              <a:gd name="T3" fmla="*/ 0 h 126"/>
              <a:gd name="T4" fmla="*/ 0 w 135"/>
              <a:gd name="T5" fmla="*/ 42 h 126"/>
              <a:gd name="T6" fmla="*/ 102 w 135"/>
              <a:gd name="T7" fmla="*/ 126 h 126"/>
              <a:gd name="T8" fmla="*/ 135 w 135"/>
              <a:gd name="T9" fmla="*/ 83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5" h="126">
                <a:moveTo>
                  <a:pt x="135" y="83"/>
                </a:moveTo>
                <a:lnTo>
                  <a:pt x="36" y="0"/>
                </a:lnTo>
                <a:lnTo>
                  <a:pt x="0" y="42"/>
                </a:lnTo>
                <a:lnTo>
                  <a:pt x="102" y="126"/>
                </a:lnTo>
                <a:lnTo>
                  <a:pt x="135" y="83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5" name="Freeform 21"/>
          <p:cNvSpPr>
            <a:spLocks/>
          </p:cNvSpPr>
          <p:nvPr/>
        </p:nvSpPr>
        <p:spPr bwMode="auto">
          <a:xfrm>
            <a:off x="8029043" y="1609040"/>
            <a:ext cx="179388" cy="222250"/>
          </a:xfrm>
          <a:custGeom>
            <a:avLst/>
            <a:gdLst>
              <a:gd name="T0" fmla="*/ 113 w 113"/>
              <a:gd name="T1" fmla="*/ 114 h 140"/>
              <a:gd name="T2" fmla="*/ 47 w 113"/>
              <a:gd name="T3" fmla="*/ 0 h 140"/>
              <a:gd name="T4" fmla="*/ 0 w 113"/>
              <a:gd name="T5" fmla="*/ 26 h 140"/>
              <a:gd name="T6" fmla="*/ 66 w 113"/>
              <a:gd name="T7" fmla="*/ 140 h 140"/>
              <a:gd name="T8" fmla="*/ 113 w 113"/>
              <a:gd name="T9" fmla="*/ 114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3" h="140">
                <a:moveTo>
                  <a:pt x="113" y="114"/>
                </a:moveTo>
                <a:lnTo>
                  <a:pt x="47" y="0"/>
                </a:lnTo>
                <a:lnTo>
                  <a:pt x="0" y="26"/>
                </a:lnTo>
                <a:lnTo>
                  <a:pt x="66" y="140"/>
                </a:lnTo>
                <a:lnTo>
                  <a:pt x="113" y="114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" name="Freeform 22"/>
          <p:cNvSpPr>
            <a:spLocks/>
          </p:cNvSpPr>
          <p:nvPr/>
        </p:nvSpPr>
        <p:spPr bwMode="auto">
          <a:xfrm>
            <a:off x="8163980" y="1910665"/>
            <a:ext cx="120650" cy="222250"/>
          </a:xfrm>
          <a:custGeom>
            <a:avLst/>
            <a:gdLst>
              <a:gd name="T0" fmla="*/ 76 w 76"/>
              <a:gd name="T1" fmla="*/ 130 h 140"/>
              <a:gd name="T2" fmla="*/ 52 w 76"/>
              <a:gd name="T3" fmla="*/ 0 h 140"/>
              <a:gd name="T4" fmla="*/ 0 w 76"/>
              <a:gd name="T5" fmla="*/ 9 h 140"/>
              <a:gd name="T6" fmla="*/ 21 w 76"/>
              <a:gd name="T7" fmla="*/ 140 h 140"/>
              <a:gd name="T8" fmla="*/ 76 w 76"/>
              <a:gd name="T9" fmla="*/ 13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" h="140">
                <a:moveTo>
                  <a:pt x="76" y="130"/>
                </a:moveTo>
                <a:lnTo>
                  <a:pt x="52" y="0"/>
                </a:lnTo>
                <a:lnTo>
                  <a:pt x="0" y="9"/>
                </a:lnTo>
                <a:lnTo>
                  <a:pt x="21" y="140"/>
                </a:lnTo>
                <a:lnTo>
                  <a:pt x="76" y="13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" name="Freeform 23"/>
          <p:cNvSpPr>
            <a:spLocks/>
          </p:cNvSpPr>
          <p:nvPr/>
        </p:nvSpPr>
        <p:spPr bwMode="auto">
          <a:xfrm>
            <a:off x="1310743" y="3033028"/>
            <a:ext cx="225425" cy="153988"/>
          </a:xfrm>
          <a:custGeom>
            <a:avLst/>
            <a:gdLst>
              <a:gd name="T0" fmla="*/ 0 w 142"/>
              <a:gd name="T1" fmla="*/ 52 h 97"/>
              <a:gd name="T2" fmla="*/ 123 w 142"/>
              <a:gd name="T3" fmla="*/ 97 h 97"/>
              <a:gd name="T4" fmla="*/ 142 w 142"/>
              <a:gd name="T5" fmla="*/ 45 h 97"/>
              <a:gd name="T6" fmla="*/ 19 w 142"/>
              <a:gd name="T7" fmla="*/ 0 h 97"/>
              <a:gd name="T8" fmla="*/ 0 w 142"/>
              <a:gd name="T9" fmla="*/ 52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2" h="97">
                <a:moveTo>
                  <a:pt x="0" y="52"/>
                </a:moveTo>
                <a:lnTo>
                  <a:pt x="123" y="97"/>
                </a:lnTo>
                <a:lnTo>
                  <a:pt x="142" y="45"/>
                </a:lnTo>
                <a:lnTo>
                  <a:pt x="19" y="0"/>
                </a:lnTo>
                <a:lnTo>
                  <a:pt x="0" y="52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8" name="Freeform 24"/>
          <p:cNvSpPr>
            <a:spLocks/>
          </p:cNvSpPr>
          <p:nvPr/>
        </p:nvSpPr>
        <p:spPr bwMode="auto">
          <a:xfrm>
            <a:off x="1044043" y="2829828"/>
            <a:ext cx="214313" cy="200025"/>
          </a:xfrm>
          <a:custGeom>
            <a:avLst/>
            <a:gdLst>
              <a:gd name="T0" fmla="*/ 0 w 135"/>
              <a:gd name="T1" fmla="*/ 40 h 126"/>
              <a:gd name="T2" fmla="*/ 102 w 135"/>
              <a:gd name="T3" fmla="*/ 126 h 126"/>
              <a:gd name="T4" fmla="*/ 135 w 135"/>
              <a:gd name="T5" fmla="*/ 83 h 126"/>
              <a:gd name="T6" fmla="*/ 36 w 135"/>
              <a:gd name="T7" fmla="*/ 0 h 126"/>
              <a:gd name="T8" fmla="*/ 0 w 135"/>
              <a:gd name="T9" fmla="*/ 4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5" h="126">
                <a:moveTo>
                  <a:pt x="0" y="40"/>
                </a:moveTo>
                <a:lnTo>
                  <a:pt x="102" y="126"/>
                </a:lnTo>
                <a:lnTo>
                  <a:pt x="135" y="83"/>
                </a:lnTo>
                <a:lnTo>
                  <a:pt x="36" y="0"/>
                </a:lnTo>
                <a:lnTo>
                  <a:pt x="0" y="4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" name="Freeform 25"/>
          <p:cNvSpPr>
            <a:spLocks/>
          </p:cNvSpPr>
          <p:nvPr/>
        </p:nvSpPr>
        <p:spPr bwMode="auto">
          <a:xfrm>
            <a:off x="867830" y="2577415"/>
            <a:ext cx="179388" cy="222250"/>
          </a:xfrm>
          <a:custGeom>
            <a:avLst/>
            <a:gdLst>
              <a:gd name="T0" fmla="*/ 0 w 113"/>
              <a:gd name="T1" fmla="*/ 26 h 140"/>
              <a:gd name="T2" fmla="*/ 66 w 113"/>
              <a:gd name="T3" fmla="*/ 140 h 140"/>
              <a:gd name="T4" fmla="*/ 113 w 113"/>
              <a:gd name="T5" fmla="*/ 114 h 140"/>
              <a:gd name="T6" fmla="*/ 47 w 113"/>
              <a:gd name="T7" fmla="*/ 0 h 140"/>
              <a:gd name="T8" fmla="*/ 0 w 113"/>
              <a:gd name="T9" fmla="*/ 26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3" h="140">
                <a:moveTo>
                  <a:pt x="0" y="26"/>
                </a:moveTo>
                <a:lnTo>
                  <a:pt x="66" y="140"/>
                </a:lnTo>
                <a:lnTo>
                  <a:pt x="113" y="114"/>
                </a:lnTo>
                <a:lnTo>
                  <a:pt x="47" y="0"/>
                </a:lnTo>
                <a:lnTo>
                  <a:pt x="0" y="26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0" name="Freeform 26"/>
          <p:cNvSpPr>
            <a:spLocks/>
          </p:cNvSpPr>
          <p:nvPr/>
        </p:nvSpPr>
        <p:spPr bwMode="auto">
          <a:xfrm>
            <a:off x="793218" y="2275790"/>
            <a:ext cx="119063" cy="222250"/>
          </a:xfrm>
          <a:custGeom>
            <a:avLst/>
            <a:gdLst>
              <a:gd name="T0" fmla="*/ 0 w 75"/>
              <a:gd name="T1" fmla="*/ 9 h 140"/>
              <a:gd name="T2" fmla="*/ 21 w 75"/>
              <a:gd name="T3" fmla="*/ 140 h 140"/>
              <a:gd name="T4" fmla="*/ 75 w 75"/>
              <a:gd name="T5" fmla="*/ 130 h 140"/>
              <a:gd name="T6" fmla="*/ 52 w 75"/>
              <a:gd name="T7" fmla="*/ 0 h 140"/>
              <a:gd name="T8" fmla="*/ 0 w 75"/>
              <a:gd name="T9" fmla="*/ 9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140">
                <a:moveTo>
                  <a:pt x="0" y="9"/>
                </a:moveTo>
                <a:lnTo>
                  <a:pt x="21" y="140"/>
                </a:lnTo>
                <a:lnTo>
                  <a:pt x="75" y="130"/>
                </a:lnTo>
                <a:lnTo>
                  <a:pt x="52" y="0"/>
                </a:lnTo>
                <a:lnTo>
                  <a:pt x="0" y="9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" name="Freeform 27"/>
          <p:cNvSpPr>
            <a:spLocks/>
          </p:cNvSpPr>
          <p:nvPr/>
        </p:nvSpPr>
        <p:spPr bwMode="auto">
          <a:xfrm>
            <a:off x="1310743" y="3033028"/>
            <a:ext cx="225425" cy="153988"/>
          </a:xfrm>
          <a:custGeom>
            <a:avLst/>
            <a:gdLst>
              <a:gd name="T0" fmla="*/ 0 w 142"/>
              <a:gd name="T1" fmla="*/ 52 h 97"/>
              <a:gd name="T2" fmla="*/ 123 w 142"/>
              <a:gd name="T3" fmla="*/ 97 h 97"/>
              <a:gd name="T4" fmla="*/ 142 w 142"/>
              <a:gd name="T5" fmla="*/ 45 h 97"/>
              <a:gd name="T6" fmla="*/ 19 w 142"/>
              <a:gd name="T7" fmla="*/ 0 h 97"/>
              <a:gd name="T8" fmla="*/ 0 w 142"/>
              <a:gd name="T9" fmla="*/ 52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2" h="97">
                <a:moveTo>
                  <a:pt x="0" y="52"/>
                </a:moveTo>
                <a:lnTo>
                  <a:pt x="123" y="97"/>
                </a:lnTo>
                <a:lnTo>
                  <a:pt x="142" y="45"/>
                </a:lnTo>
                <a:lnTo>
                  <a:pt x="19" y="0"/>
                </a:lnTo>
                <a:lnTo>
                  <a:pt x="0" y="52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2" name="Freeform 28"/>
          <p:cNvSpPr>
            <a:spLocks/>
          </p:cNvSpPr>
          <p:nvPr/>
        </p:nvSpPr>
        <p:spPr bwMode="auto">
          <a:xfrm>
            <a:off x="1044043" y="2829828"/>
            <a:ext cx="214313" cy="200025"/>
          </a:xfrm>
          <a:custGeom>
            <a:avLst/>
            <a:gdLst>
              <a:gd name="T0" fmla="*/ 0 w 135"/>
              <a:gd name="T1" fmla="*/ 40 h 126"/>
              <a:gd name="T2" fmla="*/ 102 w 135"/>
              <a:gd name="T3" fmla="*/ 126 h 126"/>
              <a:gd name="T4" fmla="*/ 135 w 135"/>
              <a:gd name="T5" fmla="*/ 83 h 126"/>
              <a:gd name="T6" fmla="*/ 36 w 135"/>
              <a:gd name="T7" fmla="*/ 0 h 126"/>
              <a:gd name="T8" fmla="*/ 0 w 135"/>
              <a:gd name="T9" fmla="*/ 4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5" h="126">
                <a:moveTo>
                  <a:pt x="0" y="40"/>
                </a:moveTo>
                <a:lnTo>
                  <a:pt x="102" y="126"/>
                </a:lnTo>
                <a:lnTo>
                  <a:pt x="135" y="83"/>
                </a:lnTo>
                <a:lnTo>
                  <a:pt x="36" y="0"/>
                </a:lnTo>
                <a:lnTo>
                  <a:pt x="0" y="4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3" name="Freeform 29"/>
          <p:cNvSpPr>
            <a:spLocks/>
          </p:cNvSpPr>
          <p:nvPr/>
        </p:nvSpPr>
        <p:spPr bwMode="auto">
          <a:xfrm>
            <a:off x="867830" y="2577415"/>
            <a:ext cx="179388" cy="222250"/>
          </a:xfrm>
          <a:custGeom>
            <a:avLst/>
            <a:gdLst>
              <a:gd name="T0" fmla="*/ 0 w 113"/>
              <a:gd name="T1" fmla="*/ 26 h 140"/>
              <a:gd name="T2" fmla="*/ 66 w 113"/>
              <a:gd name="T3" fmla="*/ 140 h 140"/>
              <a:gd name="T4" fmla="*/ 113 w 113"/>
              <a:gd name="T5" fmla="*/ 114 h 140"/>
              <a:gd name="T6" fmla="*/ 47 w 113"/>
              <a:gd name="T7" fmla="*/ 0 h 140"/>
              <a:gd name="T8" fmla="*/ 0 w 113"/>
              <a:gd name="T9" fmla="*/ 26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3" h="140">
                <a:moveTo>
                  <a:pt x="0" y="26"/>
                </a:moveTo>
                <a:lnTo>
                  <a:pt x="66" y="140"/>
                </a:lnTo>
                <a:lnTo>
                  <a:pt x="113" y="114"/>
                </a:lnTo>
                <a:lnTo>
                  <a:pt x="47" y="0"/>
                </a:lnTo>
                <a:lnTo>
                  <a:pt x="0" y="26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4" name="Freeform 30"/>
          <p:cNvSpPr>
            <a:spLocks/>
          </p:cNvSpPr>
          <p:nvPr/>
        </p:nvSpPr>
        <p:spPr bwMode="auto">
          <a:xfrm>
            <a:off x="793218" y="2275790"/>
            <a:ext cx="119063" cy="222250"/>
          </a:xfrm>
          <a:custGeom>
            <a:avLst/>
            <a:gdLst>
              <a:gd name="T0" fmla="*/ 0 w 75"/>
              <a:gd name="T1" fmla="*/ 9 h 140"/>
              <a:gd name="T2" fmla="*/ 21 w 75"/>
              <a:gd name="T3" fmla="*/ 140 h 140"/>
              <a:gd name="T4" fmla="*/ 75 w 75"/>
              <a:gd name="T5" fmla="*/ 130 h 140"/>
              <a:gd name="T6" fmla="*/ 52 w 75"/>
              <a:gd name="T7" fmla="*/ 0 h 140"/>
              <a:gd name="T8" fmla="*/ 0 w 75"/>
              <a:gd name="T9" fmla="*/ 9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140">
                <a:moveTo>
                  <a:pt x="0" y="9"/>
                </a:moveTo>
                <a:lnTo>
                  <a:pt x="21" y="140"/>
                </a:lnTo>
                <a:lnTo>
                  <a:pt x="75" y="130"/>
                </a:lnTo>
                <a:lnTo>
                  <a:pt x="52" y="0"/>
                </a:lnTo>
                <a:lnTo>
                  <a:pt x="0" y="9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5" name="Freeform 31"/>
          <p:cNvSpPr>
            <a:spLocks/>
          </p:cNvSpPr>
          <p:nvPr/>
        </p:nvSpPr>
        <p:spPr bwMode="auto">
          <a:xfrm>
            <a:off x="1310743" y="1220103"/>
            <a:ext cx="225425" cy="153988"/>
          </a:xfrm>
          <a:custGeom>
            <a:avLst/>
            <a:gdLst>
              <a:gd name="T0" fmla="*/ 0 w 142"/>
              <a:gd name="T1" fmla="*/ 45 h 97"/>
              <a:gd name="T2" fmla="*/ 123 w 142"/>
              <a:gd name="T3" fmla="*/ 0 h 97"/>
              <a:gd name="T4" fmla="*/ 142 w 142"/>
              <a:gd name="T5" fmla="*/ 52 h 97"/>
              <a:gd name="T6" fmla="*/ 19 w 142"/>
              <a:gd name="T7" fmla="*/ 97 h 97"/>
              <a:gd name="T8" fmla="*/ 0 w 142"/>
              <a:gd name="T9" fmla="*/ 45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2" h="97">
                <a:moveTo>
                  <a:pt x="0" y="45"/>
                </a:moveTo>
                <a:lnTo>
                  <a:pt x="123" y="0"/>
                </a:lnTo>
                <a:lnTo>
                  <a:pt x="142" y="52"/>
                </a:lnTo>
                <a:lnTo>
                  <a:pt x="19" y="97"/>
                </a:lnTo>
                <a:lnTo>
                  <a:pt x="0" y="45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6" name="Freeform 32"/>
          <p:cNvSpPr>
            <a:spLocks/>
          </p:cNvSpPr>
          <p:nvPr/>
        </p:nvSpPr>
        <p:spPr bwMode="auto">
          <a:xfrm>
            <a:off x="1044043" y="1378853"/>
            <a:ext cx="214313" cy="200025"/>
          </a:xfrm>
          <a:custGeom>
            <a:avLst/>
            <a:gdLst>
              <a:gd name="T0" fmla="*/ 0 w 135"/>
              <a:gd name="T1" fmla="*/ 83 h 126"/>
              <a:gd name="T2" fmla="*/ 102 w 135"/>
              <a:gd name="T3" fmla="*/ 0 h 126"/>
              <a:gd name="T4" fmla="*/ 135 w 135"/>
              <a:gd name="T5" fmla="*/ 42 h 126"/>
              <a:gd name="T6" fmla="*/ 36 w 135"/>
              <a:gd name="T7" fmla="*/ 126 h 126"/>
              <a:gd name="T8" fmla="*/ 0 w 135"/>
              <a:gd name="T9" fmla="*/ 83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5" h="126">
                <a:moveTo>
                  <a:pt x="0" y="83"/>
                </a:moveTo>
                <a:lnTo>
                  <a:pt x="102" y="0"/>
                </a:lnTo>
                <a:lnTo>
                  <a:pt x="135" y="42"/>
                </a:lnTo>
                <a:lnTo>
                  <a:pt x="36" y="126"/>
                </a:lnTo>
                <a:lnTo>
                  <a:pt x="0" y="83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7" name="Freeform 33"/>
          <p:cNvSpPr>
            <a:spLocks/>
          </p:cNvSpPr>
          <p:nvPr/>
        </p:nvSpPr>
        <p:spPr bwMode="auto">
          <a:xfrm>
            <a:off x="867830" y="1609040"/>
            <a:ext cx="179388" cy="222250"/>
          </a:xfrm>
          <a:custGeom>
            <a:avLst/>
            <a:gdLst>
              <a:gd name="T0" fmla="*/ 0 w 113"/>
              <a:gd name="T1" fmla="*/ 114 h 140"/>
              <a:gd name="T2" fmla="*/ 66 w 113"/>
              <a:gd name="T3" fmla="*/ 0 h 140"/>
              <a:gd name="T4" fmla="*/ 113 w 113"/>
              <a:gd name="T5" fmla="*/ 26 h 140"/>
              <a:gd name="T6" fmla="*/ 47 w 113"/>
              <a:gd name="T7" fmla="*/ 140 h 140"/>
              <a:gd name="T8" fmla="*/ 0 w 113"/>
              <a:gd name="T9" fmla="*/ 114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3" h="140">
                <a:moveTo>
                  <a:pt x="0" y="114"/>
                </a:moveTo>
                <a:lnTo>
                  <a:pt x="66" y="0"/>
                </a:lnTo>
                <a:lnTo>
                  <a:pt x="113" y="26"/>
                </a:lnTo>
                <a:lnTo>
                  <a:pt x="47" y="140"/>
                </a:lnTo>
                <a:lnTo>
                  <a:pt x="0" y="114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8" name="Freeform 34"/>
          <p:cNvSpPr>
            <a:spLocks/>
          </p:cNvSpPr>
          <p:nvPr/>
        </p:nvSpPr>
        <p:spPr bwMode="auto">
          <a:xfrm>
            <a:off x="793218" y="1910665"/>
            <a:ext cx="119063" cy="222250"/>
          </a:xfrm>
          <a:custGeom>
            <a:avLst/>
            <a:gdLst>
              <a:gd name="T0" fmla="*/ 0 w 75"/>
              <a:gd name="T1" fmla="*/ 130 h 140"/>
              <a:gd name="T2" fmla="*/ 21 w 75"/>
              <a:gd name="T3" fmla="*/ 0 h 140"/>
              <a:gd name="T4" fmla="*/ 75 w 75"/>
              <a:gd name="T5" fmla="*/ 9 h 140"/>
              <a:gd name="T6" fmla="*/ 52 w 75"/>
              <a:gd name="T7" fmla="*/ 140 h 140"/>
              <a:gd name="T8" fmla="*/ 0 w 75"/>
              <a:gd name="T9" fmla="*/ 13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140">
                <a:moveTo>
                  <a:pt x="0" y="130"/>
                </a:moveTo>
                <a:lnTo>
                  <a:pt x="21" y="0"/>
                </a:lnTo>
                <a:lnTo>
                  <a:pt x="75" y="9"/>
                </a:lnTo>
                <a:lnTo>
                  <a:pt x="52" y="140"/>
                </a:lnTo>
                <a:lnTo>
                  <a:pt x="0" y="13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9" name="Rectangle 35"/>
          <p:cNvSpPr>
            <a:spLocks noChangeArrowheads="1"/>
          </p:cNvSpPr>
          <p:nvPr/>
        </p:nvSpPr>
        <p:spPr bwMode="auto">
          <a:xfrm>
            <a:off x="969430" y="1882090"/>
            <a:ext cx="987425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7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undulator</a:t>
            </a:r>
            <a:endParaRPr kumimoji="0" lang="ja-JP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Rectangle 36"/>
          <p:cNvSpPr>
            <a:spLocks noChangeArrowheads="1"/>
          </p:cNvSpPr>
          <p:nvPr/>
        </p:nvSpPr>
        <p:spPr bwMode="auto">
          <a:xfrm>
            <a:off x="2979205" y="1293128"/>
            <a:ext cx="3360738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long undulator or canted undulator</a:t>
            </a:r>
            <a:endParaRPr kumimoji="0" lang="ja-JP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Rectangle 37"/>
          <p:cNvSpPr>
            <a:spLocks noChangeArrowheads="1"/>
          </p:cNvSpPr>
          <p:nvPr/>
        </p:nvSpPr>
        <p:spPr bwMode="auto">
          <a:xfrm>
            <a:off x="3434818" y="2852053"/>
            <a:ext cx="278923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7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superconducting accelerator</a:t>
            </a:r>
            <a:endParaRPr kumimoji="0" lang="ja-JP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38"/>
          <p:cNvSpPr>
            <a:spLocks noChangeArrowheads="1"/>
          </p:cNvSpPr>
          <p:nvPr/>
        </p:nvSpPr>
        <p:spPr bwMode="auto">
          <a:xfrm>
            <a:off x="1493305" y="2634565"/>
            <a:ext cx="12763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7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electron gun</a:t>
            </a:r>
            <a:endParaRPr kumimoji="0" lang="ja-JP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39"/>
          <p:cNvSpPr>
            <a:spLocks noChangeArrowheads="1"/>
          </p:cNvSpPr>
          <p:nvPr/>
        </p:nvSpPr>
        <p:spPr bwMode="auto">
          <a:xfrm>
            <a:off x="6717768" y="2488515"/>
            <a:ext cx="1223963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7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beam dump</a:t>
            </a:r>
            <a:endParaRPr kumimoji="0" lang="ja-JP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Rectangle 40"/>
          <p:cNvSpPr>
            <a:spLocks noChangeArrowheads="1"/>
          </p:cNvSpPr>
          <p:nvPr/>
        </p:nvSpPr>
        <p:spPr bwMode="auto">
          <a:xfrm>
            <a:off x="1799693" y="1193879"/>
            <a:ext cx="5534025" cy="873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" name="Freeform 41"/>
          <p:cNvSpPr>
            <a:spLocks/>
          </p:cNvSpPr>
          <p:nvPr/>
        </p:nvSpPr>
        <p:spPr bwMode="auto">
          <a:xfrm>
            <a:off x="7759168" y="2821890"/>
            <a:ext cx="588963" cy="252413"/>
          </a:xfrm>
          <a:custGeom>
            <a:avLst/>
            <a:gdLst>
              <a:gd name="T0" fmla="*/ 0 w 371"/>
              <a:gd name="T1" fmla="*/ 159 h 159"/>
              <a:gd name="T2" fmla="*/ 371 w 371"/>
              <a:gd name="T3" fmla="*/ 0 h 159"/>
              <a:gd name="T4" fmla="*/ 0 w 371"/>
              <a:gd name="T5" fmla="*/ 159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1" h="159">
                <a:moveTo>
                  <a:pt x="0" y="159"/>
                </a:moveTo>
                <a:lnTo>
                  <a:pt x="371" y="0"/>
                </a:lnTo>
                <a:lnTo>
                  <a:pt x="0" y="15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6" name="Line 42"/>
          <p:cNvSpPr>
            <a:spLocks noChangeShapeType="1"/>
          </p:cNvSpPr>
          <p:nvPr/>
        </p:nvSpPr>
        <p:spPr bwMode="auto">
          <a:xfrm flipV="1">
            <a:off x="7759168" y="2821890"/>
            <a:ext cx="588963" cy="25241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1" name="Freeform 47"/>
          <p:cNvSpPr>
            <a:spLocks/>
          </p:cNvSpPr>
          <p:nvPr/>
        </p:nvSpPr>
        <p:spPr bwMode="auto">
          <a:xfrm>
            <a:off x="7995705" y="2445653"/>
            <a:ext cx="465138" cy="439738"/>
          </a:xfrm>
          <a:custGeom>
            <a:avLst/>
            <a:gdLst>
              <a:gd name="T0" fmla="*/ 0 w 293"/>
              <a:gd name="T1" fmla="*/ 277 h 277"/>
              <a:gd name="T2" fmla="*/ 293 w 293"/>
              <a:gd name="T3" fmla="*/ 0 h 277"/>
              <a:gd name="T4" fmla="*/ 0 w 293"/>
              <a:gd name="T5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3" h="277">
                <a:moveTo>
                  <a:pt x="0" y="277"/>
                </a:moveTo>
                <a:lnTo>
                  <a:pt x="293" y="0"/>
                </a:lnTo>
                <a:lnTo>
                  <a:pt x="0" y="27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2" name="Line 48"/>
          <p:cNvSpPr>
            <a:spLocks noChangeShapeType="1"/>
          </p:cNvSpPr>
          <p:nvPr/>
        </p:nvSpPr>
        <p:spPr bwMode="auto">
          <a:xfrm flipV="1">
            <a:off x="7995705" y="2445653"/>
            <a:ext cx="465138" cy="43973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0" name="円/楕円 59"/>
          <p:cNvSpPr/>
          <p:nvPr/>
        </p:nvSpPr>
        <p:spPr>
          <a:xfrm>
            <a:off x="1394087" y="2831256"/>
            <a:ext cx="72231" cy="72231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円/楕円 60"/>
          <p:cNvSpPr/>
          <p:nvPr/>
        </p:nvSpPr>
        <p:spPr>
          <a:xfrm>
            <a:off x="7235690" y="3146228"/>
            <a:ext cx="72231" cy="722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円/楕円 61"/>
          <p:cNvSpPr/>
          <p:nvPr/>
        </p:nvSpPr>
        <p:spPr>
          <a:xfrm>
            <a:off x="1781420" y="3150900"/>
            <a:ext cx="72231" cy="722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コンテンツ プレースホルダー 3"/>
          <p:cNvSpPr>
            <a:spLocks noGrp="1"/>
          </p:cNvSpPr>
          <p:nvPr>
            <p:ph idx="1"/>
          </p:nvPr>
        </p:nvSpPr>
        <p:spPr>
          <a:xfrm>
            <a:off x="457200" y="3503414"/>
            <a:ext cx="8229600" cy="3093937"/>
          </a:xfrm>
        </p:spPr>
        <p:txBody>
          <a:bodyPr/>
          <a:lstStyle/>
          <a:p>
            <a:r>
              <a:rPr kumimoji="1" lang="en-US" altLang="ja-JP" dirty="0" smtClean="0"/>
              <a:t>Electron beam is decelerated by the SC linac in the 2</a:t>
            </a:r>
            <a:r>
              <a:rPr kumimoji="1" lang="en-US" altLang="ja-JP" baseline="30000" dirty="0" smtClean="0"/>
              <a:t>nd</a:t>
            </a:r>
            <a:r>
              <a:rPr kumimoji="1" lang="en-US" altLang="ja-JP" dirty="0" smtClean="0"/>
              <a:t> turn:</a:t>
            </a:r>
          </a:p>
          <a:p>
            <a:pPr lvl="1"/>
            <a:r>
              <a:rPr kumimoji="1" lang="en-US" altLang="ja-JP" dirty="0" smtClean="0"/>
              <a:t>return its energy to be used </a:t>
            </a:r>
            <a:r>
              <a:rPr lang="en-US" altLang="ja-JP" dirty="0" smtClean="0"/>
              <a:t>to accelerate the next electron beam</a:t>
            </a:r>
          </a:p>
          <a:p>
            <a:pPr lvl="1"/>
            <a:r>
              <a:rPr lang="en-US" altLang="ja-JP" dirty="0"/>
              <a:t>safely </a:t>
            </a:r>
            <a:r>
              <a:rPr lang="en-US" altLang="ja-JP" dirty="0" smtClean="0"/>
              <a:t>discarded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11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101"/>
                                      </p:to>
                                    </p:animClr>
                                    <p:set>
                                      <p:cBhvr>
                                        <p:cTn id="7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44444E-6 L 0.00764 0.01527 L 0.01424 0.02963 L 0.02361 0.04097 L 0.03195 0.04583 L 0.04289 0.04745 L 0.63924 0.04699 " pathEditMode="relative" rAng="0" ptsTypes="AAAAAAA">
                                      <p:cBhvr>
                                        <p:cTn id="10" dur="4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62" y="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7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092 L 0.01458 0.00162 L 0.03177 -0.00324 L 0.05347 -0.01482 L 0.06371 -0.02454 L 0.08003 -0.04352 L 0.08819 -0.05833 L 0.09878 -0.0838 L 0.10364 -0.10023 L 0.10781 -0.12963 L 0.10729 -0.15301 L 0.10243 -0.18403 L 0.09913 -0.19815 L 0.08698 -0.22546 L 0.0816 -0.23472 L 0.06441 -0.25579 L 0.05295 -0.26574 L 0.03177 -0.27755 L 0.02083 -0.28079 L 0.00764 -0.28241 L -0.59722 -0.28241 L -0.60938 -0.28241 L -0.62205 -0.2787 L -0.62743 -0.27593 L -0.64983 -0.26458 L -0.65886 -0.25486 L -0.67604 -0.23681 L -0.68247 -0.22315 L -0.69479 -0.19699 L -0.69931 -0.18241 L -0.70365 -0.15255 L -0.70295 -0.12894 L -0.69879 -0.09745 L -0.69514 -0.0838 L -0.6842 -0.05718 L -0.67552 -0.04514 L -0.65886 -0.025 L -0.64948 -0.01482 L -0.62778 -0.00394 L -0.61354 0.00278 L -0.59514 0.00278 " pathEditMode="relative" rAng="0" ptsTypes="AAAAAAAAAAAAAAAAAAAAAAAAAAAAAAAAAAAAAAAAA">
                                      <p:cBhvr>
                                        <p:cTn id="22" dur="7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26" y="-1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2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33333E-6 L 0.59601 -3.33333E-6 L 0.60643 -0.00092 L 0.61858 -0.00972 L 0.62518 -0.0199 L 0.63264 -0.03611 L 0.63803 -0.04907 " pathEditMode="relative" rAng="0" ptsTypes="AAAAAAA">
                                      <p:cBhvr>
                                        <p:cTn id="35" dur="4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92" y="-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  <p:bldP spid="61" grpId="0" animBg="1"/>
      <p:bldP spid="61" grpId="1" animBg="1"/>
      <p:bldP spid="61" grpId="2" animBg="1"/>
      <p:bldP spid="62" grpId="0" animBg="1"/>
      <p:bldP spid="62" grpId="1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Ap</a:t>
            </a:r>
            <a:r>
              <a:rPr lang="en-US" altLang="ja-JP" dirty="0" smtClean="0"/>
              <a:t>plication of ERL as a Light Source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457200" y="1206500"/>
            <a:ext cx="8229600" cy="5460702"/>
          </a:xfrm>
        </p:spPr>
        <p:txBody>
          <a:bodyPr/>
          <a:lstStyle/>
          <a:p>
            <a:r>
              <a:rPr lang="en-US" altLang="ja-JP" dirty="0" smtClean="0"/>
              <a:t>EUV-FEL for lithography</a:t>
            </a:r>
          </a:p>
          <a:p>
            <a:pPr lvl="1"/>
            <a:r>
              <a:rPr lang="en-US" altLang="ja-JP" dirty="0" smtClean="0"/>
              <a:t>High average power </a:t>
            </a:r>
            <a:r>
              <a:rPr lang="en-US" altLang="ja-JP" dirty="0"/>
              <a:t>(&gt;kW)</a:t>
            </a:r>
            <a:r>
              <a:rPr lang="en-US" altLang="ja-JP" dirty="0" smtClean="0"/>
              <a:t> light source is  strongly desired for EUV litho.</a:t>
            </a:r>
          </a:p>
          <a:p>
            <a:r>
              <a:rPr lang="en-US" altLang="ja-JP" dirty="0" smtClean="0"/>
              <a:t>Diffraction-limited synchrotron radiation source (cf. storage ring)</a:t>
            </a:r>
          </a:p>
          <a:p>
            <a:pPr lvl="1"/>
            <a:r>
              <a:rPr lang="en-US" altLang="ja-JP" dirty="0" smtClean="0"/>
              <a:t>Much lower emittance enhances the spatial coherence</a:t>
            </a:r>
          </a:p>
          <a:p>
            <a:pPr lvl="1"/>
            <a:r>
              <a:rPr lang="en-US" altLang="ja-JP" dirty="0" smtClean="0"/>
              <a:t>Much shorter bunch length may help the time-resolve experiments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64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2136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Pros and Cons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65</a:t>
            </a:fld>
            <a:endParaRPr lang="ja-JP" altLang="en-US" dirty="0"/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/>
          </p:nvPr>
        </p:nvGraphicFramePr>
        <p:xfrm>
          <a:off x="1172924" y="1113611"/>
          <a:ext cx="7042468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0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 smtClean="0"/>
                        <a:t>Storage Ring</a:t>
                      </a:r>
                      <a:endParaRPr kumimoji="1" lang="ja-JP" alt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NC Linac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ERL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Emittance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△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◎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◎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Energy Spread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△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◎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◎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Peak Current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/>
                        <a:t>△</a:t>
                      </a:r>
                      <a:endParaRPr kumimoji="1" lang="ja-JP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dirty="0" smtClean="0"/>
                        <a:t>◎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/>
                        <a:t>〇</a:t>
                      </a:r>
                      <a:endParaRPr kumimoji="1" lang="ja-JP" alt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Bunch Length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×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dirty="0" smtClean="0"/>
                        <a:t>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◎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Rep. Rate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dirty="0" smtClean="0"/>
                        <a:t>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×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dirty="0" smtClean="0"/>
                        <a:t>◎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Stability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dirty="0" smtClean="0"/>
                        <a:t>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△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?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#</a:t>
                      </a:r>
                      <a:r>
                        <a:rPr kumimoji="1" lang="en-US" altLang="ja-JP" sz="2400" baseline="0" dirty="0" smtClean="0"/>
                        <a:t> Users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◎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×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◎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1425416" y="5397321"/>
            <a:ext cx="6537484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ERL has many advantages over other competing machines; thus, R&amp;D activities are ongoing toward </a:t>
            </a:r>
            <a:r>
              <a:rPr lang="en-US" altLang="ja-JP" sz="2400" dirty="0" smtClean="0"/>
              <a:t>realization.</a:t>
            </a:r>
            <a:endParaRPr kumimoji="1" lang="en-US" altLang="ja-JP" sz="2400" dirty="0" smtClean="0"/>
          </a:p>
        </p:txBody>
      </p:sp>
    </p:spTree>
    <p:extLst>
      <p:ext uri="{BB962C8B-B14F-4D97-AF65-F5344CB8AC3E}">
        <p14:creationId xmlns:p14="http://schemas.microsoft.com/office/powerpoint/2010/main" val="298009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However,……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199" y="1052735"/>
            <a:ext cx="8434137" cy="2003533"/>
          </a:xfrm>
        </p:spPr>
        <p:txBody>
          <a:bodyPr>
            <a:normAutofit lnSpcReduction="10000"/>
          </a:bodyPr>
          <a:lstStyle/>
          <a:p>
            <a:r>
              <a:rPr lang="en-US" altLang="ja-JP" dirty="0" smtClean="0"/>
              <a:t>Four parameters to characterize the laser source performance</a:t>
            </a:r>
          </a:p>
          <a:p>
            <a:pPr lvl="1"/>
            <a:r>
              <a:rPr lang="en-US" altLang="ja-JP" dirty="0" smtClean="0"/>
              <a:t>Temporal &amp; Spatial coherence, Brilliance, Bose degeneracy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7</a:t>
            </a:fld>
            <a:endParaRPr lang="ja-JP" altLang="en-US" dirty="0"/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/>
          </p:nvPr>
        </p:nvGraphicFramePr>
        <p:xfrm>
          <a:off x="373505" y="3104644"/>
          <a:ext cx="8448132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9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96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Item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Laser (800nm)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SR (0.1nm)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Temp. Coherence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~100%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~10</a:t>
                      </a:r>
                      <a:r>
                        <a:rPr kumimoji="1" lang="en-US" altLang="ja-JP" sz="2400" baseline="30000" dirty="0" smtClean="0"/>
                        <a:t>-5</a:t>
                      </a:r>
                      <a:r>
                        <a:rPr kumimoji="1" lang="en-US" altLang="ja-JP" sz="2400" dirty="0" smtClean="0"/>
                        <a:t>%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Spat. Coherence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~100%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~0.1%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Peak</a:t>
                      </a:r>
                      <a:r>
                        <a:rPr kumimoji="1" lang="en-US" altLang="ja-JP" sz="2400" baseline="0" dirty="0" smtClean="0"/>
                        <a:t> Brilliance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~10</a:t>
                      </a:r>
                      <a:r>
                        <a:rPr kumimoji="1" lang="en-US" altLang="ja-JP" sz="2400" baseline="30000" dirty="0" smtClean="0"/>
                        <a:t>28</a:t>
                      </a:r>
                      <a:endParaRPr kumimoji="1" lang="ja-JP" altLang="en-US" sz="2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~10</a:t>
                      </a:r>
                      <a:r>
                        <a:rPr kumimoji="1" lang="en-US" altLang="ja-JP" sz="2400" baseline="30000" dirty="0" smtClean="0"/>
                        <a:t>23</a:t>
                      </a:r>
                      <a:endParaRPr kumimoji="1" lang="ja-JP" altLang="en-US" sz="24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Bose Degeneracy*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10</a:t>
                      </a:r>
                      <a:r>
                        <a:rPr kumimoji="1" lang="en-US" altLang="ja-JP" sz="2400" baseline="30000" dirty="0" smtClean="0"/>
                        <a:t>13</a:t>
                      </a:r>
                      <a:endParaRPr kumimoji="1" lang="ja-JP" altLang="en-US" sz="2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~10</a:t>
                      </a:r>
                      <a:r>
                        <a:rPr kumimoji="1" lang="en-US" altLang="ja-JP" sz="2400" baseline="30000" dirty="0" smtClean="0"/>
                        <a:t>-4</a:t>
                      </a:r>
                      <a:endParaRPr kumimoji="1" lang="ja-JP" altLang="en-US" sz="24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2719137" y="5378860"/>
            <a:ext cx="6533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*Number of photons (=Boson) occupying a single mode (state)</a:t>
            </a:r>
            <a:endParaRPr kumimoji="1" lang="ja-JP" altLang="en-US" sz="1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503943" y="5741478"/>
            <a:ext cx="6930193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 performances of SR are far from the laser source!</a:t>
            </a:r>
            <a:endParaRPr kumimoji="1" lang="ja-JP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372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Beam Dynamics and Accelerator Technology, 29 Nov. 2018</a:t>
            </a:r>
            <a:endParaRPr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What We Learn in This Lecture?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Free Electron Laser (FEL) as an advanced form of SR sources</a:t>
            </a:r>
          </a:p>
          <a:p>
            <a:r>
              <a:rPr kumimoji="1" lang="en-US" altLang="ja-JP" dirty="0" smtClean="0"/>
              <a:t>How FEL Works?</a:t>
            </a:r>
          </a:p>
          <a:p>
            <a:pPr lvl="1"/>
            <a:r>
              <a:rPr lang="en-US" altLang="ja-JP" dirty="0" smtClean="0"/>
              <a:t>Coherent radiation</a:t>
            </a:r>
          </a:p>
          <a:p>
            <a:pPr lvl="1"/>
            <a:r>
              <a:rPr kumimoji="1" lang="en-US" altLang="ja-JP" dirty="0" err="1" smtClean="0"/>
              <a:t>Microbunching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Characteristics of FEL radiation</a:t>
            </a:r>
          </a:p>
          <a:p>
            <a:pPr lvl="1"/>
            <a:r>
              <a:rPr kumimoji="1" lang="en-US" altLang="ja-JP" dirty="0" smtClean="0"/>
              <a:t>Numerical examples</a:t>
            </a:r>
          </a:p>
          <a:p>
            <a:r>
              <a:rPr lang="en-US" altLang="ja-JP" dirty="0" smtClean="0"/>
              <a:t>ERL: another direction of </a:t>
            </a:r>
            <a:r>
              <a:rPr lang="en-US" altLang="ja-JP" dirty="0"/>
              <a:t>SR sources evolution 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1EC06D-8691-4A0E-ABEA-C1698ED8076E}" type="slidenum">
              <a:rPr lang="ja-JP" altLang="en-US" smtClean="0"/>
              <a:pPr>
                <a:defRPr/>
              </a:pPr>
              <a:t>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2642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4824413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Introduction</a:t>
            </a:r>
          </a:p>
          <a:p>
            <a:pPr eaLnBrk="1" hangingPunct="1"/>
            <a:r>
              <a:rPr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Coherent radiation &amp; FELs</a:t>
            </a:r>
          </a:p>
          <a:p>
            <a:r>
              <a:rPr lang="en-US" altLang="ja-JP" dirty="0"/>
              <a:t>Amplification mechanism in </a:t>
            </a:r>
            <a:r>
              <a:rPr lang="en-US" altLang="ja-JP" dirty="0" smtClean="0"/>
              <a:t>FELs</a:t>
            </a:r>
          </a:p>
          <a:p>
            <a:r>
              <a:rPr lang="en-US" altLang="ja-JP" dirty="0"/>
              <a:t>Characteristics of FEL radiation</a:t>
            </a:r>
            <a:endParaRPr lang="en-US" altLang="ja-JP" dirty="0" smtClean="0"/>
          </a:p>
          <a:p>
            <a:pPr eaLnBrk="1" hangingPunct="1"/>
            <a:r>
              <a:rPr lang="en-US" altLang="ja-JP" dirty="0" smtClean="0"/>
              <a:t>ERL: what’s it?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E675D5-6A16-489E-8151-F52117966913}" type="slidenum">
              <a:rPr lang="ja-JP" altLang="en-US" smtClean="0"/>
              <a:pPr>
                <a:defRPr/>
              </a:pPr>
              <a:t>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323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amsmath}&#10;\renewcommand{\familydefault}{cmr}&#10;\renewcommand{\vec}[1]{\mbox{\boldmath$#1$}}&#10;\begin{document}&#10;\pagecolor{black}&#10;\color{white}&#10;\[&#10;x_{\mbox{max}}=\frac{\lambda_u K}{2\pi \gamma}&#10;\]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(none)"/>
  <p:tag name="BOXWIDTH" val="354"/>
  <p:tag name="BOXHEIGHT" val="370"/>
  <p:tag name="BOXFONT" val="10"/>
  <p:tag name="BOXWRAP" val="False"/>
  <p:tag name="WORKAROUNDTRANSPARENCYBUG" val="False"/>
  <p:tag name="ALLOWFONTSUBSTITUTION" val="False"/>
  <p:tag name="BITMAPFORMAT" val="png256"/>
  <p:tag name="ORIGWIDTH" val="122.875"/>
  <p:tag name="PICTUREFILESIZE" val="312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"/>
  <p:tag name="ORIGINALHEIGHT" val="26.99661"/>
  <p:tag name="ORIGINALWIDTH" val="26.99661"/>
  <p:tag name="LATEXADDIN" val="\documentclass{article}&#10;\usepackage{amsmath,mathrsfs,bm}&#10;\pagestyle{empty}&#10;\begin{document}&#10;&#10;\[&#10;\lambda_1&#10;\]&#10;&#10;&#10;\end{document}"/>
  <p:tag name="IGUANATEXSIZE" val="20"/>
  <p:tag name="IGUANATEXCURSOR" val="105"/>
  <p:tag name="TRANSPARENCY" val="True"/>
  <p:tag name="FILENAME" val=""/>
  <p:tag name="LATEXENGINEID" val="0"/>
  <p:tag name="TEMPFOLDER" val="T:\temporary\"/>
  <p:tag name="LATEXFORMHEIGHT" val="324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600"/>
  <p:tag name="ORIGINALHEIGHT" val="52.49347"/>
  <p:tag name="ORIGINALWIDTH" val="173.2283"/>
  <p:tag name="LATEXADDIN" val="\documentclass{article}&#10;\usepackage{amsmath,mathrsfs,bm}&#10;\pagestyle{empty}&#10;\begin{document}&#10;&#10;\[&#10;\lambda=\lambda_1&#10;\]&#10;&#10;&#10;\end{document}"/>
  <p:tag name="IGUANATEXSIZE" val="20"/>
  <p:tag name="IGUANATEXCURSOR" val="113"/>
  <p:tag name="TRANSPARENCY" val="True"/>
  <p:tag name="FILENAME" val=""/>
  <p:tag name="LATEXENGINEID" val="0"/>
  <p:tag name="TEMPFOLDER" val="T:\temporary\"/>
  <p:tag name="LATEXFORMHEIGHT" val="324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600"/>
  <p:tag name="ORIGINALHEIGHT" val="53.24331"/>
  <p:tag name="ORIGINALWIDTH" val="60.74244"/>
  <p:tag name="LATEXADDIN" val="\documentclass{article}&#10;\usepackage{amsmath,mathrsfs,bm}&#10;\pagestyle{empty}&#10;\begin{document}&#10;&#10;\[&#10;\lambda_u&#10;\]&#10;&#10;&#10;\end{document}"/>
  <p:tag name="IGUANATEXSIZE" val="20"/>
  <p:tag name="IGUANATEXCURSOR" val="105"/>
  <p:tag name="TRANSPARENCY" val="True"/>
  <p:tag name="FILENAME" val=""/>
  <p:tag name="LATEXENGINEID" val="0"/>
  <p:tag name="TEMPFOLDER" val="T:\temporary\"/>
  <p:tag name="LATEXFORMHEIGHT" val="324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600"/>
  <p:tag name="ORIGINALHEIGHT" val="69.74126"/>
  <p:tag name="ORIGINALWIDTH" val="225.7218"/>
  <p:tag name="LATEXADDIN" val="\documentclass{article}&#10;\usepackage{amsmath,mathrsfs,bm}&#10;\pagestyle{empty}&#10;\begin{document}&#10;&#10;\[&#10;\lambda_u\overline{\beta_z'}/\overline{\beta_z}&#10;\]&#10;&#10;&#10;\end{document}"/>
  <p:tag name="IGUANATEXSIZE" val="20"/>
  <p:tag name="IGUANATEXCURSOR" val="123"/>
  <p:tag name="TRANSPARENCY" val="True"/>
  <p:tag name="FILENAME" val=""/>
  <p:tag name="LATEXENGINEID" val="0"/>
  <p:tag name="TEMPFOLDER" val="T:\temporary\"/>
  <p:tag name="LATEXFORMHEIGHT" val="324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600"/>
  <p:tag name="ORIGINALHEIGHT" val="50.99362"/>
  <p:tag name="ORIGINALWIDTH" val="92.2385"/>
  <p:tag name="LATEXADDIN" val="\documentclass{article}&#10;\usepackage{amsmath,mathrsfs,bm}&#10;\pagestyle{empty}&#10;\begin{document}&#10;&#10;\[&#10;\Delta s'&#10;\]&#10;&#10;&#10;\end{document}"/>
  <p:tag name="IGUANATEXSIZE" val="20"/>
  <p:tag name="IGUANATEXCURSOR" val="105"/>
  <p:tag name="TRANSPARENCY" val="True"/>
  <p:tag name="FILENAME" val=""/>
  <p:tag name="LATEXENGINEID" val="0"/>
  <p:tag name="TEMPFOLDER" val="T:\temporary\"/>
  <p:tag name="LATEXFORMHEIGHT" val="324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600"/>
  <p:tag name="ORIGINALHEIGHT" val="157.4803"/>
  <p:tag name="ORIGINALWIDTH" val="1591.301"/>
  <p:tag name="LATEXADDIN" val="\documentclass{article}&#10;\usepackage{amsmath,mathrsfs,bm}&#10;\pagestyle{empty}&#10;\begin{document}&#10;&#10;\[&#10;\Delta s'=\lambda_u\frac{\overline{\beta_z}-\overline{\beta_z'}}{\overline{\beta_z}}\sim\frac{\lambda_u(1+K^2/2)}{2\gamma^2}\left(\frac{\gamma^2}{\gamma'^2}-1\right)\sim 2\lambda_1\frac{\gamma-\gamma'}{\gamma}&#10;\]&#10;&#10;&#10;\end{document}"/>
  <p:tag name="IGUANATEXSIZE" val="20"/>
  <p:tag name="IGUANATEXCURSOR" val="296"/>
  <p:tag name="TRANSPARENCY" val="True"/>
  <p:tag name="FILENAME" val=""/>
  <p:tag name="LATEXENGINEID" val="0"/>
  <p:tag name="TEMPFOLDER" val="T:\temporary\"/>
  <p:tag name="LATEXFORMHEIGHT" val="324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600"/>
  <p:tag name="ORIGINALHEIGHT" val="74.24071"/>
  <p:tag name="ORIGINALWIDTH" val="987.6265"/>
  <p:tag name="LATEXADDIN" val="\documentclass{article}&#10;\usepackage{amsmath,mathrsfs,bm}&#10;\pagestyle{empty}&#10;\begin{document}&#10;&#10;\[&#10;E(x,y,z,t)=\tilde{E}(z)\mbox{e}^{-i\omega_1(t-z/c)}+\mbox{c.c.}&#10;\]&#10;&#10;&#10;\end{document}"/>
  <p:tag name="IGUANATEXSIZE" val="20"/>
  <p:tag name="IGUANATEXCURSOR" val="145"/>
  <p:tag name="TRANSPARENCY" val="True"/>
  <p:tag name="FILENAME" val=""/>
  <p:tag name="LATEXENGINEID" val="0"/>
  <p:tag name="TEMPFOLDER" val="T:\temporary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600"/>
  <p:tag name="ORIGINALHEIGHT" val="80.24"/>
  <p:tag name="ORIGINALWIDTH" val="1134.608"/>
  <p:tag name="LATEXADDIN" val="\documentclass{article}&#10;\usepackage{amsmath,mathrsfs,bm}&#10;\pagestyle{empty}&#10;\begin{document}&#10;&#10;\[&#10;j(x,y,z,t)=j_0+\tilde{j}(z)\mbox{e}^{-i\omega_1(t-z/c\overline{\beta_z})}+\mbox{c.c.}&#10;\]&#10;&#10;&#10;\end{document}"/>
  <p:tag name="IGUANATEXSIZE" val="20"/>
  <p:tag name="IGUANATEXCURSOR" val="119"/>
  <p:tag name="TRANSPARENCY" val="True"/>
  <p:tag name="FILENAME" val=""/>
  <p:tag name="LATEXENGINEID" val="0"/>
  <p:tag name="TEMPFOLDER" val="T:\temporary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600"/>
  <p:tag name="ORIGINALHEIGHT" val="64.49197"/>
  <p:tag name="ORIGINALWIDTH" val="552.681"/>
  <p:tag name="LATEXADDIN" val="\documentclass{article}&#10;\usepackage{amsmath,mathrsfs,bm}&#10;\pagestyle{empty}&#10;\begin{document}&#10;&#10;\[&#10;\phi_j(\hat{z})\propto t_0(z)-t_j(z)&#10;\]&#10;&#10;&#10;\end{document}"/>
  <p:tag name="IGUANATEXSIZE" val="20"/>
  <p:tag name="IGUANATEXCURSOR" val="132"/>
  <p:tag name="TRANSPARENCY" val="True"/>
  <p:tag name="FILENAME" val=""/>
  <p:tag name="LATEXENGINEID" val="0"/>
  <p:tag name="TEMPFOLDER" val="T:\temporary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600"/>
  <p:tag name="ORIGINALHEIGHT" val="64.49197"/>
  <p:tag name="ORIGINALWIDTH" val="488.189"/>
  <p:tag name="LATEXADDIN" val="\documentclass{article}&#10;\usepackage{amsmath,mathrsfs,bm}&#10;\pagestyle{empty}&#10;\begin{document}&#10;&#10;\[&#10;\hat{\eta}_j(\hat{z})\propto\gamma_j(z)-\gamma_0&#10;\]&#10;&#10;&#10;\end{document}"/>
  <p:tag name="IGUANATEXSIZE" val="20"/>
  <p:tag name="IGUANATEXCURSOR" val="135"/>
  <p:tag name="TRANSPARENCY" val="True"/>
  <p:tag name="FILENAME" val=""/>
  <p:tag name="LATEXENGINEID" val="0"/>
  <p:tag name="TEMPFOLDER" val="T:\temporary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amsmath}&#10;\renewcommand{\familydefault}{cmr}&#10;\renewcommand{\vec}[1]{\mbox{\boldmath$#1$}}&#10;\begin{document}&#10;\pagecolor{black}&#10;\color{white}&#10;\[&#10;\beta_{x\mbox{max}}=K/\gamma&#10;\]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(none)"/>
  <p:tag name="BOXWIDTH" val="354"/>
  <p:tag name="BOXHEIGHT" val="370"/>
  <p:tag name="BOXFONT" val="10"/>
  <p:tag name="BOXWRAP" val="False"/>
  <p:tag name="WORKAROUNDTRANSPARENCYBUG" val="False"/>
  <p:tag name="ALLOWFONTSUBSTITUTION" val="False"/>
  <p:tag name="BITMAPFORMAT" val="png256"/>
  <p:tag name="ORIGWIDTH" val="128.875"/>
  <p:tag name="PICTUREFILESIZE" val="248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600"/>
  <p:tag name="ORIGINALHEIGHT" val="74.99063"/>
  <p:tag name="ORIGINALWIDTH" val="333.7083"/>
  <p:tag name="LATEXADDIN" val="\documentclass{article}&#10;\usepackage{amsmath,mathrsfs,bm}&#10;\pagestyle{empty}&#10;\begin{document}&#10;&#10;\[&#10;\hat{E}(\hat{z})\propto \tilde{E}(z)&#10;\]&#10;&#10;&#10;\end{document}"/>
  <p:tag name="IGUANATEXSIZE" val="20"/>
  <p:tag name="IGUANATEXCURSOR" val="132"/>
  <p:tag name="TRANSPARENCY" val="True"/>
  <p:tag name="FILENAME" val=""/>
  <p:tag name="LATEXENGINEID" val="0"/>
  <p:tag name="TEMPFOLDER" val="T:\temporary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"/>
  <p:tag name="ORIGINALHEIGHT" val="23.24709"/>
  <p:tag name="ORIGINALWIDTH" val="71.2411"/>
  <p:tag name="LATEXADDIN" val="\documentclass{article}&#10;\usepackage{amsmath,mathrsfs,bm}&#10;\pagestyle{empty}&#10;\begin{document}&#10;&#10;\[&#10;\hat{z}\propto z&#10;\]&#10;&#10;&#10;\end{document}"/>
  <p:tag name="IGUANATEXSIZE" val="20"/>
  <p:tag name="IGUANATEXCURSOR" val="112"/>
  <p:tag name="TRANSPARENCY" val="True"/>
  <p:tag name="FILENAME" val=""/>
  <p:tag name="LATEXENGINEID" val="0"/>
  <p:tag name="TEMPFOLDER" val="T:\temporary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600"/>
  <p:tag name="ORIGINALHEIGHT" val="191.2261"/>
  <p:tag name="ORIGINALWIDTH" val="485.1894"/>
  <p:tag name="LATEXADDIN" val="\documentclass{article}&#10;\usepackage{amsmath,mathrsfs,bm}&#10;\pagestyle{empty}&#10;\begin{document}&#10;&#10;\[&#10;\frac{d\hat{E}}{d\hat{z}}=\frac{1}{N}\sum_{j=1}^{N}\mbox{e}^{-i\phi_j}&#10;\]&#10;&#10;&#10;\end{document}"/>
  <p:tag name="IGUANATEXSIZE" val="20"/>
  <p:tag name="IGUANATEXCURSOR" val="145"/>
  <p:tag name="TRANSPARENCY" val="True"/>
  <p:tag name="FILENAME" val=""/>
  <p:tag name="LATEXENGINEID" val="0"/>
  <p:tag name="TEMPFOLDER" val="T:\temporary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600"/>
  <p:tag name="ORIGINALHEIGHT" val="128.9839"/>
  <p:tag name="ORIGINALWIDTH" val="540.6824"/>
  <p:tag name="LATEXADDIN" val="\documentclass{article}&#10;\usepackage{amsmath,mathrsfs,bm}&#10;\pagestyle{empty}&#10;\begin{document}&#10;&#10;\[&#10;\frac{d\hat{\eta}_j}{d\hat{z}}=-\hat{E}\mbox{e}^{i\phi_j}+\mbox{c.c.}&#10;\]&#10;&#10;&#10;\end{document}"/>
  <p:tag name="IGUANATEXSIZE" val="20"/>
  <p:tag name="IGUANATEXCURSOR" val="164"/>
  <p:tag name="TRANSPARENCY" val="True"/>
  <p:tag name="FILENAME" val=""/>
  <p:tag name="LATEXENGINEID" val="0"/>
  <p:tag name="TEMPFOLDER" val="T:\temporary\"/>
  <p:tag name="LATEXFORMHEIGHT" val="312"/>
  <p:tag name="LATEXFORMWIDTH" val="384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600"/>
  <p:tag name="ORIGINALHEIGHT" val="128.9839"/>
  <p:tag name="ORIGINALWIDTH" val="236.2205"/>
  <p:tag name="LATEXADDIN" val="\documentclass{article}&#10;\usepackage{amsmath,mathrsfs,bm}&#10;\pagestyle{empty}&#10;\begin{document}&#10;&#10;\[&#10;\frac{d\phi_j}{d\hat{z}}=\hat{\eta}_j&#10;\]&#10;&#10;&#10;\end{document}"/>
  <p:tag name="IGUANATEXSIZE" val="20"/>
  <p:tag name="IGUANATEXCURSOR" val="133"/>
  <p:tag name="TRANSPARENCY" val="True"/>
  <p:tag name="FILENAME" val=""/>
  <p:tag name="LATEXENGINEID" val="0"/>
  <p:tag name="TEMPFOLDER" val="T:\temporary\"/>
  <p:tag name="LATEXFORMHEIGHT" val="312"/>
  <p:tag name="LATEXFORMWIDTH" val="384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600"/>
  <p:tag name="ORIGINALHEIGHT" val="284.9644"/>
  <p:tag name="ORIGINALWIDTH" val="737.1579"/>
  <p:tag name="LATEXADDIN" val="\documentclass{article}&#10;\usepackage{amsmath,mathrsfs,bm}&#10;\pagestyle{empty}&#10;\setlength{\textwidth}{5cm} &#10;\begin{document}&#10;&#10;\begin{eqnarray}&#10;\hat{E}'&amp;=&amp;\langle\mbox{e}^{-i\phi}\rangle \\&#10;\phi_j'&amp;=&amp;\hat{\eta}_j \\&#10;\hat{\eta}_j'&amp;=&amp;-\hat{E}\mbox{e}^{i\phi_j}+\mbox{c.c.}&#10;\end{eqnarray}&#10;&#10;&#10;\end{document}"/>
  <p:tag name="IGUANATEXSIZE" val="20"/>
  <p:tag name="IGUANATEXCURSOR" val="279"/>
  <p:tag name="TRANSPARENCY" val="True"/>
  <p:tag name="FILENAME" val=""/>
  <p:tag name="LATEXENGINEID" val="0"/>
  <p:tag name="TEMPFOLDER" val="T:\temporary\"/>
  <p:tag name="LATEXFORMHEIGHT" val="312"/>
  <p:tag name="LATEXFORMWIDTH" val="384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600"/>
  <p:tag name="ORIGINALHEIGHT" val="74.99063"/>
  <p:tag name="ORIGINALWIDTH" val="797.9002"/>
  <p:tag name="LATEXADDIN" val="\documentclass{article}&#10;\usepackage{amsmath,mathrsfs,bm}&#10;\pagestyle{empty}&#10;\begin{document}&#10;&#10;\[&#10;\hat{E}''=-i\langle \phi'\mbox{e}^{-i\phi}\rangle=-i\langle \hat{\eta}\mbox{e}^{-i\phi}\rangle&#10;\]&#10;&#10;&#10;\end{document}"/>
  <p:tag name="IGUANATEXSIZE" val="20"/>
  <p:tag name="IGUANATEXCURSOR" val="166"/>
  <p:tag name="TRANSPARENCY" val="True"/>
  <p:tag name="FILENAME" val=""/>
  <p:tag name="LATEXENGINEID" val="0"/>
  <p:tag name="TEMPFOLDER" val="T:\temporary\"/>
  <p:tag name="LATEXFORMHEIGHT" val="312"/>
  <p:tag name="LATEXFORMWIDTH" val="384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"/>
  <p:tag name="ORIGINALHEIGHT" val="95.23811"/>
  <p:tag name="ORIGINALWIDTH" val="350.2062"/>
  <p:tag name="LATEXADDIN" val="\documentclass{article}&#10;\usepackage{amsmath,mathrsfs,bm}&#10;\pagestyle{empty}&#10;\begin{document}&#10;&#10;\[&#10;F'=\frac{dF}{d\hat{z}},\:\:\langle f\rangle=\frac{1}{N}\sum_{j=1}^{N}f_j&#10;\]&#10;&#10;&#10;\end{document}"/>
  <p:tag name="IGUANATEXSIZE" val="20"/>
  <p:tag name="IGUANATEXCURSOR" val="140"/>
  <p:tag name="TRANSPARENCY" val="True"/>
  <p:tag name="FILENAME" val=""/>
  <p:tag name="LATEXENGINEID" val="0"/>
  <p:tag name="TEMPFOLDER" val="T:\temporary\"/>
  <p:tag name="LATEXFORMHEIGHT" val="312"/>
  <p:tag name="LATEXFORMWIDTH" val="384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600"/>
  <p:tag name="ORIGINALHEIGHT" val="355.4556"/>
  <p:tag name="ORIGINALWIDTH" val="1062.617"/>
  <p:tag name="LATEXADDIN" val="\documentclass{article}&#10;\usepackage{amsmath,mathrsfs,bm}&#10;\pagestyle{empty}&#10;\begin{document}&#10;&#10;\begin{eqnarray*}&#10;\hat{E}'''&amp;=&amp;-i\langle (\hat{\eta}'-i\hat{\eta}\phi')\mbox{e}^{-i\phi}\rangle\\ \\&#10;&amp;=&amp;-i\langle [(-\hat{E}\mbox{e}^{i\phi}+\mbox{c.c})-i\hat{\eta}^2]\mbox{e}^{-i\phi}\rangle\\&#10;&amp;=&amp;i\hat{E}-i\hat{E}^*\langle \mbox{e}^{-2i\phi}\rangle-\langle \hat{\eta}^2\mbox{e}^{-i\phi}\rangle&#10;\end{eqnarray*}&#10;&#10;&#10;\end{document}"/>
  <p:tag name="IGUANATEXSIZE" val="20"/>
  <p:tag name="IGUANATEXCURSOR" val="193"/>
  <p:tag name="TRANSPARENCY" val="True"/>
  <p:tag name="FILENAME" val=""/>
  <p:tag name="LATEXENGINEID" val="0"/>
  <p:tag name="TEMPFOLDER" val="T:\temporary\"/>
  <p:tag name="LATEXFORMHEIGHT" val="312"/>
  <p:tag name="LATEXFORMWIDTH" val="384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600"/>
  <p:tag name="ORIGINALHEIGHT" val="59.99252"/>
  <p:tag name="ORIGINALWIDTH" val="245.9692"/>
  <p:tag name="LATEXADDIN" val="\documentclass{article}&#10;\usepackage{amsmath,mathrsfs,bm}&#10;\pagestyle{empty}&#10;\begin{document}&#10;&#10;\[&#10;\hat{E}'''=i\hat{E}&#10;\]&#10;&#10;&#10;\end{document}"/>
  <p:tag name="IGUANATEXSIZE" val="20"/>
  <p:tag name="IGUANATEXCURSOR" val="107"/>
  <p:tag name="TRANSPARENCY" val="True"/>
  <p:tag name="FILENAME" val=""/>
  <p:tag name="LATEXENGINEID" val="0"/>
  <p:tag name="TEMPFOLDER" val="T:\temporary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"/>
  <p:tag name="ORIGINALHEIGHT" val="78.74016"/>
  <p:tag name="ORIGINALWIDTH" val="455.1931"/>
  <p:tag name="LATEXADDIN" val="\documentclass{article}&#10;\usepackage{amsmath,mathrsfs,bm}&#10;\pagestyle{empty}&#10;\begin{document}&#10;&#10;\[&#10;c\overline{t}=c\frac{\lambda_u}{c\overline{\beta}_z}&#10;\sim \lambda_u\left(1+\frac{1}{2\gamma^2}+\frac{K^2}{4\gamma^2}\right)&#10;\]&#10;&#10;&#10;\end{document}"/>
  <p:tag name="IGUANATEXSIZE" val="20"/>
  <p:tag name="IGUANATEXCURSOR" val="211"/>
  <p:tag name="TRANSPARENCY" val="True"/>
  <p:tag name="FILENAME" val=""/>
  <p:tag name="LATEXENGINEID" val="0"/>
  <p:tag name="TEMPFOLDER" val="T:\temporary\"/>
  <p:tag name="LATEXFORMHEIGHT" val="324"/>
  <p:tag name="LATEXFORMWIDTH" val="384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600"/>
  <p:tag name="ORIGINALHEIGHT" val="59.99252"/>
  <p:tag name="ORIGINALWIDTH" val="245.9692"/>
  <p:tag name="LATEXADDIN" val="\documentclass{article}&#10;\usepackage{amsmath,mathrsfs,bm}&#10;\pagestyle{empty}&#10;\begin{document}&#10;&#10;\[&#10;\hat{E}'''=i\hat{E}&#10;\]&#10;&#10;&#10;\end{document}"/>
  <p:tag name="IGUANATEXSIZE" val="20"/>
  <p:tag name="IGUANATEXCURSOR" val="107"/>
  <p:tag name="TRANSPARENCY" val="True"/>
  <p:tag name="FILENAME" val=""/>
  <p:tag name="LATEXENGINEID" val="0"/>
  <p:tag name="TEMPFOLDER" val="T:\temporary\"/>
  <p:tag name="LATEXFORMHEIGHT" val="312"/>
  <p:tag name="LATEXFORMWIDTH" val="384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600"/>
  <p:tag name="ORIGINALHEIGHT" val="77.24032"/>
  <p:tag name="ORIGINALWIDTH" val="501.6873"/>
  <p:tag name="LATEXADDIN" val="\documentclass{article}&#10;\usepackage{amsmath,mathrsfs,bm}&#10;\pagestyle{empty}&#10;\begin{document}&#10;&#10;\[&#10;\hat{E}=E_p+E_d+E_g&#10;\]&#10;&#10;&#10;\end{document}"/>
  <p:tag name="IGUANATEXSIZE" val="20"/>
  <p:tag name="IGUANATEXCURSOR" val="111"/>
  <p:tag name="TRANSPARENCY" val="True"/>
  <p:tag name="FILENAME" val=""/>
  <p:tag name="LATEXENGINEID" val="0"/>
  <p:tag name="TEMPFOLDER" val="T:\temporary\"/>
  <p:tag name="LATEXFORMHEIGHT" val="312"/>
  <p:tag name="LATEXFORMWIDTH" val="384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600"/>
  <p:tag name="ORIGINALHEIGHT" val="145.4818"/>
  <p:tag name="ORIGINALWIDTH" val="494.1882"/>
  <p:tag name="LATEXADDIN" val="\documentclass{article}&#10;\usepackage{amsmath,mathrsfs,bm}&#10;\pagestyle{empty}&#10;\begin{document}&#10;&#10;\[&#10;\hat{E}_p=\frac{\hat{E}_0}{3}\exp(-i\hat{z})&#10;\]&#10;&#10;&#10;\end{document}"/>
  <p:tag name="IGUANATEXSIZE" val="20"/>
  <p:tag name="IGUANATEXCURSOR" val="105"/>
  <p:tag name="TRANSPARENCY" val="True"/>
  <p:tag name="FILENAME" val=""/>
  <p:tag name="LATEXENGINEID" val="0"/>
  <p:tag name="TEMPFOLDER" val="T:\temporary\"/>
  <p:tag name="LATEXFORMHEIGHT" val="312"/>
  <p:tag name="LATEXFORMWIDTH" val="384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600"/>
  <p:tag name="ORIGINALHEIGHT" val="187.4765"/>
  <p:tag name="ORIGINALWIDTH" val="720.6599"/>
  <p:tag name="LATEXADDIN" val="\documentclass{article}&#10;\usepackage{amsmath,mathrsfs,bm}&#10;\pagestyle{empty}&#10;\begin{document}&#10;&#10;\[&#10;\hat{E}_d=\frac{\hat{E}_0}{3}\exp\left(\frac{-\sqrt{3}+i}{2}\hat{z}\right)&#10;\]&#10;&#10;&#10;\end{document}"/>
  <p:tag name="IGUANATEXSIZE" val="20"/>
  <p:tag name="IGUANATEXCURSOR" val="105"/>
  <p:tag name="TRANSPARENCY" val="True"/>
  <p:tag name="FILENAME" val=""/>
  <p:tag name="LATEXENGINEID" val="0"/>
  <p:tag name="TEMPFOLDER" val="T:\temporary\"/>
  <p:tag name="LATEXFORMHEIGHT" val="312"/>
  <p:tag name="LATEXFORMWIDTH" val="384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600"/>
  <p:tag name="ORIGINALHEIGHT" val="187.4765"/>
  <p:tag name="ORIGINALWIDTH" val="720.6599"/>
  <p:tag name="LATEXADDIN" val="\documentclass{article}&#10;\usepackage{amsmath,mathrsfs,bm}&#10;\pagestyle{empty}&#10;\begin{document}&#10;&#10;\[&#10;\hat{E}_g=\frac{\hat{E}_0}{3}\exp\left(\frac{+\sqrt{3}+i}{2}\hat{z}\right)&#10;\]&#10;&#10;&#10;\end{document}"/>
  <p:tag name="IGUANATEXSIZE" val="20"/>
  <p:tag name="IGUANATEXCURSOR" val="142"/>
  <p:tag name="TRANSPARENCY" val="True"/>
  <p:tag name="FILENAME" val=""/>
  <p:tag name="LATEXENGINEID" val="0"/>
  <p:tag name="TEMPFOLDER" val="T:\temporary\"/>
  <p:tag name="LATEXFORMHEIGHT" val="312"/>
  <p:tag name="LATEXFORMWIDTH" val="384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"/>
  <p:tag name="ORIGINALHEIGHT" val="143.2321"/>
  <p:tag name="ORIGINALWIDTH" val="368.9539"/>
  <p:tag name="LATEXADDIN" val="\documentclass{article}&#10;\usepackage{amsmath,mathrsfs,bm}&#10;\pagestyle{empty}&#10;\setlength{\textwidth}{5cm} &#10;\begin{document}&#10;&#10;\begin{eqnarray}&#10;\hat{E}'&amp;=&amp;\langle\mbox{e}^{-i\phi}\rangle \\&#10;\phi_j'&amp;=&amp;\hat{\eta}_j \\&#10;\hat{\eta}_j'&amp;=&amp;-\hat{E}\mbox{e}^{i\phi_j}+\mbox{c.c.}&#10;\end{eqnarray}&#10;&#10;&#10;\end{document}"/>
  <p:tag name="IGUANATEXSIZE" val="20"/>
  <p:tag name="IGUANATEXCURSOR" val="279"/>
  <p:tag name="TRANSPARENCY" val="True"/>
  <p:tag name="FILENAME" val=""/>
  <p:tag name="LATEXENGINEID" val="0"/>
  <p:tag name="TEMPFOLDER" val="T:\temporary\"/>
  <p:tag name="LATEXFORMHEIGHT" val="312"/>
  <p:tag name="LATEXFORMWIDTH" val="384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600"/>
  <p:tag name="ORIGINALHEIGHT" val="169.4788"/>
  <p:tag name="ORIGINALWIDTH" val="693.6633"/>
  <p:tag name="LATEXADDIN" val="\documentclass{article}&#10;\usepackage{amsmath,mathrsfs,bm}&#10;\pagestyle{empty}&#10;\begin{document}&#10;&#10;\[&#10;\rho=\left[\frac{\lambda_u^2j_0K^2A_{JJ}(K)}{32\pi\gamma^3I_A}\right]^{1/3}&#10;\]&#10;&#10;&#10;\end{document}"/>
  <p:tag name="IGUANATEXSIZE" val="20"/>
  <p:tag name="IGUANATEXCURSOR" val="157"/>
  <p:tag name="TRANSPARENCY" val="True"/>
  <p:tag name="FILENAME" val=""/>
  <p:tag name="LATEXENGINEID" val="0"/>
  <p:tag name="TEMPFOLDER" val="T:\temporary\"/>
  <p:tag name="LATEXFORMHEIGHT" val="312"/>
  <p:tag name="LATEXFORMWIDTH" val="384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600"/>
  <p:tag name="ORIGINALHEIGHT" val="153.7308"/>
  <p:tag name="ORIGINALWIDTH" val="997.3754"/>
  <p:tag name="LATEXADDIN" val="\documentclass{article}&#10;\usepackage{amsmath,mathrsfs,bm}&#10;\pagestyle{empty}&#10;\begin{document}&#10;&#10;\[&#10;P(z)=P_0\exp\left(\frac{z}{L_g}\right);\:\:\: L_g=\frac{\lambda_u}{4\pi\sqrt{3}\rho}&#10;\]&#10;&#10;&#10;\end{document}"/>
  <p:tag name="IGUANATEXSIZE" val="20"/>
  <p:tag name="IGUANATEXCURSOR" val="127"/>
  <p:tag name="TRANSPARENCY" val="True"/>
  <p:tag name="FILENAME" val=""/>
  <p:tag name="LATEXENGINEID" val="0"/>
  <p:tag name="TEMPFOLDER" val="T:\temporary\"/>
  <p:tag name="LATEXFORMHEIGHT" val="312"/>
  <p:tag name="LATEXFORMWIDTH" val="384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600"/>
  <p:tag name="ORIGINALHEIGHT" val="56.24299"/>
  <p:tag name="ORIGINALWIDTH" val="334.4582"/>
  <p:tag name="LATEXADDIN" val="\documentclass{article}&#10;\usepackage{amsmath,mathrsfs,bm}&#10;\pagestyle{empty}&#10;\begin{document}&#10;&#10;\[&#10;P_{s}\sim\rho P_{beam}&#10;\]&#10;&#10;&#10;\end{document}"/>
  <p:tag name="IGUANATEXSIZE" val="20"/>
  <p:tag name="IGUANATEXCURSOR" val="110"/>
  <p:tag name="TRANSPARENCY" val="True"/>
  <p:tag name="FILENAME" val=""/>
  <p:tag name="LATEXENGINEID" val="0"/>
  <p:tag name="TEMPFOLDER" val="T:\temporary\"/>
  <p:tag name="LATEXFORMHEIGHT" val="312"/>
  <p:tag name="LATEXFORMWIDTH" val="384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600"/>
  <p:tag name="ORIGINALHEIGHT" val="68.24149"/>
  <p:tag name="ORIGINALWIDTH" val="312.7109"/>
  <p:tag name="LATEXADDIN" val="\documentclass{article}&#10;\usepackage{amsmath,mathrsfs,bm}&#10;\pagestyle{empty}&#10;\begin{document}&#10;&#10;\[&#10;L_{s}\sim\rho^{-1} \lambda_u&#10;\]&#10;&#10;&#10;\end{document}"/>
  <p:tag name="IGUANATEXSIZE" val="20"/>
  <p:tag name="IGUANATEXCURSOR" val="124"/>
  <p:tag name="TRANSPARENCY" val="True"/>
  <p:tag name="FILENAME" val=""/>
  <p:tag name="LATEXENGINEID" val="0"/>
  <p:tag name="TEMPFOLDER" val="T:\temporary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600"/>
  <p:tag name="ORIGINALHEIGHT" val="49.49378"/>
  <p:tag name="ORIGINALWIDTH" val="47.24409"/>
  <p:tag name="LATEXADDIN" val="\documentclass{article}&#10;\usepackage{amsmath,mathrsfs,bm}&#10;\pagestyle{empty}&#10;\begin{document}&#10;&#10;\[&#10;c\overline{t}&#10;\]&#10;&#10;&#10;\end{document}"/>
  <p:tag name="IGUANATEXSIZE" val="20"/>
  <p:tag name="IGUANATEXCURSOR" val="109"/>
  <p:tag name="TRANSPARENCY" val="True"/>
  <p:tag name="FILENAME" val=""/>
  <p:tag name="LATEXENGINEID" val="0"/>
  <p:tag name="TEMPFOLDER" val="T:\temporary\"/>
  <p:tag name="LATEXFORMHEIGHT" val="324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600"/>
  <p:tag name="ORIGINALHEIGHT" val="53.24331"/>
  <p:tag name="ORIGINALWIDTH" val="60.74244"/>
  <p:tag name="LATEXADDIN" val="\documentclass{article}&#10;\usepackage{amsmath,mathrsfs,bm}&#10;\pagestyle{empty}&#10;\begin{document}&#10;&#10;\[&#10;\lambda_u&#10;\]&#10;&#10;&#10;\end{document}"/>
  <p:tag name="IGUANATEXSIZE" val="20"/>
  <p:tag name="IGUANATEXCURSOR" val="105"/>
  <p:tag name="TRANSPARENCY" val="True"/>
  <p:tag name="FILENAME" val=""/>
  <p:tag name="LATEXENGINEID" val="0"/>
  <p:tag name="TEMPFOLDER" val="T:\temporary\"/>
  <p:tag name="LATEXFORMHEIGHT" val="324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300"/>
  <p:tag name="ORIGINALHEIGHT" val="76.49047"/>
  <p:tag name="ORIGINALWIDTH" val="422.9472"/>
  <p:tag name="LATEXADDIN" val="\documentclass{article}&#10;\usepackage{amsmath,mathrsfs,bm}&#10;\pagestyle{empty}&#10;\begin{document}&#10;&#10;\[&#10;\Delta s=c\overline{t}-\lambda_u=\frac{\lambda_u}{2\gamma^2}\left(1+\frac{K^2}{2}\right)&#10;\]&#10;&#10;&#10;\end{document}"/>
  <p:tag name="IGUANATEXSIZE" val="20"/>
  <p:tag name="IGUANATEXCURSOR" val="176"/>
  <p:tag name="TRANSPARENCY" val="True"/>
  <p:tag name="FILENAME" val=""/>
  <p:tag name="LATEXENGINEID" val="0"/>
  <p:tag name="TEMPFOLDER" val="T:\temporary\"/>
  <p:tag name="LATEXFORMHEIGHT" val="324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600"/>
  <p:tag name="ORIGINALHEIGHT" val="45.74425"/>
  <p:tag name="ORIGINALWIDTH" val="75.74055"/>
  <p:tag name="LATEXADDIN" val="\documentclass{article}&#10;\usepackage{amsmath,mathrsfs,bm}&#10;\pagestyle{empty}&#10;\begin{document}&#10;&#10;\[&#10;\Delta s&#10;\]&#10;&#10;&#10;\end{document}"/>
  <p:tag name="IGUANATEXSIZE" val="20"/>
  <p:tag name="IGUANATEXCURSOR" val="104"/>
  <p:tag name="TRANSPARENCY" val="True"/>
  <p:tag name="FILENAME" val=""/>
  <p:tag name="LATEXENGINEID" val="0"/>
  <p:tag name="TEMPFOLDER" val="T:\temporary\"/>
  <p:tag name="LATEXFORMHEIGHT" val="324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600"/>
  <p:tag name="ORIGINALHEIGHT" val="49.49378"/>
  <p:tag name="ORIGINALWIDTH" val="47.24409"/>
  <p:tag name="LATEXADDIN" val="\documentclass{article}&#10;\usepackage{amsmath,mathrsfs,bm}&#10;\pagestyle{empty}&#10;\begin{document}&#10;&#10;\[&#10;c\overline{t}&#10;\]&#10;&#10;&#10;\end{document}"/>
  <p:tag name="IGUANATEXSIZE" val="20"/>
  <p:tag name="IGUANATEXCURSOR" val="109"/>
  <p:tag name="TRANSPARENCY" val="True"/>
  <p:tag name="FILENAME" val=""/>
  <p:tag name="LATEXENGINEID" val="0"/>
  <p:tag name="TEMPFOLDER" val="T:\temporary\"/>
  <p:tag name="LATEXFORMHEIGHT" val="324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600"/>
  <p:tag name="ORIGINALHEIGHT" val="53.24331"/>
  <p:tag name="ORIGINALWIDTH" val="60.74244"/>
  <p:tag name="LATEXADDIN" val="\documentclass{article}&#10;\usepackage{amsmath,mathrsfs,bm}&#10;\pagestyle{empty}&#10;\begin{document}&#10;&#10;\[&#10;\lambda_u&#10;\]&#10;&#10;&#10;\end{document}"/>
  <p:tag name="IGUANATEXSIZE" val="20"/>
  <p:tag name="IGUANATEXCURSOR" val="105"/>
  <p:tag name="TRANSPARENCY" val="True"/>
  <p:tag name="FILENAME" val=""/>
  <p:tag name="LATEXENGINEID" val="0"/>
  <p:tag name="TEMPFOLDER" val="T:\temporary\"/>
  <p:tag name="LATEXFORMHEIGHT" val="324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10596</TotalTime>
  <Words>2783</Words>
  <Application>Microsoft Office PowerPoint</Application>
  <PresentationFormat>画面に合わせる (4:3)</PresentationFormat>
  <Paragraphs>701</Paragraphs>
  <Slides>65</Slides>
  <Notes>10</Notes>
  <HiddenSlides>0</HiddenSlides>
  <MMClips>3</MMClips>
  <ScaleCrop>false</ScaleCrop>
  <HeadingPairs>
    <vt:vector size="8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65</vt:i4>
      </vt:variant>
    </vt:vector>
  </HeadingPairs>
  <TitlesOfParts>
    <vt:vector size="81" baseType="lpstr">
      <vt:lpstr>Arial Unicode MS</vt:lpstr>
      <vt:lpstr>cmbxti10</vt:lpstr>
      <vt:lpstr>맑은 고딕</vt:lpstr>
      <vt:lpstr>Meiryo UI</vt:lpstr>
      <vt:lpstr>ＭＳ Ｐゴシック</vt:lpstr>
      <vt:lpstr>Rounded Mgen+ 1c heavy</vt:lpstr>
      <vt:lpstr>Rounded Mgen+ 1c medium</vt:lpstr>
      <vt:lpstr>メイリオ</vt:lpstr>
      <vt:lpstr>游ゴシック</vt:lpstr>
      <vt:lpstr>Arial</vt:lpstr>
      <vt:lpstr>Calibri</vt:lpstr>
      <vt:lpstr>Cambria Math</vt:lpstr>
      <vt:lpstr>Symbol</vt:lpstr>
      <vt:lpstr>Wingdings</vt:lpstr>
      <vt:lpstr>Custom Design</vt:lpstr>
      <vt:lpstr>ｸﾞﾗﾌ</vt:lpstr>
      <vt:lpstr>PowerPoint プレゼンテーション</vt:lpstr>
      <vt:lpstr>PowerPoint プレゼンテーション</vt:lpstr>
      <vt:lpstr>PowerPoint プレゼンテーション</vt:lpstr>
      <vt:lpstr>Synchrotron Radiation &amp; Laser</vt:lpstr>
      <vt:lpstr>No Practical Lasers in X-ray Region</vt:lpstr>
      <vt:lpstr>SR &amp; Various Sources</vt:lpstr>
      <vt:lpstr>However,……</vt:lpstr>
      <vt:lpstr>What We Learn in This Lecture?</vt:lpstr>
      <vt:lpstr>PowerPoint プレゼンテーション</vt:lpstr>
      <vt:lpstr>Spontaneous &amp; Coherent Radiation (1)</vt:lpstr>
      <vt:lpstr>Spontaneous &amp; Coherent Radiation (2)</vt:lpstr>
      <vt:lpstr>Spontaneous &amp; Coherent Radiation (3)</vt:lpstr>
      <vt:lpstr>Example of Coherent Radiation</vt:lpstr>
      <vt:lpstr>Coherent Radiation by Microbunches</vt:lpstr>
      <vt:lpstr>General Layout of FELs</vt:lpstr>
      <vt:lpstr>PowerPoint プレゼンテーション</vt:lpstr>
      <vt:lpstr>Basic Concept of FELs</vt:lpstr>
      <vt:lpstr>Electron Trajectory in an Undulator</vt:lpstr>
      <vt:lpstr>Velocity Modulations</vt:lpstr>
      <vt:lpstr>Slippage</vt:lpstr>
      <vt:lpstr>What’s Fundamental Wavelength?</vt:lpstr>
      <vt:lpstr>Interaction with Radiation</vt:lpstr>
      <vt:lpstr>Longitudinal Dispersion</vt:lpstr>
      <vt:lpstr>Mechanism of Microbunch Formation</vt:lpstr>
      <vt:lpstr>Microbunch Formation in Phase Space</vt:lpstr>
      <vt:lpstr>FEL Amplification</vt:lpstr>
      <vt:lpstr>PowerPoint プレゼンテーション</vt:lpstr>
      <vt:lpstr>FEL Equation</vt:lpstr>
      <vt:lpstr>1-D &amp; SS Approximation</vt:lpstr>
      <vt:lpstr>FEL Equation under 1D &amp; SS</vt:lpstr>
      <vt:lpstr>Solving the 1D FEL Eq. (Analytical)</vt:lpstr>
      <vt:lpstr>Solving the 1D FEL Eq. (cont.)</vt:lpstr>
      <vt:lpstr>Solving the 1D FEL Eq. (Numerical)</vt:lpstr>
      <vt:lpstr>Results of Simulation</vt:lpstr>
      <vt:lpstr>Example of the Python Code</vt:lpstr>
      <vt:lpstr>PowerPoint プレゼンテーション</vt:lpstr>
      <vt:lpstr>Classification of FELs</vt:lpstr>
      <vt:lpstr>Oscillator FELs</vt:lpstr>
      <vt:lpstr>Single Pass FELs</vt:lpstr>
      <vt:lpstr>PowerPoint プレゼンテーション</vt:lpstr>
      <vt:lpstr>Important Parameters in SP-FEL(1)</vt:lpstr>
      <vt:lpstr>Important Parameters in SP-FEL(2)</vt:lpstr>
      <vt:lpstr>Gain Curve</vt:lpstr>
      <vt:lpstr>PowerPoint プレゼンテーション</vt:lpstr>
      <vt:lpstr>SASE: Seeded by Spont. Radiation</vt:lpstr>
      <vt:lpstr>Shot Noise</vt:lpstr>
      <vt:lpstr>Parameters for Simulation</vt:lpstr>
      <vt:lpstr>Gain Curve</vt:lpstr>
      <vt:lpstr>Spectral and Temporal Profiles</vt:lpstr>
      <vt:lpstr>Spiky Structure</vt:lpstr>
      <vt:lpstr>Spatial and Angular Profiles</vt:lpstr>
      <vt:lpstr>Coherence Improvement</vt:lpstr>
      <vt:lpstr>PowerPoint プレゼンテーション</vt:lpstr>
      <vt:lpstr>Seeded Light in FELs</vt:lpstr>
      <vt:lpstr>How to Realize Short-l Seeded FEL?</vt:lpstr>
      <vt:lpstr>Pros and Cons</vt:lpstr>
      <vt:lpstr>Parameters for HGHG Simulation</vt:lpstr>
      <vt:lpstr>Comparison with SASE: Gain Curve</vt:lpstr>
      <vt:lpstr>Comparison with SASE: Spectrum</vt:lpstr>
      <vt:lpstr>PowerPoint プレゼンテーション</vt:lpstr>
      <vt:lpstr>Low Rep. Rate in NC Linac</vt:lpstr>
      <vt:lpstr>Increasing the Rep. Rate</vt:lpstr>
      <vt:lpstr>ERL: Energy Recovery Linac</vt:lpstr>
      <vt:lpstr>Application of ERL as a Light Source</vt:lpstr>
      <vt:lpstr>Pros and Cons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masao.kuriki masao.kuriki</cp:lastModifiedBy>
  <cp:revision>274</cp:revision>
  <cp:lastPrinted>2018-11-20T05:50:57Z</cp:lastPrinted>
  <dcterms:created xsi:type="dcterms:W3CDTF">2014-04-01T16:35:38Z</dcterms:created>
  <dcterms:modified xsi:type="dcterms:W3CDTF">2022-05-16T05:00:30Z</dcterms:modified>
</cp:coreProperties>
</file>