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56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9D"/>
    <a:srgbClr val="FFFFFF"/>
    <a:srgbClr val="00A174"/>
    <a:srgbClr val="0085BF"/>
    <a:srgbClr val="CBB4A2"/>
    <a:srgbClr val="8ABD4E"/>
    <a:srgbClr val="D0DC97"/>
    <a:srgbClr val="03A7AE"/>
    <a:srgbClr val="E3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3089"/>
  </p:normalViewPr>
  <p:slideViewPr>
    <p:cSldViewPr>
      <p:cViewPr varScale="1">
        <p:scale>
          <a:sx n="104" d="100"/>
          <a:sy n="104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E4B4-86FD-48DC-AEF5-A56F0AFB35BF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2F66-3E56-492D-92D7-9C4FCE6919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87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8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32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7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1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5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1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3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18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3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60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10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20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79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2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86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10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04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6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05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1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6</a:t>
            </a:r>
            <a:r>
              <a:rPr lang="en-US" baseline="0" dirty="0" smtClean="0"/>
              <a:t> MeV power matters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78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7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71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59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24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78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36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81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84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65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7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5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75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56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2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934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908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502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431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5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4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2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7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6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</a:t>
            </a:r>
            <a:r>
              <a:rPr lang="en-US" baseline="0" dirty="0" smtClean="0"/>
              <a:t> scheme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0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0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emf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429000"/>
            <a:ext cx="81236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Masao KURIKI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Graduate School of Advanced Sciences of Matter,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Hiroshima </a:t>
            </a:r>
            <a:r>
              <a:rPr kumimoji="0" lang="en-US" altLang="ja-JP" dirty="0" smtClean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02060"/>
              </a:solidFill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>
              <a:defRPr/>
            </a:pPr>
            <a:r>
              <a:rPr kumimoji="0" lang="en-US" altLang="ja-JP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Lecture material is made from slides</a:t>
            </a:r>
          </a:p>
          <a:p>
            <a:pPr>
              <a:defRPr/>
            </a:pPr>
            <a:r>
              <a:rPr kumimoji="0" lang="en-US" altLang="ja-JP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by </a:t>
            </a:r>
            <a:r>
              <a:rPr lang="en-US" altLang="ru-RU" b="1" dirty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L.G. </a:t>
            </a:r>
            <a:r>
              <a:rPr lang="en-US" altLang="ru-RU" b="1" dirty="0" err="1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Sukhikh</a:t>
            </a:r>
            <a:r>
              <a:rPr lang="en-US" altLang="ru-RU" b="1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(</a:t>
            </a:r>
            <a:r>
              <a:rPr lang="en-US" altLang="ru-RU" b="1" dirty="0" err="1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Thomsk</a:t>
            </a:r>
            <a:r>
              <a:rPr lang="en-US" altLang="ru-RU" b="1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Tech. </a:t>
            </a:r>
            <a:r>
              <a:rPr lang="en-US" altLang="ru-RU" b="1" dirty="0" err="1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Univeristy</a:t>
            </a:r>
            <a:r>
              <a:rPr lang="en-US" altLang="ru-RU" b="1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)</a:t>
            </a:r>
            <a:r>
              <a:rPr lang="ru-RU" altLang="ru-RU" b="1" dirty="0" smtClean="0"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 </a:t>
            </a:r>
            <a:endParaRPr lang="ru-RU" altLang="ru-RU" b="1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dirty="0"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9552" y="6597932"/>
            <a:ext cx="860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1438" y="6153909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971600" y="76470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Medical Applications</a:t>
            </a:r>
            <a:endParaRPr kumimoji="1" lang="ja-JP" altLang="en-US" sz="4000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</a:rPr>
              <a:t>Radionuclides for nuclear therapy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06" y="4138836"/>
            <a:ext cx="4014518" cy="2676345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8" y="1143238"/>
            <a:ext cx="5753016" cy="43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79" dirty="0"/>
              <a:t>Radiation therapy</a:t>
            </a:r>
            <a:endParaRPr lang="ru-RU" sz="5079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7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</p:spTree>
    <p:extLst>
      <p:ext uri="{BB962C8B-B14F-4D97-AF65-F5344CB8AC3E}">
        <p14:creationId xmlns:p14="http://schemas.microsoft.com/office/powerpoint/2010/main" val="2377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140252" y="1200718"/>
            <a:ext cx="8555709" cy="4342701"/>
          </a:xfrm>
        </p:spPr>
        <p:txBody>
          <a:bodyPr/>
          <a:lstStyle/>
          <a:p>
            <a:pPr marL="907028" indent="-907028" algn="just"/>
            <a:r>
              <a:rPr lang="en-US" altLang="ru-RU" sz="2857" dirty="0">
                <a:solidFill>
                  <a:srgbClr val="9F3227"/>
                </a:solidFill>
              </a:rPr>
              <a:t>&gt;95% of radiation therapy is used for cancer treatment</a:t>
            </a:r>
            <a:endParaRPr lang="en-US" altLang="ru-RU" sz="2857" dirty="0">
              <a:solidFill>
                <a:srgbClr val="282859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Radiation treatment - radiotherapy 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52" y="2216613"/>
            <a:ext cx="6424651" cy="45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294146" y="1279811"/>
            <a:ext cx="8555709" cy="4660439"/>
          </a:xfrm>
        </p:spPr>
        <p:txBody>
          <a:bodyPr/>
          <a:lstStyle/>
          <a:p>
            <a:pPr marL="907028" indent="-907028" algn="just"/>
            <a:r>
              <a:rPr lang="en-US" altLang="ru-RU" sz="2539" dirty="0">
                <a:solidFill>
                  <a:srgbClr val="9F3227"/>
                </a:solidFill>
              </a:rPr>
              <a:t>Ionizing radiation is DANGEROUS! </a:t>
            </a:r>
            <a:endParaRPr lang="en-US" altLang="ru-RU" sz="2539" dirty="0">
              <a:solidFill>
                <a:srgbClr val="282859"/>
              </a:solidFill>
            </a:endParaRPr>
          </a:p>
          <a:p>
            <a:pPr marL="907028" indent="-907028" algn="just"/>
            <a:r>
              <a:rPr lang="en-US" altLang="ru-RU" sz="2539" dirty="0">
                <a:solidFill>
                  <a:srgbClr val="282859"/>
                </a:solidFill>
              </a:rPr>
              <a:t>1 </a:t>
            </a:r>
            <a:r>
              <a:rPr lang="en-US" altLang="ru-RU" sz="2539" dirty="0" err="1">
                <a:solidFill>
                  <a:srgbClr val="282859"/>
                </a:solidFill>
              </a:rPr>
              <a:t>Gy</a:t>
            </a:r>
            <a:r>
              <a:rPr lang="en-US" altLang="ru-RU" sz="2539" dirty="0">
                <a:solidFill>
                  <a:srgbClr val="282859"/>
                </a:solidFill>
              </a:rPr>
              <a:t> (J/kg) per whole body – radiation disease</a:t>
            </a:r>
          </a:p>
          <a:p>
            <a:pPr marL="907028" indent="-907028" algn="just"/>
            <a:r>
              <a:rPr lang="en-US" altLang="ru-RU" sz="2539" dirty="0">
                <a:solidFill>
                  <a:srgbClr val="282859"/>
                </a:solidFill>
              </a:rPr>
              <a:t>7 </a:t>
            </a:r>
            <a:r>
              <a:rPr lang="en-US" altLang="ru-RU" sz="2539" dirty="0" err="1">
                <a:solidFill>
                  <a:srgbClr val="282859"/>
                </a:solidFill>
              </a:rPr>
              <a:t>Gy</a:t>
            </a:r>
            <a:r>
              <a:rPr lang="en-US" altLang="ru-RU" sz="2539" dirty="0">
                <a:solidFill>
                  <a:srgbClr val="282859"/>
                </a:solidFill>
              </a:rPr>
              <a:t> </a:t>
            </a:r>
            <a:r>
              <a:rPr lang="en-US" altLang="ru-RU" sz="2539" dirty="0">
                <a:solidFill>
                  <a:srgbClr val="282859"/>
                </a:solidFill>
              </a:rPr>
              <a:t>per whole body</a:t>
            </a:r>
            <a:r>
              <a:rPr lang="en-US" altLang="ru-RU" sz="2539" dirty="0">
                <a:solidFill>
                  <a:srgbClr val="282859"/>
                </a:solidFill>
              </a:rPr>
              <a:t> – 95% lethal result in a few weeks</a:t>
            </a:r>
          </a:p>
          <a:p>
            <a:pPr marL="907028" indent="-907028" algn="just"/>
            <a:r>
              <a:rPr lang="en-US" altLang="ru-RU" sz="2539" dirty="0">
                <a:solidFill>
                  <a:srgbClr val="282859"/>
                </a:solidFill>
              </a:rPr>
              <a:t>20-25 </a:t>
            </a:r>
            <a:r>
              <a:rPr lang="en-US" altLang="ru-RU" sz="2539" dirty="0" err="1">
                <a:solidFill>
                  <a:srgbClr val="282859"/>
                </a:solidFill>
              </a:rPr>
              <a:t>Gy</a:t>
            </a:r>
            <a:r>
              <a:rPr lang="en-US" altLang="ru-RU" sz="2539" dirty="0">
                <a:solidFill>
                  <a:srgbClr val="282859"/>
                </a:solidFill>
              </a:rPr>
              <a:t> </a:t>
            </a:r>
            <a:r>
              <a:rPr lang="en-US" altLang="ru-RU" sz="2539" dirty="0">
                <a:solidFill>
                  <a:srgbClr val="282859"/>
                </a:solidFill>
              </a:rPr>
              <a:t>per whole body</a:t>
            </a:r>
            <a:r>
              <a:rPr lang="en-US" altLang="ru-RU" sz="2539" dirty="0">
                <a:solidFill>
                  <a:srgbClr val="282859"/>
                </a:solidFill>
              </a:rPr>
              <a:t> – lethal result in 30 min</a:t>
            </a:r>
          </a:p>
          <a:p>
            <a:pPr marL="907028" indent="-907028" algn="just"/>
            <a:endParaRPr lang="en-US" altLang="ru-RU" sz="2857" dirty="0">
              <a:solidFill>
                <a:srgbClr val="282859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Radiation 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89" y="3754701"/>
            <a:ext cx="3745037" cy="263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161" y="3754701"/>
            <a:ext cx="4106065" cy="29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222" dirty="0">
                <a:solidFill>
                  <a:srgbClr val="9F3227"/>
                </a:solidFill>
              </a:rPr>
              <a:t>Radiation kills cells mainly via DNA damage</a:t>
            </a:r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Radiobiology 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7" y="2080163"/>
            <a:ext cx="4629386" cy="3736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747" y="1664834"/>
            <a:ext cx="4199580" cy="48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>
            <a:normAutofit lnSpcReduction="10000"/>
          </a:bodyPr>
          <a:lstStyle/>
          <a:p>
            <a:pPr marL="907028" indent="-907028" algn="just"/>
            <a:r>
              <a:rPr lang="en-US" altLang="ru-RU" sz="2222" dirty="0">
                <a:solidFill>
                  <a:srgbClr val="9F3227"/>
                </a:solidFill>
              </a:rPr>
              <a:t>TCP</a:t>
            </a:r>
            <a:r>
              <a:rPr lang="ru-RU" altLang="ru-RU" sz="2222" dirty="0">
                <a:solidFill>
                  <a:srgbClr val="9F3227"/>
                </a:solidFill>
              </a:rPr>
              <a:t> </a:t>
            </a:r>
            <a:r>
              <a:rPr lang="en-US" altLang="ru-RU" sz="2222" dirty="0">
                <a:solidFill>
                  <a:srgbClr val="9F3227"/>
                </a:solidFill>
              </a:rPr>
              <a:t>and NTCP vs. dose</a:t>
            </a:r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ru-RU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ru-RU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ru-RU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ru-RU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ru-RU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ru-RU" altLang="ru-RU" sz="2222" dirty="0">
              <a:solidFill>
                <a:srgbClr val="282859"/>
              </a:solidFill>
            </a:endParaRPr>
          </a:p>
          <a:p>
            <a:pPr marL="907028" indent="-907028" algn="just"/>
            <a:r>
              <a:rPr lang="en-US" altLang="ru-RU" sz="2222" dirty="0">
                <a:solidFill>
                  <a:srgbClr val="282859"/>
                </a:solidFill>
              </a:rPr>
              <a:t>Minimal complications of normal tissues and organs are desired </a:t>
            </a:r>
          </a:p>
          <a:p>
            <a:pPr marL="907028" indent="-907028" algn="just"/>
            <a:r>
              <a:rPr lang="en-US" altLang="ru-RU" sz="2222" dirty="0">
                <a:solidFill>
                  <a:srgbClr val="282859"/>
                </a:solidFill>
              </a:rPr>
              <a:t>B point – 35-70 </a:t>
            </a:r>
            <a:r>
              <a:rPr lang="en-US" altLang="ru-RU" sz="2222" dirty="0" err="1">
                <a:solidFill>
                  <a:srgbClr val="282859"/>
                </a:solidFill>
              </a:rPr>
              <a:t>Gy</a:t>
            </a: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 smtClean="0">
                <a:solidFill>
                  <a:srgbClr val="9F3227"/>
                </a:solidFill>
              </a:rPr>
              <a:t>Tumor </a:t>
            </a:r>
            <a:r>
              <a:rPr lang="en-US" altLang="ru-RU" sz="3174" dirty="0">
                <a:solidFill>
                  <a:srgbClr val="9F3227"/>
                </a:solidFill>
              </a:rPr>
              <a:t>control probability 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791" y="1719971"/>
            <a:ext cx="3658378" cy="37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Typical medical accelerator 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3" name="TextBox 2"/>
          <p:cNvSpPr txBox="1"/>
          <p:nvPr/>
        </p:nvSpPr>
        <p:spPr>
          <a:xfrm>
            <a:off x="5676845" y="913252"/>
            <a:ext cx="3108480" cy="53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dirty="0"/>
              <a:t>For a radiotherapist</a:t>
            </a:r>
            <a:endParaRPr lang="ru-RU" sz="2857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60" y="2478221"/>
            <a:ext cx="3401286" cy="3401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299" y="2646366"/>
            <a:ext cx="3861026" cy="3052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98921" y="1820902"/>
            <a:ext cx="1584921" cy="53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dirty="0"/>
              <a:t>Black box</a:t>
            </a:r>
            <a:endParaRPr lang="ru-RU" sz="2857" dirty="0"/>
          </a:p>
        </p:txBody>
      </p:sp>
      <p:sp>
        <p:nvSpPr>
          <p:cNvPr id="23" name="TextBox 22"/>
          <p:cNvSpPr txBox="1"/>
          <p:nvPr/>
        </p:nvSpPr>
        <p:spPr>
          <a:xfrm>
            <a:off x="5344648" y="1787845"/>
            <a:ext cx="2740558" cy="53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dirty="0"/>
              <a:t>Dose distribution</a:t>
            </a:r>
            <a:endParaRPr lang="ru-RU" sz="2857" dirty="0"/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4198521" y="3887043"/>
            <a:ext cx="638003" cy="5707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122" tIns="72561" rIns="145122" bIns="72561" numCol="1" rtlCol="0" anchor="t" anchorCtr="0" compatLnSpc="1">
            <a:prstTxWarp prst="textNoShape">
              <a:avLst/>
            </a:prstTxWarp>
          </a:bodyPr>
          <a:lstStyle/>
          <a:p>
            <a:pPr defTabSz="914587" fontAlgn="base" latinLnBrk="0">
              <a:spcBef>
                <a:spcPct val="0"/>
              </a:spcBef>
              <a:spcAft>
                <a:spcPct val="0"/>
              </a:spcAft>
            </a:pPr>
            <a:endParaRPr lang="ru-RU" sz="1746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Dose in water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8" name="Picture 5" descr="FIG1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951774"/>
            <a:ext cx="9165685" cy="58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79" dirty="0"/>
              <a:t>Electron machines</a:t>
            </a:r>
            <a:endParaRPr lang="ru-RU" sz="5079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pSp>
        <p:nvGrpSpPr>
          <p:cNvPr id="7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</p:spTree>
    <p:extLst>
      <p:ext uri="{BB962C8B-B14F-4D97-AF65-F5344CB8AC3E}">
        <p14:creationId xmlns:p14="http://schemas.microsoft.com/office/powerpoint/2010/main" val="20635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222" dirty="0" err="1">
                <a:solidFill>
                  <a:srgbClr val="9F3227"/>
                </a:solidFill>
              </a:rPr>
              <a:t>Betatron</a:t>
            </a:r>
            <a:r>
              <a:rPr lang="en-US" altLang="ru-RU" sz="2222" dirty="0">
                <a:solidFill>
                  <a:srgbClr val="9F3227"/>
                </a:solidFill>
              </a:rPr>
              <a:t> is a </a:t>
            </a:r>
            <a:r>
              <a:rPr lang="en-US" altLang="ru-RU" sz="2222" dirty="0">
                <a:solidFill>
                  <a:srgbClr val="9F3227"/>
                </a:solidFill>
              </a:rPr>
              <a:t>cyclic</a:t>
            </a:r>
            <a:r>
              <a:rPr lang="ru-RU" altLang="ru-RU" sz="2222" dirty="0">
                <a:solidFill>
                  <a:srgbClr val="9F3227"/>
                </a:solidFill>
              </a:rPr>
              <a:t> </a:t>
            </a:r>
            <a:r>
              <a:rPr lang="en-US" altLang="ru-RU" sz="2222" dirty="0">
                <a:solidFill>
                  <a:srgbClr val="9F3227"/>
                </a:solidFill>
              </a:rPr>
              <a:t>induction </a:t>
            </a:r>
            <a:r>
              <a:rPr lang="en-US" altLang="ru-RU" sz="2222" dirty="0">
                <a:solidFill>
                  <a:srgbClr val="9F3227"/>
                </a:solidFill>
              </a:rPr>
              <a:t>accelerator</a:t>
            </a:r>
            <a:r>
              <a:rPr lang="en-US" altLang="ru-RU" sz="2222" dirty="0">
                <a:solidFill>
                  <a:srgbClr val="282859"/>
                </a:solidFill>
              </a:rPr>
              <a:t> in which the electrons are made to circulate in a toroidal vacuum chamber (doughnut) that is placed into a gap between two magnet poles.</a:t>
            </a:r>
          </a:p>
          <a:p>
            <a:pPr marL="907028" indent="-907028" algn="just"/>
            <a:r>
              <a:rPr lang="en-US" altLang="ru-RU" sz="2222" dirty="0">
                <a:solidFill>
                  <a:srgbClr val="282859"/>
                </a:solidFill>
              </a:rPr>
              <a:t>Conceptually, the </a:t>
            </a:r>
            <a:r>
              <a:rPr lang="en-US" altLang="ru-RU" sz="2222" dirty="0" err="1">
                <a:solidFill>
                  <a:srgbClr val="282859"/>
                </a:solidFill>
              </a:rPr>
              <a:t>betatron</a:t>
            </a:r>
            <a:r>
              <a:rPr lang="en-US" altLang="ru-RU" sz="2222" dirty="0">
                <a:solidFill>
                  <a:srgbClr val="282859"/>
                </a:solidFill>
              </a:rPr>
              <a:t> may be considered an analog of a transformer:</a:t>
            </a:r>
          </a:p>
          <a:p>
            <a:pPr marL="1541947" lvl="1" algn="just"/>
            <a:r>
              <a:rPr lang="en-US" altLang="ru-RU" sz="1905" dirty="0">
                <a:solidFill>
                  <a:srgbClr val="282859"/>
                </a:solidFill>
              </a:rPr>
              <a:t>Primary current is the alternating current exciting the magnet.</a:t>
            </a:r>
          </a:p>
          <a:p>
            <a:pPr marL="1541947" lvl="1" algn="just"/>
            <a:r>
              <a:rPr lang="en-US" altLang="ru-RU" sz="1905" dirty="0">
                <a:solidFill>
                  <a:srgbClr val="282859"/>
                </a:solidFill>
              </a:rPr>
              <a:t>Secondary current is the electron current circulating in the doughnut.</a:t>
            </a:r>
          </a:p>
          <a:p>
            <a:pPr marL="1541947" lvl="1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Particle accelerators: </a:t>
            </a:r>
            <a:r>
              <a:rPr lang="en-US" altLang="ru-RU" sz="3174" dirty="0" err="1">
                <a:solidFill>
                  <a:srgbClr val="A23332"/>
                </a:solidFill>
              </a:rPr>
              <a:t>Betatron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9" name="Picture 6" descr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7" y="4301297"/>
            <a:ext cx="7142601" cy="247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917547" cy="1347916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00635" y="274624"/>
            <a:ext cx="5886919" cy="794990"/>
          </a:xfrm>
        </p:spPr>
        <p:txBody>
          <a:bodyPr/>
          <a:lstStyle/>
          <a:p>
            <a:r>
              <a:rPr lang="en-US" sz="3174" dirty="0"/>
              <a:t>30000 Accelerators in the world</a:t>
            </a:r>
            <a:endParaRPr lang="ru-RU" sz="3174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87" y="1396623"/>
            <a:ext cx="7462505" cy="5147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0733" y="5554596"/>
            <a:ext cx="2663806" cy="53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dirty="0"/>
              <a:t>Courtesy R. Baily</a:t>
            </a:r>
            <a:endParaRPr lang="ru-RU" sz="2857" dirty="0"/>
          </a:p>
        </p:txBody>
      </p:sp>
    </p:spTree>
    <p:extLst>
      <p:ext uri="{BB962C8B-B14F-4D97-AF65-F5344CB8AC3E}">
        <p14:creationId xmlns:p14="http://schemas.microsoft.com/office/powerpoint/2010/main" val="29434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222" dirty="0" err="1">
                <a:solidFill>
                  <a:srgbClr val="9F3227"/>
                </a:solidFill>
              </a:rPr>
              <a:t>Betatrons</a:t>
            </a:r>
            <a:r>
              <a:rPr lang="en-US" altLang="ru-RU" sz="2222" dirty="0">
                <a:solidFill>
                  <a:srgbClr val="9F3227"/>
                </a:solidFill>
              </a:rPr>
              <a:t> </a:t>
            </a:r>
            <a:r>
              <a:rPr lang="en-US" altLang="ru-RU" sz="2222" dirty="0">
                <a:solidFill>
                  <a:srgbClr val="282859"/>
                </a:solidFill>
              </a:rPr>
              <a:t>were used for external RT in 70-th, 80-th</a:t>
            </a:r>
            <a:endParaRPr lang="en-US" altLang="ru-RU" sz="2222" dirty="0">
              <a:solidFill>
                <a:srgbClr val="282859"/>
              </a:solidFill>
            </a:endParaRPr>
          </a:p>
          <a:p>
            <a:pPr marL="907028" indent="-907028" algn="just"/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Particle accelerators: </a:t>
            </a:r>
            <a:r>
              <a:rPr lang="en-US" altLang="ru-RU" sz="3174" dirty="0" err="1">
                <a:solidFill>
                  <a:srgbClr val="A23332"/>
                </a:solidFill>
              </a:rPr>
              <a:t>Betatron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24578" name="Picture 2" descr="ÐÐ°ÑÑÐ¸Ð½ÐºÐ¸ Ð¿Ð¾ Ð·Ð°Ð¿ÑÐ¾ÑÑ betatron for radiation thera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4" y="1848342"/>
            <a:ext cx="3310717" cy="47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ÐÐ°ÑÑÐ¸Ð½ÐºÐ¸ Ð¿Ð¾ Ð·Ð°Ð¿ÑÐ¾ÑÑ betatron for radiation thera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34" y="1815423"/>
            <a:ext cx="4497442" cy="47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594" y="1927279"/>
            <a:ext cx="1055097" cy="434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22" b="1" dirty="0">
                <a:solidFill>
                  <a:schemeClr val="accent2">
                    <a:lumMod val="75000"/>
                  </a:schemeClr>
                </a:solidFill>
              </a:rPr>
              <a:t>Finland</a:t>
            </a:r>
            <a:endParaRPr lang="ru-RU" sz="2222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1485" y="1927278"/>
            <a:ext cx="1700530" cy="434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22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Great Britain</a:t>
            </a:r>
            <a:endParaRPr lang="ru-RU" sz="2222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857" dirty="0">
                <a:solidFill>
                  <a:srgbClr val="7E212E"/>
                </a:solidFill>
              </a:rPr>
              <a:t>Medical </a:t>
            </a:r>
            <a:r>
              <a:rPr lang="en-US" altLang="ru-RU" sz="2857" dirty="0" err="1">
                <a:solidFill>
                  <a:srgbClr val="7E212E"/>
                </a:solidFill>
              </a:rPr>
              <a:t>linacs</a:t>
            </a:r>
            <a:r>
              <a:rPr lang="en-US" altLang="ru-RU" sz="2857" dirty="0">
                <a:solidFill>
                  <a:srgbClr val="7E212E"/>
                </a:solidFill>
              </a:rPr>
              <a:t> </a:t>
            </a:r>
            <a:r>
              <a:rPr lang="en-US" altLang="ru-RU" sz="2857" dirty="0">
                <a:solidFill>
                  <a:srgbClr val="282859"/>
                </a:solidFill>
              </a:rPr>
              <a:t>accelerate </a:t>
            </a:r>
            <a:r>
              <a:rPr lang="en-US" altLang="ru-RU" sz="2857" dirty="0">
                <a:solidFill>
                  <a:srgbClr val="282859"/>
                </a:solidFill>
              </a:rPr>
              <a:t>electrons to kinetic energies from 4 to 25 MeV using microwave radiofrequency fields:</a:t>
            </a:r>
          </a:p>
          <a:p>
            <a:pPr marL="1541947" lvl="1" algn="just"/>
            <a:r>
              <a:rPr lang="en-US" altLang="ru-RU" sz="2539" dirty="0">
                <a:solidFill>
                  <a:srgbClr val="282859"/>
                </a:solidFill>
              </a:rPr>
              <a:t>10</a:t>
            </a:r>
            <a:r>
              <a:rPr lang="en-US" altLang="ru-RU" sz="2539" baseline="30000" dirty="0">
                <a:solidFill>
                  <a:srgbClr val="282859"/>
                </a:solidFill>
              </a:rPr>
              <a:t>3 </a:t>
            </a:r>
            <a:r>
              <a:rPr lang="en-US" altLang="ru-RU" sz="2539" dirty="0">
                <a:solidFill>
                  <a:srgbClr val="282859"/>
                </a:solidFill>
              </a:rPr>
              <a:t>MHz : L band</a:t>
            </a:r>
          </a:p>
          <a:p>
            <a:pPr marL="1541947" lvl="1" algn="just"/>
            <a:r>
              <a:rPr lang="en-US" altLang="ru-RU" sz="2539" dirty="0">
                <a:solidFill>
                  <a:srgbClr val="A23332"/>
                </a:solidFill>
              </a:rPr>
              <a:t>2856 MHz: S band</a:t>
            </a:r>
          </a:p>
          <a:p>
            <a:pPr marL="1541947" lvl="1" algn="just"/>
            <a:r>
              <a:rPr lang="en-US" altLang="ru-RU" sz="2539" dirty="0">
                <a:solidFill>
                  <a:srgbClr val="282859"/>
                </a:solidFill>
              </a:rPr>
              <a:t>10</a:t>
            </a:r>
            <a:r>
              <a:rPr lang="en-US" altLang="ru-RU" sz="2539" baseline="30000" dirty="0">
                <a:solidFill>
                  <a:srgbClr val="282859"/>
                </a:solidFill>
              </a:rPr>
              <a:t>4</a:t>
            </a:r>
            <a:r>
              <a:rPr lang="en-US" altLang="ru-RU" sz="2539" dirty="0">
                <a:solidFill>
                  <a:srgbClr val="282859"/>
                </a:solidFill>
              </a:rPr>
              <a:t> MHz: X band</a:t>
            </a:r>
          </a:p>
          <a:p>
            <a:pPr marL="907028" indent="-907028" algn="just"/>
            <a:endParaRPr lang="en-US" altLang="ru-RU" sz="1111" dirty="0">
              <a:solidFill>
                <a:srgbClr val="282859"/>
              </a:solidFill>
            </a:endParaRPr>
          </a:p>
          <a:p>
            <a:pPr marL="907028" indent="-907028" algn="just"/>
            <a:r>
              <a:rPr lang="en-US" altLang="ru-RU" sz="2857" dirty="0">
                <a:solidFill>
                  <a:srgbClr val="282859"/>
                </a:solidFill>
              </a:rPr>
              <a:t>In a </a:t>
            </a:r>
            <a:r>
              <a:rPr lang="en-US" altLang="ru-RU" sz="2857" dirty="0" err="1">
                <a:solidFill>
                  <a:srgbClr val="282859"/>
                </a:solidFill>
              </a:rPr>
              <a:t>linac</a:t>
            </a:r>
            <a:r>
              <a:rPr lang="en-US" altLang="ru-RU" sz="2857" dirty="0">
                <a:solidFill>
                  <a:srgbClr val="282859"/>
                </a:solidFill>
              </a:rPr>
              <a:t> the electrons are accelerated following straight trajectories in special evacuated structures called </a:t>
            </a:r>
            <a:r>
              <a:rPr lang="en-US" altLang="ru-RU" sz="2857" dirty="0">
                <a:solidFill>
                  <a:srgbClr val="A23332"/>
                </a:solidFill>
              </a:rPr>
              <a:t>accelerating waveguides</a:t>
            </a:r>
            <a:r>
              <a:rPr lang="en-US" altLang="ru-RU" sz="2857" dirty="0">
                <a:solidFill>
                  <a:srgbClr val="282859"/>
                </a:solidFill>
              </a:rPr>
              <a:t>.</a:t>
            </a:r>
          </a:p>
          <a:p>
            <a:pPr marL="1541947" lvl="1" algn="just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 algn="just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</p:spTree>
    <p:extLst>
      <p:ext uri="{BB962C8B-B14F-4D97-AF65-F5344CB8AC3E}">
        <p14:creationId xmlns:p14="http://schemas.microsoft.com/office/powerpoint/2010/main" val="4017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857" dirty="0">
                <a:solidFill>
                  <a:srgbClr val="282859"/>
                </a:solidFill>
              </a:rPr>
              <a:t>During the past 40 years medical </a:t>
            </a:r>
            <a:r>
              <a:rPr lang="en-US" altLang="ru-RU" sz="2857" dirty="0" err="1">
                <a:solidFill>
                  <a:srgbClr val="282859"/>
                </a:solidFill>
              </a:rPr>
              <a:t>linacs</a:t>
            </a:r>
            <a:r>
              <a:rPr lang="en-US" altLang="ru-RU" sz="2857" dirty="0">
                <a:solidFill>
                  <a:srgbClr val="282859"/>
                </a:solidFill>
              </a:rPr>
              <a:t> have gone through five distinct generations, each one increasingly more sophisticated:</a:t>
            </a:r>
          </a:p>
          <a:p>
            <a:pPr marL="2176866" lvl="1" indent="-1088433">
              <a:buFont typeface="Arial" panose="020B0604020202020204" pitchFamily="34" charset="0"/>
              <a:buAutoNum type="arabicParenBoth"/>
            </a:pPr>
            <a:endParaRPr lang="en-US" altLang="ru-RU" sz="1111" dirty="0">
              <a:solidFill>
                <a:srgbClr val="9F3227"/>
              </a:solidFill>
            </a:endParaRPr>
          </a:p>
          <a:p>
            <a:pPr marL="1428390" lvl="1" indent="-1088433">
              <a:buFont typeface="Arial" panose="020B0604020202020204" pitchFamily="34" charset="0"/>
              <a:buAutoNum type="arabicParenBoth"/>
            </a:pPr>
            <a:r>
              <a:rPr lang="en-US" altLang="ru-RU" sz="2539" dirty="0">
                <a:solidFill>
                  <a:srgbClr val="9F3227"/>
                </a:solidFill>
              </a:rPr>
              <a:t>Low energy x rays</a:t>
            </a:r>
            <a:r>
              <a:rPr lang="en-US" altLang="ru-RU" sz="2539" dirty="0">
                <a:solidFill>
                  <a:srgbClr val="282859"/>
                </a:solidFill>
              </a:rPr>
              <a:t> (4-6 MV)</a:t>
            </a:r>
          </a:p>
          <a:p>
            <a:pPr marL="1428390" lvl="1" indent="-1088433">
              <a:buFont typeface="Arial" panose="020B0604020202020204" pitchFamily="34" charset="0"/>
              <a:buAutoNum type="arabicParenBoth"/>
            </a:pPr>
            <a:r>
              <a:rPr lang="en-US" altLang="ru-RU" sz="2539" dirty="0">
                <a:solidFill>
                  <a:srgbClr val="9F3227"/>
                </a:solidFill>
              </a:rPr>
              <a:t>Medium energy x rays</a:t>
            </a:r>
            <a:r>
              <a:rPr lang="en-US" altLang="ru-RU" sz="2539" dirty="0">
                <a:solidFill>
                  <a:srgbClr val="282859"/>
                </a:solidFill>
              </a:rPr>
              <a:t> (10-15 MV) and electrons</a:t>
            </a:r>
          </a:p>
          <a:p>
            <a:pPr marL="1428390" lvl="1" indent="-1088433">
              <a:buFont typeface="Arial" panose="020B0604020202020204" pitchFamily="34" charset="0"/>
              <a:buAutoNum type="arabicParenBoth"/>
            </a:pPr>
            <a:r>
              <a:rPr lang="en-US" altLang="ru-RU" sz="2539" dirty="0">
                <a:solidFill>
                  <a:srgbClr val="9F3227"/>
                </a:solidFill>
              </a:rPr>
              <a:t>High energy x rays</a:t>
            </a:r>
            <a:r>
              <a:rPr lang="en-US" altLang="ru-RU" sz="2539" dirty="0">
                <a:solidFill>
                  <a:srgbClr val="282859"/>
                </a:solidFill>
              </a:rPr>
              <a:t> (18-25 MV) and electrons</a:t>
            </a:r>
          </a:p>
          <a:p>
            <a:pPr marL="1428390" lvl="1" indent="-1088433">
              <a:buFont typeface="Arial" panose="020B0604020202020204" pitchFamily="34" charset="0"/>
              <a:buAutoNum type="arabicParenBoth"/>
            </a:pPr>
            <a:r>
              <a:rPr lang="en-US" altLang="ru-RU" sz="2539" dirty="0">
                <a:solidFill>
                  <a:srgbClr val="9F3227"/>
                </a:solidFill>
              </a:rPr>
              <a:t>Computer controlled</a:t>
            </a:r>
            <a:r>
              <a:rPr lang="en-US" altLang="ru-RU" sz="2539" dirty="0">
                <a:solidFill>
                  <a:srgbClr val="282859"/>
                </a:solidFill>
              </a:rPr>
              <a:t> dual energy </a:t>
            </a:r>
            <a:r>
              <a:rPr lang="en-US" altLang="ru-RU" sz="2539" dirty="0" err="1">
                <a:solidFill>
                  <a:srgbClr val="282859"/>
                </a:solidFill>
              </a:rPr>
              <a:t>linac</a:t>
            </a:r>
            <a:r>
              <a:rPr lang="en-US" altLang="ru-RU" sz="2539" dirty="0">
                <a:solidFill>
                  <a:srgbClr val="282859"/>
                </a:solidFill>
              </a:rPr>
              <a:t> with electrons</a:t>
            </a:r>
          </a:p>
          <a:p>
            <a:pPr marL="1428390" lvl="1" indent="-1088433">
              <a:buFont typeface="Arial" panose="020B0604020202020204" pitchFamily="34" charset="0"/>
              <a:buAutoNum type="arabicParenBoth"/>
            </a:pPr>
            <a:r>
              <a:rPr lang="en-US" altLang="ru-RU" sz="2539" dirty="0">
                <a:solidFill>
                  <a:srgbClr val="9F3227"/>
                </a:solidFill>
              </a:rPr>
              <a:t>Computer controlled</a:t>
            </a:r>
            <a:r>
              <a:rPr lang="en-US" altLang="ru-RU" sz="2539" dirty="0">
                <a:solidFill>
                  <a:srgbClr val="282859"/>
                </a:solidFill>
              </a:rPr>
              <a:t> dual energy </a:t>
            </a:r>
            <a:r>
              <a:rPr lang="en-US" altLang="ru-RU" sz="2539" dirty="0" err="1">
                <a:solidFill>
                  <a:srgbClr val="282859"/>
                </a:solidFill>
              </a:rPr>
              <a:t>linac</a:t>
            </a:r>
            <a:r>
              <a:rPr lang="en-US" altLang="ru-RU" sz="2539" dirty="0">
                <a:solidFill>
                  <a:srgbClr val="282859"/>
                </a:solidFill>
              </a:rPr>
              <a:t> with electrons combined with </a:t>
            </a:r>
            <a:r>
              <a:rPr lang="en-US" altLang="ru-RU" sz="2539" dirty="0">
                <a:solidFill>
                  <a:srgbClr val="9F3227"/>
                </a:solidFill>
              </a:rPr>
              <a:t>intensity modulation</a:t>
            </a:r>
            <a:endParaRPr lang="en-US" altLang="ru-RU" sz="2539" dirty="0">
              <a:solidFill>
                <a:srgbClr val="282859"/>
              </a:solidFill>
            </a:endParaRPr>
          </a:p>
          <a:p>
            <a:pPr marL="1541947" lvl="1" algn="just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 algn="just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</p:spTree>
    <p:extLst>
      <p:ext uri="{BB962C8B-B14F-4D97-AF65-F5344CB8AC3E}">
        <p14:creationId xmlns:p14="http://schemas.microsoft.com/office/powerpoint/2010/main" val="21335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/>
            <a:r>
              <a:rPr lang="en-US" altLang="ru-RU" dirty="0" err="1">
                <a:solidFill>
                  <a:srgbClr val="282859"/>
                </a:solidFill>
              </a:rPr>
              <a:t>Linacs</a:t>
            </a:r>
            <a:r>
              <a:rPr lang="en-US" altLang="ru-RU" dirty="0">
                <a:solidFill>
                  <a:srgbClr val="282859"/>
                </a:solidFill>
              </a:rPr>
              <a:t> are usually mounted </a:t>
            </a:r>
            <a:r>
              <a:rPr lang="en-US" altLang="ru-RU" dirty="0" err="1">
                <a:solidFill>
                  <a:srgbClr val="282859"/>
                </a:solidFill>
              </a:rPr>
              <a:t>isocentrically</a:t>
            </a:r>
            <a:r>
              <a:rPr lang="en-US" altLang="ru-RU" dirty="0">
                <a:solidFill>
                  <a:srgbClr val="282859"/>
                </a:solidFill>
              </a:rPr>
              <a:t> and the operational systems are distributed over five major and distinct sections of the machine:</a:t>
            </a:r>
          </a:p>
          <a:p>
            <a:pPr marL="1541947" lvl="1"/>
            <a:r>
              <a:rPr lang="en-US" altLang="ru-RU" dirty="0">
                <a:solidFill>
                  <a:srgbClr val="9F3227"/>
                </a:solidFill>
              </a:rPr>
              <a:t>Gantry</a:t>
            </a:r>
          </a:p>
          <a:p>
            <a:pPr marL="1541947" lvl="1"/>
            <a:r>
              <a:rPr lang="en-US" altLang="ru-RU" dirty="0">
                <a:solidFill>
                  <a:srgbClr val="9F3227"/>
                </a:solidFill>
              </a:rPr>
              <a:t>Gantry stand and support</a:t>
            </a:r>
          </a:p>
          <a:p>
            <a:pPr marL="1541947" lvl="1"/>
            <a:r>
              <a:rPr lang="en-US" altLang="ru-RU" dirty="0">
                <a:solidFill>
                  <a:srgbClr val="9F3227"/>
                </a:solidFill>
              </a:rPr>
              <a:t>Modulator </a:t>
            </a:r>
            <a:endParaRPr lang="en-US" altLang="ru-RU" dirty="0" smtClean="0">
              <a:solidFill>
                <a:srgbClr val="9F3227"/>
              </a:solidFill>
            </a:endParaRPr>
          </a:p>
          <a:p>
            <a:pPr marL="1541947" lvl="1"/>
            <a:r>
              <a:rPr lang="en-US" altLang="ru-RU" dirty="0" smtClean="0">
                <a:solidFill>
                  <a:srgbClr val="9F3227"/>
                </a:solidFill>
              </a:rPr>
              <a:t>Patient </a:t>
            </a:r>
            <a:r>
              <a:rPr lang="en-US" altLang="ru-RU" dirty="0">
                <a:solidFill>
                  <a:srgbClr val="9F3227"/>
                </a:solidFill>
              </a:rPr>
              <a:t>support assembly</a:t>
            </a:r>
          </a:p>
          <a:p>
            <a:pPr marL="1541947" lvl="1"/>
            <a:r>
              <a:rPr lang="en-US" altLang="ru-RU" dirty="0">
                <a:solidFill>
                  <a:srgbClr val="9F3227"/>
                </a:solidFill>
              </a:rPr>
              <a:t>Control console</a:t>
            </a:r>
          </a:p>
          <a:p>
            <a:pPr marL="1541947" lvl="1" algn="just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 algn="just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</p:spTree>
    <p:extLst>
      <p:ext uri="{BB962C8B-B14F-4D97-AF65-F5344CB8AC3E}">
        <p14:creationId xmlns:p14="http://schemas.microsoft.com/office/powerpoint/2010/main" val="42258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539" dirty="0">
                <a:solidFill>
                  <a:srgbClr val="282859"/>
                </a:solidFill>
              </a:rPr>
              <a:t>In the simplest and most practical configuration:</a:t>
            </a:r>
          </a:p>
          <a:p>
            <a:pPr marL="1541947" lvl="1" algn="just"/>
            <a:r>
              <a:rPr lang="en-US" altLang="ru-RU" sz="2222" dirty="0">
                <a:solidFill>
                  <a:srgbClr val="9F3227"/>
                </a:solidFill>
              </a:rPr>
              <a:t>Electron source and the x-ray target form part of the accelerating waveguide</a:t>
            </a:r>
            <a:r>
              <a:rPr lang="en-US" altLang="ru-RU" sz="2222" dirty="0">
                <a:solidFill>
                  <a:srgbClr val="282859"/>
                </a:solidFill>
              </a:rPr>
              <a:t> and are aligned directly with the </a:t>
            </a:r>
            <a:r>
              <a:rPr lang="en-US" altLang="ru-RU" sz="2222" dirty="0" err="1">
                <a:solidFill>
                  <a:srgbClr val="282859"/>
                </a:solidFill>
              </a:rPr>
              <a:t>linac</a:t>
            </a:r>
            <a:r>
              <a:rPr lang="en-US" altLang="ru-RU" sz="2222" dirty="0">
                <a:solidFill>
                  <a:srgbClr val="282859"/>
                </a:solidFill>
              </a:rPr>
              <a:t> </a:t>
            </a:r>
            <a:r>
              <a:rPr lang="en-US" altLang="ru-RU" sz="2222" dirty="0" err="1">
                <a:solidFill>
                  <a:srgbClr val="282859"/>
                </a:solidFill>
              </a:rPr>
              <a:t>isocentre</a:t>
            </a:r>
            <a:r>
              <a:rPr lang="en-US" altLang="ru-RU" sz="2222" dirty="0">
                <a:solidFill>
                  <a:srgbClr val="282859"/>
                </a:solidFill>
              </a:rPr>
              <a:t> obviating the need for a beam transport system.</a:t>
            </a:r>
          </a:p>
          <a:p>
            <a:pPr marL="1541947" lvl="1" algn="just"/>
            <a:r>
              <a:rPr lang="en-US" altLang="ru-RU" sz="2222" dirty="0">
                <a:solidFill>
                  <a:srgbClr val="282859"/>
                </a:solidFill>
              </a:rPr>
              <a:t>Since the target is embedded into the waveguide, this </a:t>
            </a:r>
            <a:r>
              <a:rPr lang="en-US" altLang="ru-RU" sz="2222" dirty="0" err="1">
                <a:solidFill>
                  <a:srgbClr val="282859"/>
                </a:solidFill>
              </a:rPr>
              <a:t>linac</a:t>
            </a:r>
            <a:r>
              <a:rPr lang="en-US" altLang="ru-RU" sz="2222" dirty="0">
                <a:solidFill>
                  <a:srgbClr val="282859"/>
                </a:solidFill>
              </a:rPr>
              <a:t> type cannot produce electron beams.</a:t>
            </a:r>
          </a:p>
          <a:p>
            <a:pPr marL="1541947" lvl="1" algn="just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 algn="just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LINACS: configuration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8" name="Picture 5" descr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64" y="3828986"/>
            <a:ext cx="5714081" cy="31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3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A23332"/>
                </a:solidFill>
              </a:rPr>
              <a:t>Configuration of modern </a:t>
            </a:r>
            <a:r>
              <a:rPr lang="en-US" altLang="ru-RU" sz="3174" dirty="0" err="1">
                <a:solidFill>
                  <a:srgbClr val="A23332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880" y="1078155"/>
            <a:ext cx="5487624" cy="55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539" dirty="0">
                <a:solidFill>
                  <a:srgbClr val="282859"/>
                </a:solidFill>
              </a:rPr>
              <a:t>For both electrons and photons (Varian):</a:t>
            </a:r>
            <a:endParaRPr lang="en-US" altLang="ru-RU" sz="2539" dirty="0">
              <a:solidFill>
                <a:srgbClr val="282859"/>
              </a:solidFill>
            </a:endParaRPr>
          </a:p>
          <a:p>
            <a:pPr marL="1541947" lvl="1" algn="just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 algn="just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LINACS: configuration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6" y="1644770"/>
            <a:ext cx="7543296" cy="50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LINACS: configuration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9" name="Picture 5" descr="Fig5_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4" y="1058180"/>
            <a:ext cx="8528951" cy="639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2173" y="1231860"/>
            <a:ext cx="9015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Alpha</a:t>
            </a:r>
          </a:p>
          <a:p>
            <a:r>
              <a:rPr lang="en-US" dirty="0" smtClean="0"/>
              <a:t>magnet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6343365" y="2180226"/>
            <a:ext cx="571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06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30875" y="1196368"/>
            <a:ext cx="2369761" cy="4971250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2222" dirty="0">
                <a:solidFill>
                  <a:srgbClr val="9F3227"/>
                </a:solidFill>
              </a:rPr>
              <a:t>Typical modern dual energy </a:t>
            </a:r>
            <a:r>
              <a:rPr lang="en-US" altLang="ru-RU" sz="2222" dirty="0" err="1">
                <a:solidFill>
                  <a:srgbClr val="9F3227"/>
                </a:solidFill>
              </a:rPr>
              <a:t>linac</a:t>
            </a:r>
            <a:r>
              <a:rPr lang="en-US" altLang="ru-RU" sz="2222" dirty="0">
                <a:solidFill>
                  <a:srgbClr val="9F3227"/>
                </a:solidFill>
              </a:rPr>
              <a:t>, </a:t>
            </a:r>
            <a:r>
              <a:rPr lang="en-US" altLang="ru-RU" sz="2222" dirty="0">
                <a:solidFill>
                  <a:srgbClr val="282859"/>
                </a:solidFill>
              </a:rPr>
              <a:t>incorporating imaging system and electronic portal imaging device (EPID),</a:t>
            </a:r>
            <a:r>
              <a:rPr lang="en-US" altLang="ru-RU" sz="2222" dirty="0">
                <a:solidFill>
                  <a:srgbClr val="9F3227"/>
                </a:solidFill>
              </a:rPr>
              <a:t> </a:t>
            </a:r>
          </a:p>
          <a:p>
            <a:pPr marL="907028" indent="-907028">
              <a:buNone/>
            </a:pPr>
            <a:r>
              <a:rPr lang="en-US" altLang="ru-RU" sz="2222" dirty="0" err="1">
                <a:solidFill>
                  <a:srgbClr val="9F3227"/>
                </a:solidFill>
              </a:rPr>
              <a:t>Elekta</a:t>
            </a:r>
            <a:r>
              <a:rPr lang="en-US" altLang="ru-RU" sz="2222" dirty="0">
                <a:solidFill>
                  <a:srgbClr val="9F3227"/>
                </a:solidFill>
              </a:rPr>
              <a:t>, </a:t>
            </a:r>
            <a:endParaRPr lang="en-US" altLang="ru-RU" sz="2222" dirty="0">
              <a:solidFill>
                <a:srgbClr val="9F3227"/>
              </a:solidFill>
            </a:endParaRPr>
          </a:p>
          <a:p>
            <a:pPr marL="907028" indent="-907028">
              <a:buNone/>
            </a:pPr>
            <a:r>
              <a:rPr lang="en-US" altLang="ru-RU" sz="2222" dirty="0">
                <a:solidFill>
                  <a:srgbClr val="9F3227"/>
                </a:solidFill>
              </a:rPr>
              <a:t>Stockholm</a:t>
            </a:r>
            <a:endParaRPr lang="en-US" altLang="ru-RU" sz="2222" dirty="0">
              <a:solidFill>
                <a:srgbClr val="282859"/>
              </a:solidFill>
            </a:endParaRPr>
          </a:p>
          <a:p>
            <a:pPr marL="854117" indent="0" algn="just">
              <a:buNone/>
            </a:pPr>
            <a:endParaRPr lang="en-US" altLang="ru-RU" sz="1905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A23332"/>
                </a:solidFill>
              </a:rPr>
              <a:t>Configuration of modern </a:t>
            </a:r>
            <a:r>
              <a:rPr lang="en-US" altLang="ru-RU" sz="3174" dirty="0" err="1">
                <a:solidFill>
                  <a:srgbClr val="A23332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8" name="Picture 5" descr="Fig15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35" y="1235207"/>
            <a:ext cx="6056926" cy="45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30875" y="1196368"/>
            <a:ext cx="2369761" cy="4971250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2222" dirty="0">
                <a:solidFill>
                  <a:srgbClr val="9F3227"/>
                </a:solidFill>
              </a:rPr>
              <a:t>Typical modern dual energy </a:t>
            </a:r>
            <a:r>
              <a:rPr lang="en-US" altLang="ru-RU" sz="2222" dirty="0" err="1">
                <a:solidFill>
                  <a:srgbClr val="9F3227"/>
                </a:solidFill>
              </a:rPr>
              <a:t>linac</a:t>
            </a:r>
            <a:r>
              <a:rPr lang="en-US" altLang="ru-RU" sz="2222" dirty="0">
                <a:solidFill>
                  <a:srgbClr val="9F3227"/>
                </a:solidFill>
              </a:rPr>
              <a:t>, </a:t>
            </a:r>
            <a:r>
              <a:rPr lang="en-US" altLang="ru-RU" sz="2222" dirty="0">
                <a:solidFill>
                  <a:srgbClr val="282859"/>
                </a:solidFill>
              </a:rPr>
              <a:t>with on board imaging system and an electronic portal imaging device (EPID), </a:t>
            </a:r>
          </a:p>
          <a:p>
            <a:pPr marL="907028" indent="-907028">
              <a:buNone/>
            </a:pPr>
            <a:r>
              <a:rPr lang="en-US" altLang="ru-RU" sz="2222" dirty="0">
                <a:solidFill>
                  <a:srgbClr val="9F3227"/>
                </a:solidFill>
              </a:rPr>
              <a:t>Varian,</a:t>
            </a:r>
          </a:p>
          <a:p>
            <a:pPr marL="0" indent="0">
              <a:buNone/>
            </a:pPr>
            <a:r>
              <a:rPr lang="en-US" altLang="ru-RU" sz="2222" dirty="0">
                <a:solidFill>
                  <a:srgbClr val="9F3227"/>
                </a:solidFill>
              </a:rPr>
              <a:t>Palo Alto, CA, USA</a:t>
            </a:r>
            <a:endParaRPr lang="en-US" altLang="ru-RU" sz="2222" dirty="0">
              <a:solidFill>
                <a:srgbClr val="9F3227"/>
              </a:solidFill>
            </a:endParaRPr>
          </a:p>
          <a:p>
            <a:pPr marL="854117" indent="0" algn="just">
              <a:buNone/>
            </a:pPr>
            <a:endParaRPr lang="en-US" altLang="ru-RU" sz="1905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A23332"/>
                </a:solidFill>
              </a:rPr>
              <a:t>Configuration of modern </a:t>
            </a:r>
            <a:r>
              <a:rPr lang="en-US" altLang="ru-RU" sz="3174" dirty="0" err="1">
                <a:solidFill>
                  <a:srgbClr val="A23332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026" name="Picture 2" descr="ÐÐ°ÑÑÐ¸Ð½ÐºÐ¸ Ð¿Ð¾ Ð·Ð°Ð¿ÑÐ¾ÑÑ varian trueb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20" y="1231860"/>
            <a:ext cx="5737304" cy="43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917547" cy="1347916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00635" y="274624"/>
            <a:ext cx="5886919" cy="794990"/>
          </a:xfrm>
        </p:spPr>
        <p:txBody>
          <a:bodyPr/>
          <a:lstStyle/>
          <a:p>
            <a:r>
              <a:rPr lang="en-US" sz="3809" dirty="0">
                <a:solidFill>
                  <a:srgbClr val="9F3227"/>
                </a:solidFill>
              </a:rPr>
              <a:t>Accelerators in </a:t>
            </a:r>
            <a:r>
              <a:rPr lang="en-US" sz="3809" dirty="0">
                <a:solidFill>
                  <a:srgbClr val="9F3227"/>
                </a:solidFill>
              </a:rPr>
              <a:t>medicine</a:t>
            </a:r>
            <a:endParaRPr lang="ru-RU" sz="3809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723509" y="2000480"/>
            <a:ext cx="7770048" cy="39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725622" indent="-725622">
              <a:lnSpc>
                <a:spcPct val="114000"/>
              </a:lnSpc>
              <a:buFont typeface="+mj-lt"/>
              <a:buAutoNum type="arabicPeriod"/>
            </a:pPr>
            <a:r>
              <a:rPr lang="en-US" sz="3174" dirty="0">
                <a:solidFill>
                  <a:srgbClr val="282859"/>
                </a:solidFill>
              </a:rPr>
              <a:t>Accelerators for treatment</a:t>
            </a:r>
          </a:p>
          <a:p>
            <a:pPr marL="725622" indent="-725622">
              <a:lnSpc>
                <a:spcPct val="114000"/>
              </a:lnSpc>
              <a:buFont typeface="+mj-lt"/>
              <a:buAutoNum type="arabicPeriod"/>
            </a:pPr>
            <a:r>
              <a:rPr lang="en-US" sz="3174" dirty="0">
                <a:solidFill>
                  <a:srgbClr val="282859"/>
                </a:solidFill>
              </a:rPr>
              <a:t>Accelerators for radiopharmaceuticals production</a:t>
            </a:r>
          </a:p>
          <a:p>
            <a:pPr marL="725622" indent="-725622">
              <a:lnSpc>
                <a:spcPct val="114000"/>
              </a:lnSpc>
              <a:buFont typeface="+mj-lt"/>
              <a:buAutoNum type="arabicPeriod"/>
            </a:pPr>
            <a:r>
              <a:rPr lang="en-US" sz="3174" dirty="0">
                <a:solidFill>
                  <a:srgbClr val="282859"/>
                </a:solidFill>
              </a:rPr>
              <a:t>Indirect use (e.g. sterilization</a:t>
            </a:r>
            <a:r>
              <a:rPr lang="en-US" sz="3174" dirty="0">
                <a:solidFill>
                  <a:srgbClr val="282859"/>
                </a:solidFill>
              </a:rPr>
              <a:t>)</a:t>
            </a:r>
            <a:endParaRPr lang="ru-RU" sz="3174" kern="0" dirty="0"/>
          </a:p>
        </p:txBody>
      </p:sp>
    </p:spTree>
    <p:extLst>
      <p:ext uri="{BB962C8B-B14F-4D97-AF65-F5344CB8AC3E}">
        <p14:creationId xmlns:p14="http://schemas.microsoft.com/office/powerpoint/2010/main" val="284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A23332"/>
                </a:solidFill>
              </a:rPr>
              <a:t>Configuration of modern </a:t>
            </a:r>
            <a:r>
              <a:rPr lang="en-US" altLang="ru-RU" sz="3174" dirty="0" err="1">
                <a:solidFill>
                  <a:srgbClr val="A23332"/>
                </a:solidFill>
              </a:rPr>
              <a:t>linacs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9" y="1231860"/>
            <a:ext cx="8633423" cy="48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A23332"/>
                </a:solidFill>
              </a:rPr>
              <a:t>Electron beam transport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380636" y="1143368"/>
            <a:ext cx="8306920" cy="5039588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2539" dirty="0">
                <a:solidFill>
                  <a:srgbClr val="282859"/>
                </a:solidFill>
              </a:rPr>
              <a:t>Three systems for electron beam bending have been developed:</a:t>
            </a:r>
          </a:p>
          <a:p>
            <a:pPr marL="1541947" lvl="1"/>
            <a:endParaRPr lang="en-US" altLang="ru-RU" sz="952" dirty="0">
              <a:solidFill>
                <a:srgbClr val="7E212E"/>
              </a:solidFill>
            </a:endParaRPr>
          </a:p>
          <a:p>
            <a:pPr marL="628492" indent="0">
              <a:buNone/>
            </a:pPr>
            <a:r>
              <a:rPr lang="en-US" altLang="ru-RU" sz="2222" dirty="0">
                <a:solidFill>
                  <a:srgbClr val="7E212E"/>
                </a:solidFill>
              </a:rPr>
              <a:t>90</a:t>
            </a:r>
            <a:r>
              <a:rPr lang="en-US" altLang="ru-RU" sz="2222" baseline="30000" dirty="0">
                <a:solidFill>
                  <a:srgbClr val="7E212E"/>
                </a:solidFill>
              </a:rPr>
              <a:t>o</a:t>
            </a:r>
            <a:r>
              <a:rPr lang="en-US" altLang="ru-RU" sz="2222" dirty="0">
                <a:solidFill>
                  <a:srgbClr val="7E212E"/>
                </a:solidFill>
              </a:rPr>
              <a:t> bending</a:t>
            </a:r>
          </a:p>
          <a:p>
            <a:pPr marL="628492" indent="0">
              <a:buNone/>
            </a:pPr>
            <a:r>
              <a:rPr lang="en-US" altLang="ru-RU" sz="2222" dirty="0">
                <a:solidFill>
                  <a:srgbClr val="7E212E"/>
                </a:solidFill>
              </a:rPr>
              <a:t>270</a:t>
            </a:r>
            <a:r>
              <a:rPr lang="en-US" altLang="ru-RU" sz="2222" baseline="30000" dirty="0">
                <a:solidFill>
                  <a:srgbClr val="7E212E"/>
                </a:solidFill>
              </a:rPr>
              <a:t>o</a:t>
            </a:r>
            <a:r>
              <a:rPr lang="en-US" altLang="ru-RU" sz="2222" dirty="0">
                <a:solidFill>
                  <a:srgbClr val="7E212E"/>
                </a:solidFill>
              </a:rPr>
              <a:t> bending</a:t>
            </a:r>
          </a:p>
          <a:p>
            <a:pPr marL="628492" indent="0">
              <a:buNone/>
            </a:pPr>
            <a:r>
              <a:rPr lang="en-US" altLang="ru-RU" sz="2222" dirty="0">
                <a:solidFill>
                  <a:srgbClr val="7E212E"/>
                </a:solidFill>
              </a:rPr>
              <a:t>112.5</a:t>
            </a:r>
            <a:r>
              <a:rPr lang="en-US" altLang="ru-RU" sz="2222" baseline="30000" dirty="0">
                <a:solidFill>
                  <a:srgbClr val="7E212E"/>
                </a:solidFill>
              </a:rPr>
              <a:t>o</a:t>
            </a:r>
            <a:r>
              <a:rPr lang="en-US" altLang="ru-RU" sz="2222" dirty="0">
                <a:solidFill>
                  <a:srgbClr val="7E212E"/>
                </a:solidFill>
              </a:rPr>
              <a:t> (slalom</a:t>
            </a:r>
            <a:r>
              <a:rPr lang="en-US" altLang="ru-RU" sz="2222" dirty="0">
                <a:solidFill>
                  <a:srgbClr val="7E212E"/>
                </a:solidFill>
              </a:rPr>
              <a:t>) </a:t>
            </a:r>
            <a:r>
              <a:rPr lang="en-US" altLang="ru-RU" sz="2222" dirty="0">
                <a:solidFill>
                  <a:srgbClr val="7E212E"/>
                </a:solidFill>
              </a:rPr>
              <a:t>bending</a:t>
            </a:r>
          </a:p>
        </p:txBody>
      </p:sp>
      <p:pic>
        <p:nvPicPr>
          <p:cNvPr id="19" name="Picture 6" descr="Bendi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35" y="2299450"/>
            <a:ext cx="5447729" cy="44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Clinical X-ray beam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20" name="Picture 8" descr="From Clipboar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76" y="882365"/>
            <a:ext cx="4686216" cy="61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Fig5_6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8" y="4073355"/>
            <a:ext cx="4089834" cy="271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Clinical X-ray beam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229299" y="1393511"/>
            <a:ext cx="8458257" cy="4721108"/>
          </a:xfrm>
        </p:spPr>
        <p:txBody>
          <a:bodyPr/>
          <a:lstStyle/>
          <a:p>
            <a:pPr marL="907028" indent="-907028">
              <a:tabLst>
                <a:tab pos="8707465" algn="l"/>
              </a:tabLst>
            </a:pPr>
            <a:r>
              <a:rPr lang="en-US" altLang="ru-RU" sz="2539" dirty="0">
                <a:solidFill>
                  <a:srgbClr val="282859"/>
                </a:solidFill>
              </a:rPr>
              <a:t>Typical </a:t>
            </a:r>
            <a:r>
              <a:rPr lang="en-US" altLang="ru-RU" sz="2539" dirty="0">
                <a:solidFill>
                  <a:srgbClr val="9F3227"/>
                </a:solidFill>
              </a:rPr>
              <a:t>electron pulses</a:t>
            </a:r>
            <a:r>
              <a:rPr lang="en-US" altLang="ru-RU" sz="2539" dirty="0">
                <a:solidFill>
                  <a:srgbClr val="282859"/>
                </a:solidFill>
              </a:rPr>
              <a:t> arriving on the x-ray target of a </a:t>
            </a:r>
            <a:r>
              <a:rPr lang="en-US" altLang="ru-RU" sz="2539" dirty="0" err="1">
                <a:solidFill>
                  <a:srgbClr val="282859"/>
                </a:solidFill>
              </a:rPr>
              <a:t>linac</a:t>
            </a:r>
            <a:r>
              <a:rPr lang="en-US" altLang="ru-RU" sz="2539" dirty="0">
                <a:solidFill>
                  <a:srgbClr val="282859"/>
                </a:solidFill>
              </a:rPr>
              <a:t>. </a:t>
            </a:r>
          </a:p>
          <a:p>
            <a:pPr marL="907028" indent="-907028">
              <a:tabLst>
                <a:tab pos="8707465" algn="l"/>
              </a:tabLst>
            </a:pPr>
            <a:endParaRPr lang="en-US" altLang="ru-RU" sz="2539" dirty="0">
              <a:solidFill>
                <a:srgbClr val="282859"/>
              </a:solidFill>
            </a:endParaRPr>
          </a:p>
          <a:p>
            <a:pPr marL="907028" indent="-907028">
              <a:buNone/>
              <a:tabLst>
                <a:tab pos="8707465" algn="l"/>
              </a:tabLst>
            </a:pPr>
            <a:endParaRPr lang="en-US" altLang="ru-RU" sz="2539" dirty="0">
              <a:solidFill>
                <a:srgbClr val="282859"/>
              </a:solidFill>
            </a:endParaRPr>
          </a:p>
          <a:p>
            <a:pPr marL="907028" indent="-907028">
              <a:buNone/>
              <a:tabLst>
                <a:tab pos="8707465" algn="l"/>
              </a:tabLst>
            </a:pPr>
            <a:endParaRPr lang="en-US" altLang="ru-RU" sz="2539" dirty="0">
              <a:solidFill>
                <a:srgbClr val="282859"/>
              </a:solidFill>
            </a:endParaRPr>
          </a:p>
          <a:p>
            <a:pPr marL="907028" indent="-907028">
              <a:tabLst>
                <a:tab pos="8707465" algn="l"/>
              </a:tabLst>
            </a:pPr>
            <a:endParaRPr lang="en-US" altLang="ru-RU" sz="2539" dirty="0">
              <a:solidFill>
                <a:srgbClr val="282859"/>
              </a:solidFill>
            </a:endParaRPr>
          </a:p>
          <a:p>
            <a:pPr marL="907028" indent="-907028">
              <a:buNone/>
              <a:tabLst>
                <a:tab pos="8707465" algn="l"/>
              </a:tabLst>
            </a:pPr>
            <a:endParaRPr lang="en-US" altLang="ru-RU" sz="2539" dirty="0">
              <a:solidFill>
                <a:srgbClr val="282859"/>
              </a:solidFill>
            </a:endParaRPr>
          </a:p>
          <a:p>
            <a:pPr marL="907028" indent="-907028">
              <a:tabLst>
                <a:tab pos="8707465" algn="l"/>
              </a:tabLst>
            </a:pPr>
            <a:endParaRPr lang="en-US" altLang="ru-RU" sz="1270" dirty="0">
              <a:solidFill>
                <a:srgbClr val="282859"/>
              </a:solidFill>
            </a:endParaRPr>
          </a:p>
          <a:p>
            <a:pPr marL="907028" indent="-907028">
              <a:tabLst>
                <a:tab pos="8707465" algn="l"/>
              </a:tabLst>
            </a:pPr>
            <a:r>
              <a:rPr lang="en-US" altLang="ru-RU" sz="2539" dirty="0">
                <a:solidFill>
                  <a:srgbClr val="282859"/>
                </a:solidFill>
              </a:rPr>
              <a:t>The target is insulated from ground, acts as a Faraday cup, and allows measurement of the electron charge striking the target.</a:t>
            </a:r>
            <a:endParaRPr lang="en-US" altLang="ru-RU" sz="2539" dirty="0">
              <a:solidFill>
                <a:srgbClr val="9F3227"/>
              </a:solidFill>
            </a:endParaRPr>
          </a:p>
        </p:txBody>
      </p:sp>
      <p:pic>
        <p:nvPicPr>
          <p:cNvPr id="24" name="Picture 7" descr="Pu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7" y="2209751"/>
            <a:ext cx="5843163" cy="247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200550" y="1800069"/>
            <a:ext cx="4065775" cy="18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539" dirty="0">
                <a:solidFill>
                  <a:srgbClr val="A23332"/>
                </a:solidFill>
                <a:latin typeface="Arial" panose="020B0604020202020204" pitchFamily="34" charset="0"/>
              </a:rPr>
              <a:t>Typical values: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	Pulse height: 50 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	Pulse duration: 2 </a:t>
            </a:r>
            <a:r>
              <a:rPr lang="en-US" altLang="ru-RU" sz="2222" dirty="0">
                <a:solidFill>
                  <a:srgbClr val="A23332"/>
                </a:solidFill>
                <a:latin typeface="Symbol" panose="05050102010706020507" pitchFamily="18" charset="2"/>
              </a:rPr>
              <a:t></a:t>
            </a: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	Repetition rate: 100 </a:t>
            </a: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Hz</a:t>
            </a:r>
            <a:endParaRPr lang="en-US" altLang="ru-RU" sz="2222" dirty="0">
              <a:solidFill>
                <a:srgbClr val="A2333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	Period: 10</a:t>
            </a:r>
            <a:r>
              <a:rPr lang="en-US" altLang="ru-RU" sz="2222" baseline="30000" dirty="0">
                <a:solidFill>
                  <a:srgbClr val="A23332"/>
                </a:solidFill>
                <a:latin typeface="Arial" panose="020B0604020202020204" pitchFamily="34" charset="0"/>
              </a:rPr>
              <a:t>4</a:t>
            </a: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222" dirty="0">
                <a:solidFill>
                  <a:srgbClr val="A23332"/>
                </a:solidFill>
                <a:latin typeface="Symbol" panose="05050102010706020507" pitchFamily="18" charset="2"/>
              </a:rPr>
              <a:t></a:t>
            </a:r>
            <a:r>
              <a:rPr lang="en-US" altLang="ru-RU" sz="2222" dirty="0">
                <a:solidFill>
                  <a:srgbClr val="A23332"/>
                </a:solidFill>
                <a:latin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565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Clinical electron beam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8" name="Picture 7" descr="From Clipboar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12" y="1005041"/>
            <a:ext cx="4206347" cy="58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5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 err="1">
                <a:solidFill>
                  <a:srgbClr val="A23332"/>
                </a:solidFill>
              </a:rPr>
              <a:t>Multileaf</a:t>
            </a:r>
            <a:r>
              <a:rPr lang="en-US" sz="3174" dirty="0">
                <a:solidFill>
                  <a:srgbClr val="A23332"/>
                </a:solidFill>
              </a:rPr>
              <a:t> collimator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20" y="1082858"/>
            <a:ext cx="5033903" cy="5714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05" y="3939938"/>
            <a:ext cx="4164996" cy="26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Conventional EBRT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20" y="1178306"/>
            <a:ext cx="5705238" cy="433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233" y="3159766"/>
            <a:ext cx="5641891" cy="3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02079" y="1178305"/>
            <a:ext cx="2311402" cy="434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22" dirty="0"/>
              <a:t>Rectangular shape</a:t>
            </a:r>
            <a:endParaRPr lang="ru-RU" sz="2222" dirty="0"/>
          </a:p>
        </p:txBody>
      </p:sp>
    </p:spTree>
    <p:extLst>
      <p:ext uri="{BB962C8B-B14F-4D97-AF65-F5344CB8AC3E}">
        <p14:creationId xmlns:p14="http://schemas.microsoft.com/office/powerpoint/2010/main" val="40071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3D-CRT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" y="1158977"/>
            <a:ext cx="9022706" cy="56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6" y="1082858"/>
            <a:ext cx="3915258" cy="2932664"/>
          </a:xfrm>
          <a:prstGeom prst="rect">
            <a:avLst/>
          </a:prstGeom>
        </p:spPr>
      </p:pic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IMRT and VMAT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976" y="3100296"/>
            <a:ext cx="4991336" cy="37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Users\Sukhikh\Desktop\докда\cshapeVM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60" y="4763090"/>
            <a:ext cx="3238410" cy="18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337" y="1129740"/>
            <a:ext cx="3874788" cy="24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79" dirty="0"/>
              <a:t>proton machines</a:t>
            </a:r>
            <a:endParaRPr lang="ru-RU" sz="5079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7" fontAlgn="base" latinLnBrk="0">
              <a:spcBef>
                <a:spcPct val="0"/>
              </a:spcBef>
              <a:spcAft>
                <a:spcPct val="0"/>
              </a:spcAft>
              <a:defRPr/>
            </a:pPr>
            <a:fld id="{9010321C-727D-4B0B-86F9-DBDE02995ECD}" type="slidenum">
              <a:rPr lang="ru-RU" sz="1428">
                <a:solidFill>
                  <a:srgbClr val="000000"/>
                </a:solidFill>
                <a:latin typeface="Arial" pitchFamily="34" charset="0"/>
              </a:rPr>
              <a:pPr defTabSz="914587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z="1428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45124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46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45124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46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45124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46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45124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46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1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375597" y="1104645"/>
            <a:ext cx="8555709" cy="685690"/>
          </a:xfrm>
        </p:spPr>
        <p:txBody>
          <a:bodyPr/>
          <a:lstStyle/>
          <a:p>
            <a:pPr marL="907028" indent="-907028" algn="just"/>
            <a:r>
              <a:rPr lang="en-US" altLang="ru-RU" sz="2857" dirty="0">
                <a:solidFill>
                  <a:srgbClr val="282859"/>
                </a:solidFill>
                <a:latin typeface="Arial" charset="0"/>
              </a:rPr>
              <a:t>E.g. syringes sterilization</a:t>
            </a: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Radiation sterilization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16" y="1853090"/>
            <a:ext cx="5494721" cy="4625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262" y="1853089"/>
            <a:ext cx="3643774" cy="241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038" y="4051830"/>
            <a:ext cx="3658429" cy="254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1915" y="6270834"/>
            <a:ext cx="2838085" cy="53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b="1" dirty="0">
                <a:solidFill>
                  <a:schemeClr val="bg1"/>
                </a:solidFill>
              </a:rPr>
              <a:t>BINP, Novosibirsk</a:t>
            </a:r>
            <a:endParaRPr lang="ru-RU" sz="2857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867" y="1068722"/>
            <a:ext cx="3204767" cy="6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Dose depth distribution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01" y="1387580"/>
            <a:ext cx="6936477" cy="49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Spread of Bragg peak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5" y="1319800"/>
            <a:ext cx="7937294" cy="517823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3657747" y="1082858"/>
            <a:ext cx="0" cy="10890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5486253" y="1069614"/>
            <a:ext cx="0" cy="10890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823697" y="1157553"/>
            <a:ext cx="1211229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9" dirty="0" err="1"/>
              <a:t>Tumour</a:t>
            </a:r>
            <a:endParaRPr lang="ru-RU" sz="2539" dirty="0"/>
          </a:p>
        </p:txBody>
      </p:sp>
      <p:sp>
        <p:nvSpPr>
          <p:cNvPr id="11" name="TextBox 10"/>
          <p:cNvSpPr txBox="1"/>
          <p:nvPr/>
        </p:nvSpPr>
        <p:spPr>
          <a:xfrm>
            <a:off x="6129739" y="1048163"/>
            <a:ext cx="3035575" cy="97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dirty="0"/>
              <a:t>Proton energy </a:t>
            </a:r>
          </a:p>
          <a:p>
            <a:pPr algn="ctr"/>
            <a:r>
              <a:rPr lang="en-US" sz="2857" dirty="0"/>
              <a:t>70-250 MeV</a:t>
            </a:r>
            <a:endParaRPr lang="ru-RU" sz="2857" dirty="0"/>
          </a:p>
        </p:txBody>
      </p:sp>
    </p:spTree>
    <p:extLst>
      <p:ext uri="{BB962C8B-B14F-4D97-AF65-F5344CB8AC3E}">
        <p14:creationId xmlns:p14="http://schemas.microsoft.com/office/powerpoint/2010/main" val="41674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  <a:latin typeface="+mn-lt"/>
                <a:ea typeface="+mn-ea"/>
                <a:cs typeface="+mn-cs"/>
              </a:rPr>
              <a:t>Pencil beam scanning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7" y="1530927"/>
            <a:ext cx="8861836" cy="41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  <a:latin typeface="+mn-lt"/>
                <a:ea typeface="+mn-ea"/>
                <a:cs typeface="+mn-cs"/>
              </a:rPr>
              <a:t>Single scattering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41" y="1651588"/>
            <a:ext cx="8773718" cy="40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  <a:latin typeface="+mn-lt"/>
                <a:ea typeface="+mn-ea"/>
                <a:cs typeface="+mn-cs"/>
              </a:rPr>
              <a:t>Uniform scanning (wobbling)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9" y="1507319"/>
            <a:ext cx="9071535" cy="41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  <a:latin typeface="+mn-lt"/>
                <a:ea typeface="+mn-ea"/>
                <a:cs typeface="+mn-cs"/>
              </a:rPr>
              <a:t>Intensity modulation pencil beam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84" y="1091278"/>
            <a:ext cx="5702940" cy="518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16" y="1267560"/>
            <a:ext cx="3420008" cy="146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22" dirty="0"/>
              <a:t>Fast intensity modulation is needed (easier with CW isochronous cyclotrons)</a:t>
            </a:r>
          </a:p>
          <a:p>
            <a:endParaRPr lang="ru-RU" sz="2222" dirty="0"/>
          </a:p>
        </p:txBody>
      </p:sp>
    </p:spTree>
    <p:extLst>
      <p:ext uri="{BB962C8B-B14F-4D97-AF65-F5344CB8AC3E}">
        <p14:creationId xmlns:p14="http://schemas.microsoft.com/office/powerpoint/2010/main" val="36774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pPr algn="l"/>
            <a:r>
              <a:rPr lang="en-US" sz="3174" dirty="0">
                <a:solidFill>
                  <a:srgbClr val="A23332"/>
                </a:solidFill>
              </a:rPr>
              <a:t>Main blocks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89" y="754256"/>
            <a:ext cx="4430209" cy="6023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636" y="1657636"/>
            <a:ext cx="2888163" cy="2046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74" dirty="0">
                <a:solidFill>
                  <a:srgbClr val="FF0000"/>
                </a:solidFill>
              </a:rPr>
              <a:t>Accelerator</a:t>
            </a:r>
          </a:p>
          <a:p>
            <a:r>
              <a:rPr lang="en-US" sz="3174" dirty="0">
                <a:solidFill>
                  <a:srgbClr val="FFFF00"/>
                </a:solidFill>
              </a:rPr>
              <a:t>Energy selection</a:t>
            </a:r>
          </a:p>
          <a:p>
            <a:r>
              <a:rPr lang="en-US" sz="3174" dirty="0">
                <a:solidFill>
                  <a:srgbClr val="0000FF"/>
                </a:solidFill>
              </a:rPr>
              <a:t>Beam transport</a:t>
            </a:r>
          </a:p>
          <a:p>
            <a:r>
              <a:rPr lang="en-US" sz="3174" dirty="0">
                <a:solidFill>
                  <a:srgbClr val="00B050"/>
                </a:solidFill>
              </a:rPr>
              <a:t>Gantry</a:t>
            </a:r>
            <a:endParaRPr lang="ru-RU" sz="3174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7647" y="6301547"/>
            <a:ext cx="3502113" cy="532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57" dirty="0"/>
              <a:t>Courtesy M. </a:t>
            </a:r>
            <a:r>
              <a:rPr lang="en-US" sz="2857" dirty="0" err="1"/>
              <a:t>Schippers</a:t>
            </a:r>
            <a:endParaRPr lang="ru-RU" sz="2857" dirty="0"/>
          </a:p>
        </p:txBody>
      </p:sp>
    </p:spTree>
    <p:extLst>
      <p:ext uri="{BB962C8B-B14F-4D97-AF65-F5344CB8AC3E}">
        <p14:creationId xmlns:p14="http://schemas.microsoft.com/office/powerpoint/2010/main" val="32597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Building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56" y="1613620"/>
            <a:ext cx="8984925" cy="44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Accelerator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18" name="TextBox 17"/>
          <p:cNvSpPr txBox="1"/>
          <p:nvPr/>
        </p:nvSpPr>
        <p:spPr>
          <a:xfrm>
            <a:off x="383607" y="1412771"/>
            <a:ext cx="8134081" cy="1557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622" indent="-725622">
              <a:buFont typeface="+mj-lt"/>
              <a:buAutoNum type="arabicPeriod"/>
            </a:pPr>
            <a:r>
              <a:rPr lang="en-US" sz="3174" dirty="0">
                <a:solidFill>
                  <a:srgbClr val="FF0000"/>
                </a:solidFill>
              </a:rPr>
              <a:t>Cyclotron: fixed energy, energy modulation is needed, CW</a:t>
            </a:r>
          </a:p>
          <a:p>
            <a:pPr marL="725622" indent="-725622">
              <a:buFont typeface="+mj-lt"/>
              <a:buAutoNum type="arabicPeriod"/>
            </a:pPr>
            <a:r>
              <a:rPr lang="en-US" sz="3174" dirty="0">
                <a:solidFill>
                  <a:srgbClr val="0000FF"/>
                </a:solidFill>
              </a:rPr>
              <a:t>Synchrotron: variable energy, complexity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4" y="3436302"/>
            <a:ext cx="3824557" cy="3023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261" y="3412375"/>
            <a:ext cx="4353654" cy="26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44" y="1082858"/>
            <a:ext cx="8696874" cy="5418291"/>
          </a:xfrm>
          <a:prstGeom prst="rect">
            <a:avLst/>
          </a:prstGeom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Energy degrader (PSI)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</p:spTree>
    <p:extLst>
      <p:ext uri="{BB962C8B-B14F-4D97-AF65-F5344CB8AC3E}">
        <p14:creationId xmlns:p14="http://schemas.microsoft.com/office/powerpoint/2010/main" val="837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Radiopharmaceutical production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282859"/>
                </a:solidFill>
              </a:rPr>
              <a:t>Pharmaceuticals for nuclear diagnostics: gamma and positron emitters: F-18, N-15, Tc-99 etc.</a:t>
            </a:r>
            <a:r>
              <a:rPr lang="en-US" altLang="ru-RU" dirty="0">
                <a:solidFill>
                  <a:srgbClr val="282859"/>
                </a:solidFill>
              </a:rPr>
              <a:t> </a:t>
            </a:r>
            <a:endParaRPr lang="en-US" dirty="0"/>
          </a:p>
          <a:p>
            <a:endParaRPr lang="en-US" dirty="0" smtClean="0"/>
          </a:p>
          <a:p>
            <a:pPr algn="just"/>
            <a:r>
              <a:rPr lang="en-US" dirty="0">
                <a:solidFill>
                  <a:srgbClr val="282859"/>
                </a:solidFill>
              </a:rPr>
              <a:t>Pharmaceuticals for nuclear treatment: beta emitters P-32, Sr-89, etc.</a:t>
            </a:r>
            <a:endParaRPr lang="ru-RU" dirty="0">
              <a:solidFill>
                <a:srgbClr val="2828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Gantry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6" y="1012210"/>
            <a:ext cx="7622335" cy="57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Main manufactures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grpSp>
        <p:nvGrpSpPr>
          <p:cNvPr id="5" name="Группа 4"/>
          <p:cNvGrpSpPr/>
          <p:nvPr/>
        </p:nvGrpSpPr>
        <p:grpSpPr>
          <a:xfrm>
            <a:off x="175201" y="1133231"/>
            <a:ext cx="8910924" cy="5085472"/>
            <a:chOff x="110128" y="714040"/>
            <a:chExt cx="8856984" cy="399424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01" y="1506128"/>
              <a:ext cx="1204195" cy="120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669" y="2658256"/>
              <a:ext cx="2250251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8" y="930064"/>
              <a:ext cx="1984340" cy="45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94" r="79624"/>
            <a:stretch/>
          </p:blipFill>
          <p:spPr bwMode="auto">
            <a:xfrm>
              <a:off x="537786" y="2946288"/>
              <a:ext cx="940494" cy="60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0" y="3837571"/>
              <a:ext cx="1781184" cy="476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558400" y="2010184"/>
              <a:ext cx="1656185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GE, USA (RP)</a:t>
              </a:r>
              <a:endParaRPr lang="nl-NL" sz="2857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919" y="2785706"/>
              <a:ext cx="1656185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 err="1"/>
                <a:t>Japan</a:t>
              </a:r>
              <a:r>
                <a:rPr lang="fr-BE" sz="2857" dirty="0"/>
                <a:t> (RP+PT)</a:t>
              </a:r>
              <a:endParaRPr lang="nl-NL" sz="2857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2895" y="2079189"/>
              <a:ext cx="1656185" cy="41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 USA (PT)</a:t>
              </a:r>
              <a:endParaRPr lang="nl-NL" sz="2857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80676" y="944140"/>
              <a:ext cx="1656185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Germany (RP)</a:t>
              </a:r>
              <a:endParaRPr lang="nl-NL" sz="2857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6392" y="3020247"/>
              <a:ext cx="1656185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Canada (RP)</a:t>
              </a:r>
              <a:endParaRPr lang="nl-NL" sz="2857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86392" y="3945108"/>
              <a:ext cx="1656185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Canada (RP)</a:t>
              </a:r>
              <a:endParaRPr lang="nl-NL" sz="2857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94903" y="3945108"/>
              <a:ext cx="1872209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 err="1"/>
                <a:t>Belgium</a:t>
              </a:r>
              <a:r>
                <a:rPr lang="fr-BE" sz="2857" dirty="0"/>
                <a:t> (RP+PT)</a:t>
              </a:r>
              <a:endParaRPr lang="nl-NL" sz="2857" dirty="0"/>
            </a:p>
          </p:txBody>
        </p:sp>
        <p:pic>
          <p:nvPicPr>
            <p:cNvPr id="32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690" y="714040"/>
              <a:ext cx="2387197" cy="977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022895" y="994724"/>
              <a:ext cx="1656185" cy="41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USA (PT)</a:t>
              </a:r>
              <a:endParaRPr lang="nl-NL" sz="2857" dirty="0"/>
            </a:p>
          </p:txBody>
        </p:sp>
        <p:sp>
          <p:nvSpPr>
            <p:cNvPr id="34" name="Left-Right Arrow 21"/>
            <p:cNvSpPr/>
            <p:nvPr/>
          </p:nvSpPr>
          <p:spPr>
            <a:xfrm rot="5400000">
              <a:off x="6064515" y="3359117"/>
              <a:ext cx="507113" cy="257520"/>
            </a:xfrm>
            <a:prstGeom prst="left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57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309" y="1866168"/>
              <a:ext cx="2265611" cy="68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518840" y="3306328"/>
              <a:ext cx="936103" cy="41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857" dirty="0"/>
                <a:t>C235</a:t>
              </a:r>
              <a:endParaRPr lang="nl-NL" sz="2857" dirty="0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72" y="4903967"/>
            <a:ext cx="1833515" cy="14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565" y="6243251"/>
            <a:ext cx="1764364" cy="412747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A23332"/>
                </a:solidFill>
              </a:rPr>
              <a:t>Conclusions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380636" y="1584259"/>
            <a:ext cx="8306920" cy="4598697"/>
          </a:xfrm>
        </p:spPr>
        <p:txBody>
          <a:bodyPr/>
          <a:lstStyle/>
          <a:p>
            <a:pPr marL="544217" indent="-544217" algn="just">
              <a:buFont typeface="+mj-lt"/>
              <a:buAutoNum type="arabicPeriod"/>
            </a:pPr>
            <a:r>
              <a:rPr lang="en-US" altLang="ru-RU" sz="2857" dirty="0">
                <a:solidFill>
                  <a:srgbClr val="282859"/>
                </a:solidFill>
              </a:rPr>
              <a:t>Roughly 35% of accelerator are used for medical purposes, mainly radiotherapy. </a:t>
            </a:r>
          </a:p>
          <a:p>
            <a:pPr marL="544217" indent="-544217" algn="just">
              <a:buFont typeface="+mj-lt"/>
              <a:buAutoNum type="arabicPeriod"/>
            </a:pPr>
            <a:r>
              <a:rPr lang="en-US" altLang="ru-RU" sz="2857" dirty="0">
                <a:solidFill>
                  <a:srgbClr val="282859"/>
                </a:solidFill>
              </a:rPr>
              <a:t>Electron </a:t>
            </a:r>
            <a:r>
              <a:rPr lang="en-US" altLang="ru-RU" sz="2857" dirty="0" err="1">
                <a:solidFill>
                  <a:srgbClr val="282859"/>
                </a:solidFill>
              </a:rPr>
              <a:t>linacs</a:t>
            </a:r>
            <a:r>
              <a:rPr lang="en-US" altLang="ru-RU" sz="2857" dirty="0">
                <a:solidFill>
                  <a:srgbClr val="282859"/>
                </a:solidFill>
              </a:rPr>
              <a:t> are the main “working horses” that are developed in the direction of precise dose delivery</a:t>
            </a:r>
          </a:p>
          <a:p>
            <a:pPr marL="544217" indent="-544217" algn="just">
              <a:buFont typeface="+mj-lt"/>
              <a:buAutoNum type="arabicPeriod"/>
            </a:pPr>
            <a:r>
              <a:rPr lang="en-US" altLang="ru-RU" sz="2857" dirty="0">
                <a:solidFill>
                  <a:srgbClr val="282859"/>
                </a:solidFill>
              </a:rPr>
              <a:t>Proton therapy is widely developed but  still to expensive and complicated, mostly because of beam transport and delivery. </a:t>
            </a:r>
            <a:endParaRPr lang="en-US" altLang="ru-RU" sz="2539" dirty="0">
              <a:solidFill>
                <a:srgbClr val="7E2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559971" y="2286184"/>
            <a:ext cx="5714081" cy="268561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ru-RU" sz="5079" b="1" dirty="0">
                <a:solidFill>
                  <a:srgbClr val="80BF44"/>
                </a:solidFill>
                <a:latin typeface="Calibri" pitchFamily="34" charset="0"/>
              </a:rPr>
              <a:t>Thank you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ru-RU" sz="5079" b="1" dirty="0">
                <a:solidFill>
                  <a:srgbClr val="80BF44"/>
                </a:solidFill>
                <a:latin typeface="Calibri" pitchFamily="34" charset="0"/>
              </a:rPr>
              <a:t>for your Attention</a:t>
            </a:r>
            <a:r>
              <a:rPr lang="ru-RU" altLang="ru-RU" sz="5079" b="1" dirty="0">
                <a:solidFill>
                  <a:srgbClr val="80BF44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5124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917547" cy="1347916"/>
            <a:chOff x="230" y="217"/>
            <a:chExt cx="1096" cy="507"/>
          </a:xfrm>
        </p:grpSpPr>
        <p:sp>
          <p:nvSpPr>
            <p:cNvPr id="5126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5127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5128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5129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PET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9" y="5172776"/>
            <a:ext cx="5242923" cy="1685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40" y="1193463"/>
            <a:ext cx="4570581" cy="38076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901" y="3484798"/>
            <a:ext cx="3793449" cy="13273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127" y="1521183"/>
            <a:ext cx="4056997" cy="16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3" name="Rectangle 1027"/>
          <p:cNvSpPr>
            <a:spLocks noGrp="1" noChangeArrowheads="1"/>
          </p:cNvSpPr>
          <p:nvPr>
            <p:ph idx="1"/>
          </p:nvPr>
        </p:nvSpPr>
        <p:spPr>
          <a:xfrm>
            <a:off x="416134" y="1143368"/>
            <a:ext cx="8555709" cy="4971250"/>
          </a:xfrm>
        </p:spPr>
        <p:txBody>
          <a:bodyPr/>
          <a:lstStyle/>
          <a:p>
            <a:pPr marL="907028" indent="-907028" algn="just"/>
            <a:r>
              <a:rPr lang="en-US" altLang="ru-RU" sz="2222" dirty="0">
                <a:solidFill>
                  <a:srgbClr val="282859"/>
                </a:solidFill>
              </a:rPr>
              <a:t>In a </a:t>
            </a:r>
            <a:r>
              <a:rPr lang="en-US" altLang="ru-RU" sz="2222" dirty="0">
                <a:solidFill>
                  <a:srgbClr val="A23332"/>
                </a:solidFill>
              </a:rPr>
              <a:t>cyclotron</a:t>
            </a:r>
            <a:r>
              <a:rPr lang="en-US" altLang="ru-RU" sz="2222" dirty="0">
                <a:solidFill>
                  <a:srgbClr val="282859"/>
                </a:solidFill>
              </a:rPr>
              <a:t> </a:t>
            </a:r>
            <a:r>
              <a:rPr lang="en-US" altLang="ru-RU" sz="2222" dirty="0">
                <a:solidFill>
                  <a:srgbClr val="282859"/>
                </a:solidFill>
              </a:rPr>
              <a:t>the heavy particles (protons, ions) </a:t>
            </a:r>
            <a:r>
              <a:rPr lang="en-US" altLang="ru-RU" sz="2222" dirty="0">
                <a:solidFill>
                  <a:srgbClr val="282859"/>
                </a:solidFill>
              </a:rPr>
              <a:t>are accelerated along a spiral trajectory guided inside two evacuated half-cylindrical electrodes (</a:t>
            </a:r>
            <a:r>
              <a:rPr lang="en-US" altLang="ru-RU" sz="2222" dirty="0" err="1">
                <a:solidFill>
                  <a:srgbClr val="282859"/>
                </a:solidFill>
              </a:rPr>
              <a:t>dees</a:t>
            </a:r>
            <a:r>
              <a:rPr lang="en-US" altLang="ru-RU" sz="2222" dirty="0">
                <a:solidFill>
                  <a:srgbClr val="282859"/>
                </a:solidFill>
              </a:rPr>
              <a:t>) by a uniform magnetic field produced between the pole pieces of a large magnet (1 T).</a:t>
            </a:r>
          </a:p>
          <a:p>
            <a:pPr marL="1541947" lvl="1"/>
            <a:endParaRPr lang="en-US" altLang="ru-RU" sz="1905" dirty="0">
              <a:solidFill>
                <a:srgbClr val="9F3227"/>
              </a:solidFill>
            </a:endParaRPr>
          </a:p>
          <a:p>
            <a:pPr marL="854117" indent="0">
              <a:buNone/>
            </a:pPr>
            <a:endParaRPr lang="en-US" altLang="ru-RU" sz="2222" dirty="0">
              <a:solidFill>
                <a:srgbClr val="9F3227"/>
              </a:solidFill>
            </a:endParaRPr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altLang="ru-RU" sz="3174" dirty="0">
                <a:solidFill>
                  <a:srgbClr val="9F3227"/>
                </a:solidFill>
              </a:rPr>
              <a:t>Particle accelerators: </a:t>
            </a:r>
            <a:r>
              <a:rPr lang="en-US" altLang="ru-RU" sz="3174" dirty="0">
                <a:solidFill>
                  <a:srgbClr val="A23332"/>
                </a:solidFill>
              </a:rPr>
              <a:t>Cyclotron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18" name="Picture 6" descr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" y="2966124"/>
            <a:ext cx="8903042" cy="29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</a:rPr>
              <a:t>Fluorine-18 production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" y="1719012"/>
            <a:ext cx="9050481" cy="35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5996343"/>
            <a:ext cx="4000920" cy="8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01199" y="32755"/>
            <a:ext cx="2595446" cy="1199105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857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2457790" y="274624"/>
            <a:ext cx="6628334" cy="794990"/>
          </a:xfrm>
        </p:spPr>
        <p:txBody>
          <a:bodyPr/>
          <a:lstStyle/>
          <a:p>
            <a:r>
              <a:rPr lang="en-US" sz="3174" dirty="0">
                <a:solidFill>
                  <a:srgbClr val="9F3227"/>
                </a:solidFill>
              </a:rPr>
              <a:t>Fluorine-18 production</a:t>
            </a:r>
            <a:endParaRPr lang="ru-RU" sz="3174" dirty="0">
              <a:solidFill>
                <a:srgbClr val="9F322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0" y="-293104"/>
            <a:ext cx="293143" cy="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5122" tIns="72561" rIns="145122" bIns="72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57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5" y="1325276"/>
            <a:ext cx="4867618" cy="4051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0960" y="1658742"/>
            <a:ext cx="3810595" cy="87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9" dirty="0"/>
              <a:t>Proton energies 11-18 MeV</a:t>
            </a:r>
          </a:p>
          <a:p>
            <a:r>
              <a:rPr lang="en-US" sz="2539" dirty="0"/>
              <a:t>Currents 50-300 </a:t>
            </a:r>
            <a:r>
              <a:rPr lang="en-US" sz="2539" dirty="0" err="1"/>
              <a:t>uA</a:t>
            </a:r>
            <a:endParaRPr lang="ru-RU" sz="2539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290" y="3344434"/>
            <a:ext cx="4614549" cy="35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10602</TotalTime>
  <Words>1100</Words>
  <Application>Microsoft Office PowerPoint</Application>
  <PresentationFormat>画面に合わせる (4:3)</PresentationFormat>
  <Paragraphs>326</Paragraphs>
  <Slides>53</Slides>
  <Notes>48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1" baseType="lpstr">
      <vt:lpstr>맑은 고딕</vt:lpstr>
      <vt:lpstr>Rounded Mgen+ 1c heavy</vt:lpstr>
      <vt:lpstr>Rounded Mgen+ 1c medium</vt:lpstr>
      <vt:lpstr>游ゴシック</vt:lpstr>
      <vt:lpstr>Arial</vt:lpstr>
      <vt:lpstr>Calibri</vt:lpstr>
      <vt:lpstr>Symbol</vt:lpstr>
      <vt:lpstr>Custom Design</vt:lpstr>
      <vt:lpstr>PowerPoint プレゼンテーション</vt:lpstr>
      <vt:lpstr>30000 Accelerators in the world</vt:lpstr>
      <vt:lpstr>Accelerators in medicine</vt:lpstr>
      <vt:lpstr>Radiation sterilization</vt:lpstr>
      <vt:lpstr>Radiopharmaceutical production</vt:lpstr>
      <vt:lpstr>PET</vt:lpstr>
      <vt:lpstr>Particle accelerators: Cyclotron</vt:lpstr>
      <vt:lpstr>Fluorine-18 production</vt:lpstr>
      <vt:lpstr>Fluorine-18 production</vt:lpstr>
      <vt:lpstr>Radionuclides for nuclear therapy</vt:lpstr>
      <vt:lpstr>Radiation therapy</vt:lpstr>
      <vt:lpstr>Radiation treatment - radiotherapy </vt:lpstr>
      <vt:lpstr>Radiation </vt:lpstr>
      <vt:lpstr>Radiobiology </vt:lpstr>
      <vt:lpstr>Tumor control probability </vt:lpstr>
      <vt:lpstr>Typical medical accelerator </vt:lpstr>
      <vt:lpstr>Dose in water</vt:lpstr>
      <vt:lpstr>Electron machines</vt:lpstr>
      <vt:lpstr>Particle accelerators: Betatron</vt:lpstr>
      <vt:lpstr>Particle accelerators: Betatron</vt:lpstr>
      <vt:lpstr>LINACS</vt:lpstr>
      <vt:lpstr>LINACS</vt:lpstr>
      <vt:lpstr>LINACS</vt:lpstr>
      <vt:lpstr>LINACS: configuration</vt:lpstr>
      <vt:lpstr>Configuration of modern linacs</vt:lpstr>
      <vt:lpstr>LINACS: configuration</vt:lpstr>
      <vt:lpstr>LINACS: configuration</vt:lpstr>
      <vt:lpstr>Configuration of modern linacs</vt:lpstr>
      <vt:lpstr>Configuration of modern linacs</vt:lpstr>
      <vt:lpstr>Configuration of modern linacs</vt:lpstr>
      <vt:lpstr>Electron beam transport</vt:lpstr>
      <vt:lpstr>Clinical X-ray beam</vt:lpstr>
      <vt:lpstr>Clinical X-ray beam</vt:lpstr>
      <vt:lpstr>Clinical electron beam</vt:lpstr>
      <vt:lpstr>Multileaf collimator</vt:lpstr>
      <vt:lpstr>Conventional EBRT</vt:lpstr>
      <vt:lpstr>3D-CRT</vt:lpstr>
      <vt:lpstr>IMRT and VMAT</vt:lpstr>
      <vt:lpstr>proton machines</vt:lpstr>
      <vt:lpstr>Dose depth distribution</vt:lpstr>
      <vt:lpstr>Spread of Bragg peak</vt:lpstr>
      <vt:lpstr>Pencil beam scanning</vt:lpstr>
      <vt:lpstr>Single scattering</vt:lpstr>
      <vt:lpstr>Uniform scanning (wobbling)</vt:lpstr>
      <vt:lpstr>Intensity modulation pencil beam</vt:lpstr>
      <vt:lpstr>Main blocks</vt:lpstr>
      <vt:lpstr>Building</vt:lpstr>
      <vt:lpstr>Accelerator</vt:lpstr>
      <vt:lpstr>Energy degrader (PSI)</vt:lpstr>
      <vt:lpstr>Gantry</vt:lpstr>
      <vt:lpstr>Main manufactures</vt:lpstr>
      <vt:lpstr>Conclusions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Masao KURIKI</cp:lastModifiedBy>
  <cp:revision>274</cp:revision>
  <cp:lastPrinted>2018-11-20T05:50:57Z</cp:lastPrinted>
  <dcterms:created xsi:type="dcterms:W3CDTF">2014-04-01T16:35:38Z</dcterms:created>
  <dcterms:modified xsi:type="dcterms:W3CDTF">2019-01-07T11:03:09Z</dcterms:modified>
</cp:coreProperties>
</file>