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sldIdLst>
    <p:sldId id="256" r:id="rId2"/>
    <p:sldId id="359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09D"/>
    <a:srgbClr val="FFFFFF"/>
    <a:srgbClr val="00A174"/>
    <a:srgbClr val="0085BF"/>
    <a:srgbClr val="CBB4A2"/>
    <a:srgbClr val="8ABD4E"/>
    <a:srgbClr val="D0DC97"/>
    <a:srgbClr val="03A7AE"/>
    <a:srgbClr val="E35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/>
    <p:restoredTop sz="93089"/>
  </p:normalViewPr>
  <p:slideViewPr>
    <p:cSldViewPr>
      <p:cViewPr varScale="1">
        <p:scale>
          <a:sx n="104" d="100"/>
          <a:sy n="104" d="100"/>
        </p:scale>
        <p:origin x="16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10" Type="http://schemas.openxmlformats.org/officeDocument/2006/relationships/image" Target="../media/image35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3E4B4-86FD-48DC-AEF5-A56F0AFB35BF}" type="datetimeFigureOut">
              <a:rPr kumimoji="1" lang="ja-JP" altLang="en-US" smtClean="0"/>
              <a:t>2019/1/8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42F66-3E56-492D-92D7-9C4FCE6919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25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2899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3013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78543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68147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51444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78078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92147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79059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38510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11882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1438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20403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97440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fld id="{E046E8D3-AA29-4F77-9C82-F9515AF3B564}" type="slidenum">
              <a:rPr lang="en-US" altLang="ja-JP" sz="3600">
                <a:solidFill>
                  <a:srgbClr val="FFFFFF"/>
                </a:solidFill>
                <a:cs typeface="+mn-ea" charset="0"/>
              </a:rPr>
              <a:pPr/>
              <a:t>23</a:t>
            </a:fld>
            <a:endParaRPr lang="en-US" altLang="ja-JP" sz="3600">
              <a:solidFill>
                <a:srgbClr val="FFFFFF"/>
              </a:solidFill>
              <a:cs typeface="+mn-ea" charset="0"/>
            </a:endParaRPr>
          </a:p>
        </p:txBody>
      </p:sp>
      <p:sp>
        <p:nvSpPr>
          <p:cNvPr id="665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06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ja-JP" sz="2100">
              <a:latin typeface="HG-MinchoL-Sun" pitchFamily="49" charset="0"/>
              <a:cs typeface="HG-MinchoL-Sun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15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5188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02156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96464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42668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30499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457999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11883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2750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989037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53849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643271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6370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337135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62791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24203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73226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5237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88531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14393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4109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405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458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2481" y="256347"/>
            <a:ext cx="7806240" cy="114348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7371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6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6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1.e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45.emf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5" Type="http://schemas.openxmlformats.org/officeDocument/2006/relationships/image" Target="../media/image42.emf"/><Relationship Id="rId23" Type="http://schemas.openxmlformats.org/officeDocument/2006/relationships/image" Target="../media/image35.e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44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50.emf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54.emf"/><Relationship Id="rId7" Type="http://schemas.openxmlformats.org/officeDocument/2006/relationships/image" Target="../media/image47.e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53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8.emf"/><Relationship Id="rId14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8.e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e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34970"/>
            <a:ext cx="81236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dirty="0">
                <a:solidFill>
                  <a:srgbClr val="002060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Masao KURIKI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2060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Graduate School of Advanced Sciences of Matter,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dirty="0">
                <a:solidFill>
                  <a:srgbClr val="002060"/>
                </a:solidFill>
                <a:latin typeface="Rounded Mgen+ 1c medium" panose="020B0502020203020207" pitchFamily="34" charset="-128"/>
                <a:ea typeface="Rounded Mgen+ 1c medium" panose="020B0502020203020207" pitchFamily="34" charset="-128"/>
                <a:cs typeface="Rounded Mgen+ 1c medium" panose="020B0502020203020207" pitchFamily="34" charset="-128"/>
              </a:rPr>
              <a:t>Hiroshima University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539552" y="6597932"/>
            <a:ext cx="8604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1438" y="6153909"/>
            <a:ext cx="1110013" cy="272795"/>
            <a:chOff x="3275856" y="1242391"/>
            <a:chExt cx="1656184" cy="407020"/>
          </a:xfrm>
        </p:grpSpPr>
        <p:sp>
          <p:nvSpPr>
            <p:cNvPr id="18" name="Rounded Rectangle 1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46561" y="1701001"/>
            <a:ext cx="7204320" cy="218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hangingPunct="1">
              <a:lnSpc>
                <a:spcPct val="100000"/>
              </a:lnSpc>
            </a:pPr>
            <a:endParaRPr lang="en-US" altLang="ja-JP" sz="4354" b="1">
              <a:solidFill>
                <a:srgbClr val="FFFFFF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hangingPunct="1">
              <a:lnSpc>
                <a:spcPct val="100000"/>
              </a:lnSpc>
            </a:pPr>
            <a:endParaRPr lang="en-US" altLang="ja-JP" sz="4354" b="1">
              <a:solidFill>
                <a:srgbClr val="FFFFFF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1520" y="1332549"/>
            <a:ext cx="8095680" cy="3591360"/>
          </a:xfrm>
          <a:prstGeom prst="rect">
            <a:avLst/>
          </a:prstGeom>
          <a:ln/>
        </p:spPr>
        <p:txBody>
          <a:bodyPr vert="horz" lIns="81638" tIns="40819" rIns="81638" bIns="40819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altLang="ja-JP" dirty="0" smtClean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Phase-space rotation technique and applications</a:t>
            </a:r>
            <a:endParaRPr lang="en-GB" altLang="ja-JP" dirty="0">
              <a:solidFill>
                <a:srgbClr val="000080"/>
              </a:solidFill>
              <a:latin typeface="Luxi Serif" pitchFamily="16" charset="0"/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5521" y="278281"/>
            <a:ext cx="8228160" cy="1141920"/>
          </a:xfrm>
          <a:ln/>
        </p:spPr>
        <p:txBody>
          <a:bodyPr vert="horz" lIns="81638" tIns="40819" rIns="81638" bIns="40819" rtlCol="0" anchor="t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903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Tunable Subpicosecond Electron-Bunch-Train Generation Using a Transverse-To-Longitudinal Phase-Space Exchange Technique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41" y="2036521"/>
            <a:ext cx="5940000" cy="233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81" y="4444201"/>
            <a:ext cx="5191200" cy="204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6481" y="2233801"/>
            <a:ext cx="396864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193300"/>
                </a:solidFill>
              </a:rPr>
              <a:t>Y.-E Sun, et al., </a:t>
            </a:r>
          </a:p>
          <a:p>
            <a:r>
              <a:rPr lang="en-US" altLang="ja-JP" sz="1633">
                <a:solidFill>
                  <a:srgbClr val="193300"/>
                </a:solidFill>
              </a:rPr>
              <a:t>PRL(105)2340801(2010)</a:t>
            </a:r>
          </a:p>
        </p:txBody>
      </p:sp>
    </p:spTree>
    <p:extLst>
      <p:ext uri="{BB962C8B-B14F-4D97-AF65-F5344CB8AC3E}">
        <p14:creationId xmlns:p14="http://schemas.microsoft.com/office/powerpoint/2010/main" val="2836893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0" y="233641"/>
            <a:ext cx="3456000" cy="247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01" y="2192041"/>
            <a:ext cx="5846400" cy="43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36001" y="504361"/>
            <a:ext cx="2761920" cy="7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60020" rIns="81638" bIns="40819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177" b="1">
                <a:solidFill>
                  <a:srgbClr val="193300"/>
                </a:solidFill>
              </a:rPr>
              <a:t>Primary modulation</a:t>
            </a:r>
          </a:p>
          <a:p>
            <a:r>
              <a:rPr lang="en-US" altLang="ja-JP" sz="2177" b="1">
                <a:solidFill>
                  <a:srgbClr val="193300"/>
                </a:solidFill>
              </a:rPr>
              <a:t> (slits in x)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80960" y="3706921"/>
            <a:ext cx="3052800" cy="159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60020" rIns="81638" bIns="40819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177" b="1">
                <a:solidFill>
                  <a:srgbClr val="193300"/>
                </a:solidFill>
              </a:rPr>
              <a:t>After Z-X rotation</a:t>
            </a:r>
          </a:p>
          <a:p>
            <a:r>
              <a:rPr lang="en-US" altLang="ja-JP" sz="2177" b="1">
                <a:solidFill>
                  <a:srgbClr val="193300"/>
                </a:solidFill>
              </a:rPr>
              <a:t>(y corresponds to z)</a:t>
            </a:r>
          </a:p>
          <a:p>
            <a:endParaRPr lang="en-US" altLang="ja-JP" sz="2177" b="1">
              <a:solidFill>
                <a:srgbClr val="193300"/>
              </a:solidFill>
            </a:endParaRPr>
          </a:p>
          <a:p>
            <a:r>
              <a:rPr lang="en-US" altLang="ja-JP" sz="2177" b="1">
                <a:solidFill>
                  <a:srgbClr val="193300"/>
                </a:solidFill>
              </a:rPr>
              <a:t>RMS&lt;300fs </a:t>
            </a:r>
          </a:p>
          <a:p>
            <a:r>
              <a:rPr lang="en-US" altLang="ja-JP" sz="2177" b="1">
                <a:solidFill>
                  <a:srgbClr val="193300"/>
                </a:solidFill>
              </a:rPr>
              <a:t>(limited by resolution)</a:t>
            </a:r>
          </a:p>
        </p:txBody>
      </p:sp>
    </p:spTree>
    <p:extLst>
      <p:ext uri="{BB962C8B-B14F-4D97-AF65-F5344CB8AC3E}">
        <p14:creationId xmlns:p14="http://schemas.microsoft.com/office/powerpoint/2010/main" val="3209334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79361" y="2871721"/>
            <a:ext cx="8676000" cy="116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573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95000"/>
              </a:lnSpc>
              <a:spcBef>
                <a:spcPts val="522"/>
              </a:spcBef>
              <a:spcAft>
                <a:spcPts val="771"/>
              </a:spcAft>
            </a:pPr>
            <a:r>
              <a:rPr lang="en-US" altLang="ja-JP" sz="3266" b="1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HG明朝E" panose="02020909000000000000" pitchFamily="17" charset="-128"/>
              </a:rPr>
              <a:t>XY Emittance Exchange</a:t>
            </a:r>
          </a:p>
          <a:p>
            <a:pPr algn="ctr">
              <a:lnSpc>
                <a:spcPct val="95000"/>
              </a:lnSpc>
              <a:spcBef>
                <a:spcPts val="522"/>
              </a:spcBef>
              <a:spcAft>
                <a:spcPts val="771"/>
              </a:spcAft>
            </a:pPr>
            <a:r>
              <a:rPr lang="en-US" altLang="ja-JP" sz="3266" b="1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HG明朝E" panose="02020909000000000000" pitchFamily="17" charset="-128"/>
              </a:rPr>
              <a:t>RFTB</a:t>
            </a:r>
            <a:r>
              <a:rPr lang="en-US" altLang="ja-JP" sz="2177" b="1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HG明朝E" panose="02020909000000000000" pitchFamily="17" charset="-128"/>
              </a:rPr>
              <a:t>(Round to Flat Beam Transformation)</a:t>
            </a:r>
          </a:p>
        </p:txBody>
      </p:sp>
    </p:spTree>
    <p:extLst>
      <p:ext uri="{BB962C8B-B14F-4D97-AF65-F5344CB8AC3E}">
        <p14:creationId xmlns:p14="http://schemas.microsoft.com/office/powerpoint/2010/main" val="761782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"/>
          <p:cNvSpPr>
            <a:spLocks noChangeArrowheads="1"/>
          </p:cNvSpPr>
          <p:nvPr/>
        </p:nvSpPr>
        <p:spPr bwMode="auto">
          <a:xfrm>
            <a:off x="2939041" y="4637161"/>
            <a:ext cx="4767840" cy="1959840"/>
          </a:xfrm>
          <a:prstGeom prst="flowChartProcess">
            <a:avLst/>
          </a:prstGeom>
          <a:solidFill>
            <a:srgbClr val="003300">
              <a:alpha val="84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5878080" y="1241640"/>
            <a:ext cx="2972160" cy="979200"/>
          </a:xfrm>
          <a:prstGeom prst="flowChartProcess">
            <a:avLst/>
          </a:prstGeom>
          <a:solidFill>
            <a:srgbClr val="003300">
              <a:alpha val="84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53761" y="163081"/>
            <a:ext cx="7673760" cy="130608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HG明朝E" panose="02020909000000000000" pitchFamily="17" charset="-128"/>
              </a:rPr>
              <a:t>Magnetized Beam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6232321" y="1580041"/>
          <a:ext cx="1116000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4" imgW="1227960" imgH="642240" progId="">
                  <p:embed/>
                </p:oleObj>
              </mc:Choice>
              <mc:Fallback>
                <p:oleObj r:id="rId4" imgW="1227960" imgH="642240" progId="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321" y="1580041"/>
                        <a:ext cx="1116000" cy="576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206241" y="5149801"/>
          <a:ext cx="2429280" cy="128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6" imgW="2690640" imgH="1422000" progId="">
                  <p:embed/>
                </p:oleObj>
              </mc:Choice>
              <mc:Fallback>
                <p:oleObj r:id="rId6" imgW="2690640" imgH="1422000" progId="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241" y="5149801"/>
                        <a:ext cx="2429280" cy="12830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932801" y="1241640"/>
            <a:ext cx="1643040" cy="35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105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1633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Vector Potential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022561" y="4706280"/>
            <a:ext cx="1484640" cy="3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105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1633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In sigma matrix</a:t>
            </a: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7738561" y="1580041"/>
          <a:ext cx="941760" cy="57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8" imgW="1036080" imgH="642240" progId="">
                  <p:embed/>
                </p:oleObj>
              </mc:Choice>
              <mc:Fallback>
                <p:oleObj r:id="rId8" imgW="1036080" imgH="642240" progId="">
                  <p:embed/>
                  <p:pic>
                    <p:nvPicPr>
                      <p:cNvPr id="194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8561" y="1580041"/>
                        <a:ext cx="941760" cy="5745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5878081" y="2383561"/>
            <a:ext cx="3003840" cy="1468800"/>
          </a:xfrm>
          <a:prstGeom prst="flowChartProcess">
            <a:avLst/>
          </a:prstGeom>
          <a:solidFill>
            <a:srgbClr val="003300">
              <a:alpha val="84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6009121" y="3272041"/>
          <a:ext cx="1163520" cy="319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10" imgW="1262520" imgH="357840" progId="">
                  <p:embed/>
                </p:oleObj>
              </mc:Choice>
              <mc:Fallback>
                <p:oleObj r:id="rId10" imgW="1262520" imgH="357840" progId="">
                  <p:embed/>
                  <p:pic>
                    <p:nvPicPr>
                      <p:cNvPr id="194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121" y="3272041"/>
                        <a:ext cx="1163520" cy="3196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7444801" y="3135241"/>
          <a:ext cx="1316160" cy="61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12" imgW="1461240" imgH="687600" progId="">
                  <p:embed/>
                </p:oleObj>
              </mc:Choice>
              <mc:Fallback>
                <p:oleObj r:id="rId12" imgW="1461240" imgH="687600" progId="">
                  <p:embed/>
                  <p:pic>
                    <p:nvPicPr>
                      <p:cNvPr id="194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4801" y="3135241"/>
                        <a:ext cx="1316160" cy="6163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942881" y="2485800"/>
            <a:ext cx="1681920" cy="3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105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1633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Magnetized Beam</a:t>
            </a:r>
          </a:p>
        </p:txBody>
      </p:sp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6726241" y="5943241"/>
          <a:ext cx="846720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14" imgW="916920" imgH="642240" progId="">
                  <p:embed/>
                </p:oleObj>
              </mc:Choice>
              <mc:Fallback>
                <p:oleObj r:id="rId14" imgW="916920" imgH="642240" progId="">
                  <p:embed/>
                  <p:pic>
                    <p:nvPicPr>
                      <p:cNvPr id="194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41" y="5943241"/>
                        <a:ext cx="846720" cy="576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55840" y="1339561"/>
            <a:ext cx="5126400" cy="346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Beam Generation in solenoid field (B</a:t>
            </a:r>
            <a:r>
              <a:rPr lang="en-US" altLang="ja-JP" sz="2177" baseline="-33000">
                <a:latin typeface="Luxi Serif" pitchFamily="16" charset="0"/>
                <a:ea typeface="HGS明朝E" panose="02020900000000000000" pitchFamily="18" charset="-128"/>
              </a:rPr>
              <a:t>z</a:t>
            </a: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)</a:t>
            </a:r>
          </a:p>
          <a:p>
            <a:pPr>
              <a:lnSpc>
                <a:spcPct val="95000"/>
              </a:lnSpc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Canonical momentum by Vector potential has the angular momentum.</a:t>
            </a:r>
          </a:p>
          <a:p>
            <a:pPr>
              <a:lnSpc>
                <a:spcPct val="95000"/>
              </a:lnSpc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By the fringe field, the canonical momentum becomes the kinetic momentum .</a:t>
            </a:r>
          </a:p>
          <a:p>
            <a:pPr>
              <a:lnSpc>
                <a:spcPct val="95000"/>
              </a:lnSpc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The x-p</a:t>
            </a:r>
            <a:r>
              <a:rPr lang="en-US" altLang="ja-JP" sz="2177" baseline="-1000">
                <a:latin typeface="Luxi Serif" pitchFamily="16" charset="0"/>
                <a:ea typeface="HGS明朝E" panose="02020900000000000000" pitchFamily="18" charset="-128"/>
              </a:rPr>
              <a:t>y</a:t>
            </a: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 and y-p</a:t>
            </a:r>
            <a:r>
              <a:rPr lang="en-US" altLang="ja-JP" sz="2177" baseline="-1000">
                <a:latin typeface="Luxi Serif" pitchFamily="16" charset="0"/>
                <a:ea typeface="HGS明朝E" panose="02020900000000000000" pitchFamily="18" charset="-128"/>
              </a:rPr>
              <a:t>x</a:t>
            </a: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 correlated beam is obtained.</a:t>
            </a:r>
          </a:p>
        </p:txBody>
      </p:sp>
    </p:spTree>
    <p:extLst>
      <p:ext uri="{BB962C8B-B14F-4D97-AF65-F5344CB8AC3E}">
        <p14:creationId xmlns:p14="http://schemas.microsoft.com/office/powerpoint/2010/main" val="694602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"/>
          <p:cNvSpPr>
            <a:spLocks noChangeArrowheads="1"/>
          </p:cNvSpPr>
          <p:nvPr/>
        </p:nvSpPr>
        <p:spPr bwMode="auto">
          <a:xfrm>
            <a:off x="5290561" y="4899241"/>
            <a:ext cx="3591360" cy="555840"/>
          </a:xfrm>
          <a:prstGeom prst="flowChartProcess">
            <a:avLst/>
          </a:prstGeom>
          <a:solidFill>
            <a:srgbClr val="003300">
              <a:alpha val="8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3761" y="361"/>
            <a:ext cx="7673760" cy="130608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HG明朝E" panose="02020909000000000000" pitchFamily="17" charset="-128"/>
              </a:rPr>
              <a:t>Restoration Matrix</a:t>
            </a: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4376161" y="2906280"/>
            <a:ext cx="4636800" cy="1175040"/>
          </a:xfrm>
          <a:prstGeom prst="flowChartProcess">
            <a:avLst/>
          </a:prstGeom>
          <a:solidFill>
            <a:srgbClr val="003300">
              <a:alpha val="8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79221" rIns="81638" bIns="40819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endParaRPr lang="en-US" altLang="ja-JP" sz="4354" b="1">
              <a:solidFill>
                <a:srgbClr val="0000FF"/>
              </a:solidFill>
            </a:endParaRPr>
          </a:p>
          <a:p>
            <a:pPr algn="ctr"/>
            <a:endParaRPr lang="en-US" altLang="ja-JP" sz="4354" b="1">
              <a:solidFill>
                <a:srgbClr val="0000FF"/>
              </a:solidFill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420161" y="1273320"/>
            <a:ext cx="3591360" cy="1370880"/>
          </a:xfrm>
          <a:prstGeom prst="flowChartProcess">
            <a:avLst/>
          </a:prstGeom>
          <a:solidFill>
            <a:srgbClr val="003300">
              <a:alpha val="8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7380001" y="1392841"/>
          <a:ext cx="1496160" cy="118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4" imgW="1667520" imgH="1333440" progId="">
                  <p:embed/>
                </p:oleObj>
              </mc:Choice>
              <mc:Fallback>
                <p:oleObj r:id="rId4" imgW="1667520" imgH="1333440" progId="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001" y="1392841"/>
                        <a:ext cx="1496160" cy="11865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5551201" y="5036041"/>
          <a:ext cx="1520640" cy="28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6" imgW="1662120" imgH="321120" progId="">
                  <p:embed/>
                </p:oleObj>
              </mc:Choice>
              <mc:Fallback>
                <p:oleObj r:id="rId6" imgW="1662120" imgH="321120" progId="">
                  <p:embed/>
                  <p:pic>
                    <p:nvPicPr>
                      <p:cNvPr id="20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201" y="5036041"/>
                        <a:ext cx="1520640" cy="2865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204961" y="6085801"/>
            <a:ext cx="226224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/>
              <a:t>E. Thrane, LINAC2002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93760" y="1346761"/>
            <a:ext cx="4734720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By ignoring the intrinsic emittance, the beam at the exit of the solenoid field is (x and y are correlated.)</a:t>
            </a:r>
            <a:b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</a:b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/>
            </a:r>
            <a:b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</a:br>
            <a:endParaRPr lang="en-US" altLang="ja-JP" sz="2177">
              <a:latin typeface="Luxi Serif" pitchFamily="16" charset="0"/>
              <a:ea typeface="HGS明朝E" panose="02020900000000000000" pitchFamily="18" charset="-128"/>
            </a:endParaRPr>
          </a:p>
          <a:p>
            <a:pPr>
              <a:lnSpc>
                <a:spcPct val="95000"/>
              </a:lnSpc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Beam transfer with a matrix M is</a:t>
            </a:r>
            <a:b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</a:b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/>
            </a:r>
            <a:b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</a:b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/>
            </a:r>
            <a:b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</a:b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/>
            </a:r>
            <a:b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</a:br>
            <a:endParaRPr lang="en-US" altLang="ja-JP" sz="2177">
              <a:latin typeface="Luxi Serif" pitchFamily="16" charset="0"/>
              <a:ea typeface="HGS明朝E" panose="02020900000000000000" pitchFamily="18" charset="-128"/>
            </a:endParaRPr>
          </a:p>
          <a:p>
            <a:pPr>
              <a:lnSpc>
                <a:spcPct val="95000"/>
              </a:lnSpc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If the condition is satisfied, Y</a:t>
            </a:r>
            <a:r>
              <a:rPr lang="en-US" altLang="ja-JP" sz="2177" baseline="-1000">
                <a:latin typeface="Luxi Serif" pitchFamily="16" charset="0"/>
                <a:ea typeface="HGS明朝E" panose="02020900000000000000" pitchFamily="18" charset="-128"/>
              </a:rPr>
              <a:t>1</a:t>
            </a: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 is independent from X</a:t>
            </a:r>
            <a:r>
              <a:rPr lang="en-US" altLang="ja-JP" sz="2177" baseline="-1000">
                <a:latin typeface="Luxi Serif" pitchFamily="16" charset="0"/>
                <a:ea typeface="HGS明朝E" panose="02020900000000000000" pitchFamily="18" charset="-128"/>
              </a:rPr>
              <a:t>0</a:t>
            </a: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. The correlation is restored.  </a:t>
            </a:r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5673601" y="1607401"/>
          <a:ext cx="1118880" cy="38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8" imgW="1232640" imgH="429480" progId="">
                  <p:embed/>
                </p:oleObj>
              </mc:Choice>
              <mc:Fallback>
                <p:oleObj r:id="rId8" imgW="1232640" imgH="429480" progId="">
                  <p:embed/>
                  <p:pic>
                    <p:nvPicPr>
                      <p:cNvPr id="204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601" y="1607401"/>
                        <a:ext cx="1118880" cy="3844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4533121" y="3037321"/>
          <a:ext cx="3816000" cy="81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10" imgW="4293720" imgH="915120" progId="">
                  <p:embed/>
                </p:oleObj>
              </mc:Choice>
              <mc:Fallback>
                <p:oleObj r:id="rId10" imgW="4293720" imgH="915120" progId="">
                  <p:embed/>
                  <p:pic>
                    <p:nvPicPr>
                      <p:cNvPr id="204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121" y="3037321"/>
                        <a:ext cx="3816000" cy="8193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85169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1"/>
          <p:cNvSpPr>
            <a:spLocks noChangeArrowheads="1"/>
          </p:cNvSpPr>
          <p:nvPr/>
        </p:nvSpPr>
        <p:spPr bwMode="auto">
          <a:xfrm>
            <a:off x="4245120" y="1469160"/>
            <a:ext cx="4832640" cy="4343040"/>
          </a:xfrm>
          <a:prstGeom prst="flowChartProcess">
            <a:avLst/>
          </a:prstGeom>
          <a:solidFill>
            <a:srgbClr val="003300">
              <a:alpha val="8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2481" y="256681"/>
            <a:ext cx="7807680" cy="114480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>
                <a:solidFill>
                  <a:srgbClr val="66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How to restore?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6881" y="1568521"/>
            <a:ext cx="3690720" cy="50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Bef>
                <a:spcPts val="261"/>
              </a:spcBef>
              <a:spcAft>
                <a:spcPts val="261"/>
              </a:spcAft>
            </a:pPr>
            <a:r>
              <a:rPr lang="en-US" altLang="ja-JP" sz="2177">
                <a:latin typeface="Georgia" panose="02040502050405020303" pitchFamily="18" charset="0"/>
                <a:ea typeface="HGS明朝E" panose="02020900000000000000" pitchFamily="18" charset="-128"/>
              </a:rPr>
              <a:t>Sigma matrix at the downstream of solenoid field.</a:t>
            </a:r>
          </a:p>
          <a:p>
            <a:pPr>
              <a:lnSpc>
                <a:spcPct val="95000"/>
              </a:lnSpc>
              <a:spcBef>
                <a:spcPts val="261"/>
              </a:spcBef>
              <a:spcAft>
                <a:spcPts val="261"/>
              </a:spcAft>
            </a:pPr>
            <a:endParaRPr lang="en-US" altLang="ja-JP" sz="2177">
              <a:latin typeface="Georgia" panose="02040502050405020303" pitchFamily="18" charset="0"/>
              <a:ea typeface="HGS明朝E" panose="02020900000000000000" pitchFamily="18" charset="-128"/>
            </a:endParaRPr>
          </a:p>
          <a:p>
            <a:pPr>
              <a:lnSpc>
                <a:spcPct val="95000"/>
              </a:lnSpc>
              <a:spcBef>
                <a:spcPts val="261"/>
              </a:spcBef>
              <a:spcAft>
                <a:spcPts val="261"/>
              </a:spcAft>
            </a:pPr>
            <a:endParaRPr lang="en-US" altLang="ja-JP" sz="2177">
              <a:latin typeface="Luxi Serif" pitchFamily="16" charset="0"/>
              <a:ea typeface="HGS明朝E" panose="02020900000000000000" pitchFamily="18" charset="-128"/>
            </a:endParaRPr>
          </a:p>
          <a:p>
            <a:pPr>
              <a:lnSpc>
                <a:spcPct val="95000"/>
              </a:lnSpc>
              <a:spcBef>
                <a:spcPts val="261"/>
              </a:spcBef>
              <a:spcAft>
                <a:spcPts val="261"/>
              </a:spcAft>
            </a:pPr>
            <a:endParaRPr lang="en-US" altLang="ja-JP" sz="2177">
              <a:latin typeface="Luxi Serif" pitchFamily="16" charset="0"/>
              <a:ea typeface="HGS明朝E" panose="02020900000000000000" pitchFamily="18" charset="-128"/>
            </a:endParaRPr>
          </a:p>
          <a:p>
            <a:pPr>
              <a:lnSpc>
                <a:spcPct val="95000"/>
              </a:lnSpc>
              <a:spcBef>
                <a:spcPts val="261"/>
              </a:spcBef>
              <a:spcAft>
                <a:spcPts val="261"/>
              </a:spcAft>
            </a:pPr>
            <a:endParaRPr lang="en-US" altLang="ja-JP" sz="2177">
              <a:latin typeface="Luxi Serif" pitchFamily="16" charset="0"/>
              <a:ea typeface="HGS明朝E" panose="02020900000000000000" pitchFamily="18" charset="-128"/>
            </a:endParaRPr>
          </a:p>
          <a:p>
            <a:pPr>
              <a:lnSpc>
                <a:spcPct val="95000"/>
              </a:lnSpc>
              <a:spcBef>
                <a:spcPts val="261"/>
              </a:spcBef>
              <a:spcAft>
                <a:spcPts val="261"/>
              </a:spcAft>
            </a:pPr>
            <a:endParaRPr lang="en-US" altLang="ja-JP" sz="2177">
              <a:latin typeface="Luxi Serif" pitchFamily="16" charset="0"/>
              <a:ea typeface="HGS明朝E" panose="02020900000000000000" pitchFamily="18" charset="-128"/>
            </a:endParaRPr>
          </a:p>
          <a:p>
            <a:pPr>
              <a:lnSpc>
                <a:spcPct val="95000"/>
              </a:lnSpc>
              <a:spcBef>
                <a:spcPts val="261"/>
              </a:spcBef>
              <a:spcAft>
                <a:spcPts val="261"/>
              </a:spcAft>
            </a:pPr>
            <a:endParaRPr lang="en-US" altLang="ja-JP" sz="2177">
              <a:latin typeface="Luxi Serif" pitchFamily="16" charset="0"/>
              <a:ea typeface="HGS明朝E" panose="02020900000000000000" pitchFamily="18" charset="-128"/>
            </a:endParaRPr>
          </a:p>
          <a:p>
            <a:pPr>
              <a:lnSpc>
                <a:spcPct val="95000"/>
              </a:lnSpc>
              <a:spcBef>
                <a:spcPts val="261"/>
              </a:spcBef>
              <a:spcAft>
                <a:spcPts val="261"/>
              </a:spcAft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M should vanish the non-diagonal component (</a:t>
            </a:r>
            <a:r>
              <a:rPr lang="en-US" altLang="ja-JP" sz="2177" i="1">
                <a:latin typeface="Luxi Serif" pitchFamily="16" charset="0"/>
                <a:ea typeface="HGS明朝E" panose="02020900000000000000" pitchFamily="18" charset="-128"/>
              </a:rPr>
              <a:t>LJ</a:t>
            </a: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) of the sigma matrix. </a:t>
            </a:r>
          </a:p>
          <a:p>
            <a:pPr>
              <a:lnSpc>
                <a:spcPct val="95000"/>
              </a:lnSpc>
              <a:spcBef>
                <a:spcPts val="261"/>
              </a:spcBef>
              <a:spcAft>
                <a:spcPts val="261"/>
              </a:spcAft>
            </a:pPr>
            <a:endParaRPr lang="en-US" altLang="ja-JP" sz="2177">
              <a:latin typeface="Luxi Serif" pitchFamily="16" charset="0"/>
              <a:ea typeface="HGS明朝E" panose="02020900000000000000" pitchFamily="18" charset="-128"/>
            </a:endParaRPr>
          </a:p>
          <a:p>
            <a:pPr>
              <a:lnSpc>
                <a:spcPct val="95000"/>
              </a:lnSpc>
              <a:spcBef>
                <a:spcPts val="261"/>
              </a:spcBef>
              <a:spcAft>
                <a:spcPts val="261"/>
              </a:spcAft>
            </a:pPr>
            <a:endParaRPr lang="en-US" altLang="ja-JP" sz="2177">
              <a:latin typeface="Luxi Serif" pitchFamily="16" charset="0"/>
              <a:ea typeface="HGS明朝E" panose="02020900000000000000" pitchFamily="18" charset="-128"/>
            </a:endParaRPr>
          </a:p>
          <a:p>
            <a:pPr>
              <a:lnSpc>
                <a:spcPct val="95000"/>
              </a:lnSpc>
              <a:spcAft>
                <a:spcPts val="522"/>
              </a:spcAft>
            </a:pPr>
            <a:endParaRPr lang="en-US" altLang="ja-JP" sz="2177">
              <a:latin typeface="Luxi Serif" pitchFamily="16" charset="0"/>
              <a:ea typeface="HGS明朝E" panose="02020900000000000000" pitchFamily="18" charset="-128"/>
            </a:endParaRPr>
          </a:p>
          <a:p>
            <a:pPr>
              <a:lnSpc>
                <a:spcPct val="95000"/>
              </a:lnSpc>
              <a:spcAft>
                <a:spcPts val="522"/>
              </a:spcAft>
            </a:pPr>
            <a:endParaRPr lang="en-US" altLang="ja-JP" sz="2177">
              <a:latin typeface="Luxi Serif" pitchFamily="16" charset="0"/>
              <a:ea typeface="HGS明朝E" panose="02020900000000000000" pitchFamily="18" charset="-128"/>
            </a:endParaRPr>
          </a:p>
          <a:p>
            <a:pPr>
              <a:lnSpc>
                <a:spcPct val="95000"/>
              </a:lnSpc>
              <a:spcAft>
                <a:spcPts val="522"/>
              </a:spcAft>
            </a:pPr>
            <a:endParaRPr lang="en-US" altLang="ja-JP" sz="2177">
              <a:latin typeface="Luxi Serif" pitchFamily="16" charset="0"/>
              <a:ea typeface="HGS明朝E" panose="02020900000000000000" pitchFamily="18" charset="-128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479841" y="1859401"/>
          <a:ext cx="1920960" cy="81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4" imgW="2141640" imgH="915120" progId="">
                  <p:embed/>
                </p:oleObj>
              </mc:Choice>
              <mc:Fallback>
                <p:oleObj r:id="rId4" imgW="2141640" imgH="915120" progId="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841" y="1859401"/>
                        <a:ext cx="1920960" cy="8193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094721" y="2874601"/>
          <a:ext cx="1651680" cy="861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6" imgW="1840320" imgH="949680" progId="">
                  <p:embed/>
                </p:oleObj>
              </mc:Choice>
              <mc:Fallback>
                <p:oleObj r:id="rId6" imgW="1840320" imgH="949680" progId="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721" y="2874601"/>
                        <a:ext cx="1651680" cy="8611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7264801" y="2925001"/>
          <a:ext cx="1356480" cy="73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8" imgW="1514520" imgH="811440" progId="">
                  <p:embed/>
                </p:oleObj>
              </mc:Choice>
              <mc:Fallback>
                <p:oleObj r:id="rId8" imgW="1514520" imgH="811440" progId="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801" y="2925001"/>
                        <a:ext cx="1356480" cy="7329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389121" y="4586761"/>
          <a:ext cx="299088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10" imgW="3367080" imgH="857520" progId="">
                  <p:embed/>
                </p:oleObj>
              </mc:Choice>
              <mc:Fallback>
                <p:oleObj r:id="rId10" imgW="3367080" imgH="857520" progId="">
                  <p:embed/>
                  <p:pic>
                    <p:nvPicPr>
                      <p:cNvPr id="21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121" y="4586761"/>
                        <a:ext cx="2990880" cy="900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5780161" y="1859401"/>
            <a:ext cx="614880" cy="427680"/>
          </a:xfrm>
          <a:prstGeom prst="roundRect">
            <a:avLst>
              <a:gd name="adj" fmla="val 333"/>
            </a:avLst>
          </a:prstGeom>
          <a:noFill/>
          <a:ln w="36000" cap="flat">
            <a:solidFill>
              <a:srgbClr val="FF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5035681" y="2251081"/>
            <a:ext cx="614880" cy="427680"/>
          </a:xfrm>
          <a:prstGeom prst="roundRect">
            <a:avLst>
              <a:gd name="adj" fmla="val 333"/>
            </a:avLst>
          </a:prstGeom>
          <a:noFill/>
          <a:ln w="36000" cap="flat">
            <a:solidFill>
              <a:srgbClr val="FF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7511041" y="2163241"/>
          <a:ext cx="103392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12" imgW="1132920" imgH="714960" progId="">
                  <p:embed/>
                </p:oleObj>
              </mc:Choice>
              <mc:Fallback>
                <p:oleObj r:id="rId12" imgW="1132920" imgH="714960" progId="">
                  <p:embed/>
                  <p:pic>
                    <p:nvPicPr>
                      <p:cNvPr id="215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1041" y="2163241"/>
                        <a:ext cx="1033920" cy="648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508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1"/>
          <p:cNvSpPr>
            <a:spLocks noChangeArrowheads="1"/>
          </p:cNvSpPr>
          <p:nvPr/>
        </p:nvSpPr>
        <p:spPr bwMode="auto">
          <a:xfrm>
            <a:off x="195841" y="1273321"/>
            <a:ext cx="8750880" cy="2449440"/>
          </a:xfrm>
          <a:prstGeom prst="flowChartProcess">
            <a:avLst/>
          </a:prstGeom>
          <a:solidFill>
            <a:srgbClr val="003300">
              <a:alpha val="8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0641" y="96841"/>
            <a:ext cx="7807680" cy="114480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>
                <a:solidFill>
                  <a:srgbClr val="66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M matrix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042721" y="3273481"/>
          <a:ext cx="1267200" cy="38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4" imgW="1416240" imgH="363600" progId="">
                  <p:embed/>
                </p:oleObj>
              </mc:Choice>
              <mc:Fallback>
                <p:oleObj r:id="rId4" imgW="1416240" imgH="363600" progId="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721" y="3273481"/>
                        <a:ext cx="1267200" cy="3844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012321" y="2743561"/>
          <a:ext cx="1497600" cy="90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6" imgW="1657800" imgH="856800" progId="">
                  <p:embed/>
                </p:oleObj>
              </mc:Choice>
              <mc:Fallback>
                <p:oleObj r:id="rId6" imgW="1657800" imgH="856800" progId="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321" y="2743561"/>
                        <a:ext cx="1497600" cy="9057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740161" y="1833481"/>
          <a:ext cx="4680000" cy="38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8" imgW="5135760" imgH="431640" progId="">
                  <p:embed/>
                </p:oleObj>
              </mc:Choice>
              <mc:Fallback>
                <p:oleObj r:id="rId8" imgW="5135760" imgH="431640" progId="">
                  <p:embed/>
                  <p:pic>
                    <p:nvPicPr>
                      <p:cNvPr id="22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161" y="1833481"/>
                        <a:ext cx="4680000" cy="3873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309921" y="2416681"/>
          <a:ext cx="1355040" cy="544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10" imgW="1528560" imgH="614520" progId="">
                  <p:embed/>
                </p:oleObj>
              </mc:Choice>
              <mc:Fallback>
                <p:oleObj r:id="rId10" imgW="1528560" imgH="614520" progId="">
                  <p:embed/>
                  <p:pic>
                    <p:nvPicPr>
                      <p:cNvPr id="225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9921" y="2416681"/>
                        <a:ext cx="1355040" cy="5443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6325921" y="2416681"/>
          <a:ext cx="1226880" cy="60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12" imgW="1377360" imgH="673560" progId="">
                  <p:embed/>
                </p:oleObj>
              </mc:Choice>
              <mc:Fallback>
                <p:oleObj r:id="rId12" imgW="1377360" imgH="673560" progId="">
                  <p:embed/>
                  <p:pic>
                    <p:nvPicPr>
                      <p:cNvPr id="225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921" y="2416681"/>
                        <a:ext cx="1226880" cy="6062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5676481" y="1833481"/>
          <a:ext cx="1311840" cy="38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14" imgW="1448640" imgH="431640" progId="">
                  <p:embed/>
                </p:oleObj>
              </mc:Choice>
              <mc:Fallback>
                <p:oleObj r:id="rId14" imgW="1448640" imgH="431640" progId="">
                  <p:embed/>
                  <p:pic>
                    <p:nvPicPr>
                      <p:cNvPr id="225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481" y="1833481"/>
                        <a:ext cx="1311840" cy="3873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91680" y="1402920"/>
            <a:ext cx="3559680" cy="62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Aft>
                <a:spcPts val="522"/>
              </a:spcAft>
            </a:pPr>
            <a:r>
              <a:rPr lang="en-US" altLang="ja-JP" sz="2177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Let us assume three skew Qs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195841" y="3789001"/>
            <a:ext cx="8750880" cy="2743200"/>
          </a:xfrm>
          <a:prstGeom prst="flowChartProcess">
            <a:avLst/>
          </a:prstGeom>
          <a:solidFill>
            <a:srgbClr val="003300">
              <a:alpha val="8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1437120" y="3925801"/>
          <a:ext cx="1065600" cy="32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16" imgW="1175040" imgH="363600" progId="">
                  <p:embed/>
                </p:oleObj>
              </mc:Choice>
              <mc:Fallback>
                <p:oleObj r:id="rId16" imgW="1175040" imgH="363600" progId="">
                  <p:embed/>
                  <p:pic>
                    <p:nvPicPr>
                      <p:cNvPr id="225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120" y="3925801"/>
                        <a:ext cx="1065600" cy="3297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5028481" y="5267880"/>
          <a:ext cx="2993760" cy="100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18" imgW="3323160" imgH="1094400" progId="">
                  <p:embed/>
                </p:oleObj>
              </mc:Choice>
              <mc:Fallback>
                <p:oleObj r:id="rId18" imgW="3323160" imgH="1094400" progId="">
                  <p:embed/>
                  <p:pic>
                    <p:nvPicPr>
                      <p:cNvPr id="225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8481" y="5267880"/>
                        <a:ext cx="2993760" cy="10022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60641" y="3884041"/>
            <a:ext cx="3559680" cy="62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Aft>
                <a:spcPts val="522"/>
              </a:spcAft>
            </a:pPr>
            <a:r>
              <a:rPr lang="en-US" altLang="ja-JP" sz="2177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Assume</a:t>
            </a:r>
          </a:p>
        </p:txBody>
      </p:sp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2905920" y="3928681"/>
          <a:ext cx="2200320" cy="77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20" imgW="2425680" imgH="856800" progId="">
                  <p:embed/>
                </p:oleObj>
              </mc:Choice>
              <mc:Fallback>
                <p:oleObj r:id="rId20" imgW="2425680" imgH="856800" progId="">
                  <p:embed/>
                  <p:pic>
                    <p:nvPicPr>
                      <p:cNvPr id="225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920" y="3928681"/>
                        <a:ext cx="2200320" cy="7761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653761" y="5305321"/>
          <a:ext cx="2990880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22" imgW="3367080" imgH="857520" progId="">
                  <p:embed/>
                </p:oleObj>
              </mc:Choice>
              <mc:Fallback>
                <p:oleObj r:id="rId22" imgW="3367080" imgH="857520" progId="">
                  <p:embed/>
                  <p:pic>
                    <p:nvPicPr>
                      <p:cNvPr id="225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61" y="5305321"/>
                        <a:ext cx="2990880" cy="900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56481" y="4994280"/>
            <a:ext cx="3559680" cy="62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Aft>
                <a:spcPts val="522"/>
              </a:spcAft>
            </a:pPr>
            <a:r>
              <a:rPr lang="en-US" altLang="ja-JP" sz="2177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To satisfy</a:t>
            </a: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3984481" y="5747401"/>
            <a:ext cx="783360" cy="1440"/>
          </a:xfrm>
          <a:prstGeom prst="line">
            <a:avLst/>
          </a:prstGeom>
          <a:noFill/>
          <a:ln w="72000" cap="flat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22546" name="Freeform 18"/>
          <p:cNvSpPr>
            <a:spLocks/>
          </p:cNvSpPr>
          <p:nvPr/>
        </p:nvSpPr>
        <p:spPr bwMode="auto">
          <a:xfrm>
            <a:off x="2341441" y="4297321"/>
            <a:ext cx="3228480" cy="1023840"/>
          </a:xfrm>
          <a:custGeom>
            <a:avLst/>
            <a:gdLst>
              <a:gd name="T0" fmla="*/ 9887 w 9888"/>
              <a:gd name="T1" fmla="*/ 3133 h 3134"/>
              <a:gd name="T2" fmla="*/ 9051 w 9888"/>
              <a:gd name="T3" fmla="*/ 2193 h 3134"/>
              <a:gd name="T4" fmla="*/ 7763 w 9888"/>
              <a:gd name="T5" fmla="*/ 2019 h 3134"/>
              <a:gd name="T6" fmla="*/ 6684 w 9888"/>
              <a:gd name="T7" fmla="*/ 2158 h 3134"/>
              <a:gd name="T8" fmla="*/ 5430 w 9888"/>
              <a:gd name="T9" fmla="*/ 1984 h 3134"/>
              <a:gd name="T10" fmla="*/ 4108 w 9888"/>
              <a:gd name="T11" fmla="*/ 1706 h 3134"/>
              <a:gd name="T12" fmla="*/ 3063 w 9888"/>
              <a:gd name="T13" fmla="*/ 1566 h 3134"/>
              <a:gd name="T14" fmla="*/ 1984 w 9888"/>
              <a:gd name="T15" fmla="*/ 1566 h 3134"/>
              <a:gd name="T16" fmla="*/ 940 w 9888"/>
              <a:gd name="T17" fmla="*/ 1288 h 3134"/>
              <a:gd name="T18" fmla="*/ 69 w 9888"/>
              <a:gd name="T19" fmla="*/ 139 h 3134"/>
              <a:gd name="T20" fmla="*/ 0 w 9888"/>
              <a:gd name="T21" fmla="*/ 0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888" h="3134">
                <a:moveTo>
                  <a:pt x="9887" y="3133"/>
                </a:moveTo>
                <a:cubicBezTo>
                  <a:pt x="9727" y="2740"/>
                  <a:pt x="9460" y="2362"/>
                  <a:pt x="9051" y="2193"/>
                </a:cubicBezTo>
                <a:cubicBezTo>
                  <a:pt x="8640" y="2023"/>
                  <a:pt x="8196" y="2016"/>
                  <a:pt x="7763" y="2019"/>
                </a:cubicBezTo>
                <a:cubicBezTo>
                  <a:pt x="7400" y="2021"/>
                  <a:pt x="7048" y="2085"/>
                  <a:pt x="6684" y="2158"/>
                </a:cubicBezTo>
                <a:cubicBezTo>
                  <a:pt x="6270" y="2241"/>
                  <a:pt x="5851" y="2091"/>
                  <a:pt x="5430" y="1984"/>
                </a:cubicBezTo>
                <a:cubicBezTo>
                  <a:pt x="4987" y="1871"/>
                  <a:pt x="4559" y="1754"/>
                  <a:pt x="4108" y="1706"/>
                </a:cubicBezTo>
                <a:cubicBezTo>
                  <a:pt x="3758" y="1669"/>
                  <a:pt x="3424" y="1537"/>
                  <a:pt x="3063" y="1566"/>
                </a:cubicBezTo>
                <a:cubicBezTo>
                  <a:pt x="2705" y="1594"/>
                  <a:pt x="2341" y="1534"/>
                  <a:pt x="1984" y="1566"/>
                </a:cubicBezTo>
                <a:cubicBezTo>
                  <a:pt x="1607" y="1600"/>
                  <a:pt x="1230" y="1499"/>
                  <a:pt x="940" y="1288"/>
                </a:cubicBezTo>
                <a:cubicBezTo>
                  <a:pt x="548" y="1003"/>
                  <a:pt x="271" y="578"/>
                  <a:pt x="69" y="139"/>
                </a:cubicBezTo>
                <a:lnTo>
                  <a:pt x="0" y="0"/>
                </a:lnTo>
              </a:path>
            </a:pathLst>
          </a:custGeom>
          <a:noFill/>
          <a:ln w="72000" cap="flat">
            <a:solidFill>
              <a:srgbClr val="CC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</p:spTree>
    <p:extLst>
      <p:ext uri="{BB962C8B-B14F-4D97-AF65-F5344CB8AC3E}">
        <p14:creationId xmlns:p14="http://schemas.microsoft.com/office/powerpoint/2010/main" val="279267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1"/>
          <p:cNvSpPr>
            <a:spLocks noChangeArrowheads="1"/>
          </p:cNvSpPr>
          <p:nvPr/>
        </p:nvSpPr>
        <p:spPr bwMode="auto">
          <a:xfrm>
            <a:off x="456481" y="3789001"/>
            <a:ext cx="8359200" cy="2808000"/>
          </a:xfrm>
          <a:prstGeom prst="flowChartProcess">
            <a:avLst/>
          </a:prstGeom>
          <a:solidFill>
            <a:srgbClr val="003300">
              <a:alpha val="8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3761" y="361"/>
            <a:ext cx="7673760" cy="130608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HG明朝E" panose="02020909000000000000" pitchFamily="17" charset="-128"/>
              </a:rPr>
              <a:t>Restoration Matrix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56481" y="1045801"/>
            <a:ext cx="8294400" cy="2416320"/>
          </a:xfrm>
          <a:prstGeom prst="flowChartProcess">
            <a:avLst/>
          </a:prstGeom>
          <a:solidFill>
            <a:srgbClr val="003300">
              <a:alpha val="8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728641" y="1315081"/>
          <a:ext cx="1206720" cy="44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4" imgW="1352880" imgH="421200" progId="">
                  <p:embed/>
                </p:oleObj>
              </mc:Choice>
              <mc:Fallback>
                <p:oleObj r:id="rId4" imgW="1352880" imgH="421200" progId="">
                  <p:embed/>
                  <p:pic>
                    <p:nvPicPr>
                      <p:cNvPr id="23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41" y="1315081"/>
                        <a:ext cx="1206720" cy="4478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070241" y="2871721"/>
          <a:ext cx="64800" cy="15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6" imgW="720000" imgH="360360" progId="">
                  <p:embed/>
                </p:oleObj>
              </mc:Choice>
              <mc:Fallback>
                <p:oleObj r:id="rId6" imgW="720000" imgH="360360" progId="">
                  <p:embed/>
                  <p:pic>
                    <p:nvPicPr>
                      <p:cNvPr id="23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241" y="2871721"/>
                        <a:ext cx="64800" cy="1540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4636800" y="1241640"/>
          <a:ext cx="3375360" cy="73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8" imgW="3720960" imgH="819720" progId="">
                  <p:embed/>
                </p:oleObj>
              </mc:Choice>
              <mc:Fallback>
                <p:oleObj r:id="rId8" imgW="3720960" imgH="819720" progId="">
                  <p:embed/>
                  <p:pic>
                    <p:nvPicPr>
                      <p:cNvPr id="23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6800" y="1241640"/>
                        <a:ext cx="3375360" cy="7372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4636801" y="2036521"/>
          <a:ext cx="1905120" cy="64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10" imgW="2081160" imgH="714960" progId="">
                  <p:embed/>
                </p:oleObj>
              </mc:Choice>
              <mc:Fallback>
                <p:oleObj r:id="rId10" imgW="2081160" imgH="714960" progId="">
                  <p:embed/>
                  <p:pic>
                    <p:nvPicPr>
                      <p:cNvPr id="23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6801" y="2036521"/>
                        <a:ext cx="1905120" cy="6422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4636800" y="2678761"/>
          <a:ext cx="3830400" cy="64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r:id="rId12" imgW="4172040" imgH="714960" progId="">
                  <p:embed/>
                </p:oleObj>
              </mc:Choice>
              <mc:Fallback>
                <p:oleObj r:id="rId12" imgW="4172040" imgH="714960" progId="">
                  <p:embed/>
                  <p:pic>
                    <p:nvPicPr>
                      <p:cNvPr id="235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6800" y="2678761"/>
                        <a:ext cx="3830400" cy="6422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530401" y="718921"/>
            <a:ext cx="226224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/>
              <a:t>E. Thrane, LINAC2002</a:t>
            </a:r>
          </a:p>
        </p:txBody>
      </p:sp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653760" y="2174760"/>
          <a:ext cx="1480320" cy="82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14" imgW="1632600" imgH="915120" progId="">
                  <p:embed/>
                </p:oleObj>
              </mc:Choice>
              <mc:Fallback>
                <p:oleObj r:id="rId14" imgW="1632600" imgH="915120" progId="">
                  <p:embed/>
                  <p:pic>
                    <p:nvPicPr>
                      <p:cNvPr id="235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60" y="2174760"/>
                        <a:ext cx="1480320" cy="8294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3951360" y="4245481"/>
          <a:ext cx="3058560" cy="41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16" imgW="3388320" imgH="465480" progId="">
                  <p:embed/>
                </p:oleObj>
              </mc:Choice>
              <mc:Fallback>
                <p:oleObj r:id="rId16" imgW="3388320" imgH="465480" progId="">
                  <p:embed/>
                  <p:pic>
                    <p:nvPicPr>
                      <p:cNvPr id="235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360" y="4245481"/>
                        <a:ext cx="3058560" cy="4161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2"/>
          <p:cNvGraphicFramePr>
            <a:graphicFrameLocks noChangeAspect="1"/>
          </p:cNvGraphicFramePr>
          <p:nvPr/>
        </p:nvGraphicFramePr>
        <p:xfrm>
          <a:off x="7346881" y="4383721"/>
          <a:ext cx="1228320" cy="77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18" imgW="1345320" imgH="864720" progId="">
                  <p:embed/>
                </p:oleObj>
              </mc:Choice>
              <mc:Fallback>
                <p:oleObj r:id="rId18" imgW="1345320" imgH="864720" progId="">
                  <p:embed/>
                  <p:pic>
                    <p:nvPicPr>
                      <p:cNvPr id="2356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881" y="4383721"/>
                        <a:ext cx="1228320" cy="7761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4458241" y="5259241"/>
          <a:ext cx="1679040" cy="81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20" imgW="1827000" imgH="908280" progId="">
                  <p:embed/>
                </p:oleObj>
              </mc:Choice>
              <mc:Fallback>
                <p:oleObj r:id="rId20" imgW="1827000" imgH="908280" progId="">
                  <p:embed/>
                  <p:pic>
                    <p:nvPicPr>
                      <p:cNvPr id="235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8241" y="5259241"/>
                        <a:ext cx="1679040" cy="8150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82721" y="3884041"/>
            <a:ext cx="3559680" cy="62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Aft>
                <a:spcPts val="522"/>
              </a:spcAft>
            </a:pPr>
            <a:r>
              <a:rPr lang="en-US" altLang="ja-JP" sz="2177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After skew Q channel, </a:t>
            </a: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2122561" y="1927081"/>
            <a:ext cx="2220480" cy="1440"/>
          </a:xfrm>
          <a:prstGeom prst="line">
            <a:avLst/>
          </a:prstGeom>
          <a:noFill/>
          <a:ln w="72000" cap="flat">
            <a:solidFill>
              <a:srgbClr val="99FF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</p:spTree>
    <p:extLst>
      <p:ext uri="{BB962C8B-B14F-4D97-AF65-F5344CB8AC3E}">
        <p14:creationId xmlns:p14="http://schemas.microsoft.com/office/powerpoint/2010/main" val="26662224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1" y="1993321"/>
            <a:ext cx="5790240" cy="447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61641"/>
            <a:ext cx="8881920" cy="174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269761" y="2095561"/>
            <a:ext cx="2808000" cy="77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/>
              <a:t>P.Piot, Y.-E Sun, K.-J. Kim</a:t>
            </a:r>
          </a:p>
          <a:p>
            <a:r>
              <a:rPr lang="en-US" altLang="ja-JP" sz="1633"/>
              <a:t>PRSTAB(9)031001(2006)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269760" y="3574441"/>
            <a:ext cx="2655360" cy="69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60020" rIns="81638" bIns="40819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177"/>
              <a:t>Emittance Ratio 100</a:t>
            </a:r>
          </a:p>
          <a:p>
            <a:r>
              <a:rPr lang="en-US" altLang="ja-JP" sz="2177"/>
              <a:t>was achieved.</a:t>
            </a:r>
          </a:p>
        </p:txBody>
      </p:sp>
    </p:spTree>
    <p:extLst>
      <p:ext uri="{BB962C8B-B14F-4D97-AF65-F5344CB8AC3E}">
        <p14:creationId xmlns:p14="http://schemas.microsoft.com/office/powerpoint/2010/main" val="2884815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18561" y="256681"/>
            <a:ext cx="7807680" cy="114480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Possible Applications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91681" y="1241641"/>
            <a:ext cx="8425440" cy="27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4534" rIns="81638" bIns="40819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Bef>
                <a:spcPts val="771"/>
              </a:spcBef>
              <a:spcAft>
                <a:spcPts val="522"/>
              </a:spcAft>
              <a:buFont typeface="Times New Roman" panose="02020603050405020304" pitchFamily="18" charset="0"/>
              <a:buAutoNum type="alphaLcParenR"/>
            </a:pPr>
            <a:r>
              <a:rPr lang="en-US" altLang="ja-JP" sz="2177">
                <a:latin typeface="Luxi Serif" pitchFamily="16" charset="0"/>
                <a:ea typeface="HG明朝E" panose="02020909000000000000" pitchFamily="17" charset="-128"/>
              </a:rPr>
              <a:t> Emittance exchange is useful to optimize the phase-space distribution to applications.</a:t>
            </a:r>
          </a:p>
          <a:p>
            <a:pPr>
              <a:lnSpc>
                <a:spcPct val="95000"/>
              </a:lnSpc>
              <a:spcBef>
                <a:spcPts val="771"/>
              </a:spcBef>
              <a:spcAft>
                <a:spcPts val="522"/>
              </a:spcAft>
              <a:buFont typeface="Times New Roman" panose="02020603050405020304" pitchFamily="18" charset="0"/>
              <a:buAutoNum type="alphaLcParenR"/>
            </a:pPr>
            <a:r>
              <a:rPr lang="en-US" altLang="ja-JP" sz="2177">
                <a:latin typeface="Luxi Serif" pitchFamily="16" charset="0"/>
                <a:ea typeface="HG明朝E" panose="02020909000000000000" pitchFamily="17" charset="-128"/>
              </a:rPr>
              <a:t>Examples are </a:t>
            </a:r>
          </a:p>
          <a:p>
            <a:pPr lvl="1">
              <a:lnSpc>
                <a:spcPct val="95000"/>
              </a:lnSpc>
              <a:spcBef>
                <a:spcPts val="771"/>
              </a:spcBef>
              <a:spcAft>
                <a:spcPts val="522"/>
              </a:spcAft>
              <a:buFont typeface="Times New Roman" panose="02020603050405020304" pitchFamily="18" charset="0"/>
              <a:buAutoNum type="alphaLcParenR"/>
            </a:pPr>
            <a:r>
              <a:rPr lang="en-US" altLang="ja-JP" sz="2177">
                <a:latin typeface="Luxi Serif" pitchFamily="16" charset="0"/>
                <a:ea typeface="HG明朝E" panose="02020909000000000000" pitchFamily="17" charset="-128"/>
              </a:rPr>
              <a:t>Pre-bunched FEL,</a:t>
            </a:r>
          </a:p>
          <a:p>
            <a:pPr lvl="1">
              <a:lnSpc>
                <a:spcPct val="95000"/>
              </a:lnSpc>
              <a:spcBef>
                <a:spcPts val="771"/>
              </a:spcBef>
              <a:spcAft>
                <a:spcPts val="522"/>
              </a:spcAft>
              <a:buFont typeface="Times New Roman" panose="02020603050405020304" pitchFamily="18" charset="0"/>
              <a:buAutoNum type="alphaLcParenR"/>
            </a:pPr>
            <a:r>
              <a:rPr lang="en-US" altLang="ja-JP" sz="2177">
                <a:latin typeface="Luxi Serif" pitchFamily="16" charset="0"/>
                <a:ea typeface="HG明朝E" panose="02020909000000000000" pitchFamily="17" charset="-128"/>
              </a:rPr>
              <a:t>Coherent Smith-Parcels radiation,</a:t>
            </a:r>
          </a:p>
          <a:p>
            <a:pPr lvl="1">
              <a:lnSpc>
                <a:spcPct val="95000"/>
              </a:lnSpc>
              <a:spcBef>
                <a:spcPts val="771"/>
              </a:spcBef>
              <a:spcAft>
                <a:spcPts val="522"/>
              </a:spcAft>
              <a:buFont typeface="Times New Roman" panose="02020603050405020304" pitchFamily="18" charset="0"/>
              <a:buAutoNum type="alphaLcParenR"/>
            </a:pPr>
            <a:r>
              <a:rPr lang="en-US" altLang="ja-JP" sz="2177">
                <a:latin typeface="Luxi Serif" pitchFamily="16" charset="0"/>
                <a:ea typeface="HG明朝E" panose="02020909000000000000" pitchFamily="17" charset="-128"/>
              </a:rPr>
              <a:t>Extremely short pulse generation,</a:t>
            </a:r>
          </a:p>
          <a:p>
            <a:pPr lvl="1">
              <a:lnSpc>
                <a:spcPct val="95000"/>
              </a:lnSpc>
              <a:spcBef>
                <a:spcPts val="771"/>
              </a:spcBef>
              <a:spcAft>
                <a:spcPts val="522"/>
              </a:spcAft>
              <a:buFont typeface="Times New Roman" panose="02020603050405020304" pitchFamily="18" charset="0"/>
              <a:buAutoNum type="alphaLcParenR"/>
            </a:pPr>
            <a:r>
              <a:rPr lang="en-US" altLang="ja-JP" sz="2177">
                <a:solidFill>
                  <a:srgbClr val="FF00CC"/>
                </a:solidFill>
                <a:latin typeface="Luxi Serif" pitchFamily="16" charset="0"/>
                <a:ea typeface="HG明朝E" panose="02020909000000000000" pitchFamily="17" charset="-128"/>
              </a:rPr>
              <a:t>High aspect ratio beam for linear colliders</a:t>
            </a:r>
          </a:p>
        </p:txBody>
      </p:sp>
    </p:spTree>
    <p:extLst>
      <p:ext uri="{BB962C8B-B14F-4D97-AF65-F5344CB8AC3E}">
        <p14:creationId xmlns:p14="http://schemas.microsoft.com/office/powerpoint/2010/main" val="3101311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5009D"/>
                </a:solidFill>
                <a:latin typeface="Rounded Mgen+ 1c heavy" panose="020B0802020203020207" pitchFamily="50" charset="-128"/>
                <a:ea typeface="Rounded Mgen+ 1c heavy" panose="020B0802020203020207" pitchFamily="50" charset="-128"/>
                <a:cs typeface="Rounded Mgen+ 1c heavy" panose="020B0802020203020207" pitchFamily="50" charset="-128"/>
              </a:rPr>
              <a:t>Contents</a:t>
            </a:r>
            <a:endParaRPr kumimoji="1" lang="ja-JP" altLang="en-US" dirty="0">
              <a:solidFill>
                <a:srgbClr val="F5009D"/>
              </a:solidFill>
              <a:latin typeface="Rounded Mgen+ 1c heavy" panose="020B0802020203020207" pitchFamily="50" charset="-128"/>
              <a:ea typeface="Rounded Mgen+ 1c heavy" panose="020B0802020203020207" pitchFamily="50" charset="-128"/>
              <a:cs typeface="Rounded Mgen+ 1c heavy" panose="020B0802020203020207" pitchFamily="50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79712" y="1844824"/>
            <a:ext cx="6552728" cy="4104456"/>
          </a:xfrm>
          <a:prstGeom prst="rect">
            <a:avLst/>
          </a:prstGeom>
          <a:ln/>
        </p:spPr>
        <p:txBody>
          <a:bodyPr vert="horz" lIns="91440" tIns="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indent="-195843">
              <a:spcBef>
                <a:spcPts val="1293"/>
              </a:spcBef>
              <a:spcAft>
                <a:spcPts val="1293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400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Introduction</a:t>
            </a:r>
          </a:p>
          <a:p>
            <a:pPr marL="195843" indent="-195843">
              <a:spcBef>
                <a:spcPts val="1293"/>
              </a:spcBef>
              <a:spcAft>
                <a:spcPts val="1293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400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Emittance Exchange</a:t>
            </a:r>
          </a:p>
          <a:p>
            <a:pPr marL="195843" indent="-195843">
              <a:spcBef>
                <a:spcPts val="1293"/>
              </a:spcBef>
              <a:spcAft>
                <a:spcPts val="1293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400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Applications.</a:t>
            </a:r>
          </a:p>
          <a:p>
            <a:pPr marL="195843" indent="-195843">
              <a:spcBef>
                <a:spcPts val="1293"/>
              </a:spcBef>
              <a:spcAft>
                <a:spcPts val="1293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400" dirty="0" smtClean="0">
                <a:latin typeface="Rounded Mgen+ 1c medium" panose="020B0602020203020207" pitchFamily="50" charset="-128"/>
                <a:ea typeface="Rounded Mgen+ 1c medium" panose="020B0602020203020207" pitchFamily="50" charset="-128"/>
                <a:cs typeface="Rounded Mgen+ 1c medium" panose="020B0602020203020207" pitchFamily="50" charset="-128"/>
              </a:rPr>
              <a:t>Summary</a:t>
            </a:r>
            <a:endParaRPr lang="en-US" altLang="ja-JP" sz="2400" dirty="0">
              <a:latin typeface="Rounded Mgen+ 1c medium" panose="020B0602020203020207" pitchFamily="50" charset="-128"/>
              <a:ea typeface="Rounded Mgen+ 1c medium" panose="020B0602020203020207" pitchFamily="50" charset="-128"/>
              <a:cs typeface="Rounded Mgen+ 1c medium" panose="020B06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390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44481" y="6241321"/>
            <a:ext cx="8580960" cy="27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ja-JP" sz="1270">
                <a:solidFill>
                  <a:srgbClr val="292934"/>
                </a:solidFill>
              </a:rPr>
              <a:t>Neil Thompson</a:t>
            </a:r>
            <a:r>
              <a:rPr lang="en-US" altLang="ja-JP" sz="1270" i="1">
                <a:solidFill>
                  <a:srgbClr val="292934"/>
                </a:solidFill>
              </a:rPr>
              <a:t>., et al. "The 4GLS VUV-FEL." University of Strathclyde (2011).		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6481" y="43561"/>
            <a:ext cx="8228160" cy="114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ja-JP" sz="3628" b="1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High Gain FEL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61" y="1588681"/>
            <a:ext cx="4105440" cy="405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1" y="1437481"/>
            <a:ext cx="4075200" cy="433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026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4561" y="92521"/>
            <a:ext cx="8079840" cy="1144800"/>
          </a:xfrm>
          <a:ln/>
        </p:spPr>
        <p:txBody>
          <a:bodyPr vert="horz" lIns="91440" tIns="20573" rIns="91440" bIns="45720" rtlCol="0" anchor="ctr">
            <a:normAutofit fontScale="90000"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Coherent Radiation with Bunch Train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21" y="1101961"/>
            <a:ext cx="591984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497921" y="3984841"/>
            <a:ext cx="3155040" cy="240336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1633">
                <a:solidFill>
                  <a:srgbClr val="FFFFFF"/>
                </a:solidFill>
              </a:rPr>
              <a:t>v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" y="4114441"/>
            <a:ext cx="5309280" cy="189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7477921" y="2122921"/>
            <a:ext cx="979200" cy="522720"/>
          </a:xfrm>
          <a:prstGeom prst="ellipse">
            <a:avLst/>
          </a:prstGeom>
          <a:noFill/>
          <a:ln w="3600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42720" y="2779560"/>
            <a:ext cx="396864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193300"/>
                </a:solidFill>
              </a:rPr>
              <a:t>Y.-E Sun, et al., </a:t>
            </a:r>
          </a:p>
          <a:p>
            <a:r>
              <a:rPr lang="en-US" altLang="ja-JP" sz="1633">
                <a:solidFill>
                  <a:srgbClr val="193300"/>
                </a:solidFill>
              </a:rPr>
              <a:t>PRL(105)2340801(2010)</a:t>
            </a:r>
          </a:p>
        </p:txBody>
      </p:sp>
    </p:spTree>
    <p:extLst>
      <p:ext uri="{BB962C8B-B14F-4D97-AF65-F5344CB8AC3E}">
        <p14:creationId xmlns:p14="http://schemas.microsoft.com/office/powerpoint/2010/main" val="3784408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60641" y="131401"/>
            <a:ext cx="8686080" cy="1468800"/>
          </a:xfrm>
          <a:ln/>
        </p:spPr>
        <p:txBody>
          <a:bodyPr vert="horz" lIns="91440" tIns="18287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altLang="ja-JP" sz="2903">
                <a:solidFill>
                  <a:srgbClr val="66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HG明朝E" panose="02020909000000000000" pitchFamily="17" charset="-128"/>
              </a:rPr>
              <a:t>Asymmetric Beam for Linear Collider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1" y="2930761"/>
            <a:ext cx="8585280" cy="41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91681" y="1241641"/>
            <a:ext cx="8425440" cy="257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4534" rIns="81638" bIns="40819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Bef>
                <a:spcPts val="771"/>
              </a:spcBef>
              <a:spcAft>
                <a:spcPts val="522"/>
              </a:spcAft>
              <a:buFont typeface="Times New Roman" panose="02020603050405020304" pitchFamily="18" charset="0"/>
              <a:buAutoNum type="alphaLcParenR"/>
            </a:pPr>
            <a:r>
              <a:rPr lang="en-US" altLang="ja-JP" sz="2177">
                <a:latin typeface="Luxi Serif" pitchFamily="16" charset="0"/>
                <a:ea typeface="HG明朝E" panose="02020909000000000000" pitchFamily="17" charset="-128"/>
              </a:rPr>
              <a:t>Linear Collider is an only solution for e+e- collision beyond the limit of ring colliders by the huge energy loss by synchrotron radiation. </a:t>
            </a:r>
          </a:p>
          <a:p>
            <a:pPr>
              <a:lnSpc>
                <a:spcPct val="95000"/>
              </a:lnSpc>
              <a:spcBef>
                <a:spcPts val="771"/>
              </a:spcBef>
              <a:spcAft>
                <a:spcPts val="522"/>
              </a:spcAft>
              <a:buFont typeface="Times New Roman" panose="02020603050405020304" pitchFamily="18" charset="0"/>
              <a:buAutoNum type="alphaLcParenR"/>
            </a:pPr>
            <a:r>
              <a:rPr lang="en-US" altLang="ja-JP" sz="2177">
                <a:latin typeface="Luxi Serif" pitchFamily="16" charset="0"/>
                <a:ea typeface="HG明朝E" panose="02020909000000000000" pitchFamily="17" charset="-128"/>
              </a:rPr>
              <a:t>The beam is “one pass” and the beam current is very limited. In order of 10mA for linear colliders, and in order of A for a modern ring collider .</a:t>
            </a:r>
          </a:p>
          <a:p>
            <a:pPr>
              <a:lnSpc>
                <a:spcPct val="95000"/>
              </a:lnSpc>
              <a:spcBef>
                <a:spcPts val="771"/>
              </a:spcBef>
              <a:spcAft>
                <a:spcPts val="522"/>
              </a:spcAft>
              <a:buFont typeface="Times New Roman" panose="02020603050405020304" pitchFamily="18" charset="0"/>
              <a:buAutoNum type="alphaLcParenR"/>
            </a:pPr>
            <a:r>
              <a:rPr lang="en-US" altLang="ja-JP" sz="2177">
                <a:latin typeface="Luxi Serif" pitchFamily="16" charset="0"/>
                <a:ea typeface="HG明朝E" panose="02020909000000000000" pitchFamily="17" charset="-128"/>
              </a:rPr>
              <a:t>To obtain an enough luminosity, the beam is focused down to nm.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542721" y="4349161"/>
            <a:ext cx="360000" cy="37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</p:spTree>
    <p:extLst>
      <p:ext uri="{BB962C8B-B14F-4D97-AF65-F5344CB8AC3E}">
        <p14:creationId xmlns:p14="http://schemas.microsoft.com/office/powerpoint/2010/main" val="3503871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489601" y="2285641"/>
            <a:ext cx="3101760" cy="1468800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 cap="flat">
            <a:solidFill>
              <a:srgbClr val="808080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81638" tIns="54534" rIns="81638" bIns="40819" anchor="ctr"/>
          <a:lstStyle>
            <a:lvl1pPr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hangingPunct="1">
              <a:lnSpc>
                <a:spcPct val="95000"/>
              </a:lnSpc>
            </a:pPr>
            <a:r>
              <a:rPr lang="en-US" altLang="ja-JP" sz="2177">
                <a:solidFill>
                  <a:srgbClr val="FFFFFF"/>
                </a:solidFill>
                <a:latin typeface="Symbol" panose="05050102010706020507" pitchFamily="18" charset="2"/>
                <a:ea typeface="HGS明朝E" panose="02020900000000000000" pitchFamily="18" charset="-128"/>
              </a:rPr>
              <a:t>σ</a:t>
            </a:r>
            <a:r>
              <a:rPr lang="en-US" altLang="ja-JP" sz="2177" baseline="-1000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y</a:t>
            </a:r>
            <a:r>
              <a:rPr lang="en-US" altLang="ja-JP" sz="2177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«</a:t>
            </a:r>
            <a:r>
              <a:rPr lang="en-US" altLang="ja-JP" sz="2177">
                <a:solidFill>
                  <a:srgbClr val="FFFFFF"/>
                </a:solidFill>
                <a:latin typeface="Symbol" panose="05050102010706020507" pitchFamily="18" charset="2"/>
                <a:ea typeface="HGS明朝E" panose="02020900000000000000" pitchFamily="18" charset="-128"/>
              </a:rPr>
              <a:t>σ</a:t>
            </a:r>
            <a:r>
              <a:rPr lang="en-US" altLang="ja-JP" sz="2177" baseline="-1000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x</a:t>
            </a:r>
          </a:p>
          <a:p>
            <a:pPr algn="ctr" hangingPunct="1">
              <a:lnSpc>
                <a:spcPct val="88000"/>
              </a:lnSpc>
            </a:pPr>
            <a:r>
              <a:rPr lang="en-US" altLang="ja-JP" sz="2177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(Asymmetric Beam)</a:t>
            </a:r>
          </a:p>
          <a:p>
            <a:pPr algn="ctr" hangingPunct="1">
              <a:lnSpc>
                <a:spcPct val="88000"/>
              </a:lnSpc>
            </a:pPr>
            <a:endParaRPr lang="en-US" altLang="ja-JP" sz="1814">
              <a:latin typeface="Luxi Serif" pitchFamily="16" charset="0"/>
              <a:ea typeface="HGS明朝E" panose="02020900000000000000" pitchFamily="18" charset="-128"/>
            </a:endParaRPr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3755521" y="1143721"/>
            <a:ext cx="5061600" cy="2612160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 cap="flat">
            <a:solidFill>
              <a:srgbClr val="808080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489601" y="1143720"/>
            <a:ext cx="3101760" cy="979200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 cap="flat">
            <a:solidFill>
              <a:srgbClr val="808080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552001" y="6401161"/>
            <a:ext cx="1902240" cy="45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hangingPunct="1"/>
            <a:fld id="{D71CC708-448D-403E-B24C-9D1CDBCFF2DC}" type="slidenum">
              <a:rPr lang="en-US" altLang="ja-JP" sz="1633">
                <a:latin typeface="Toga Serif" charset="0"/>
                <a:ea typeface="HGS明朝E" panose="02020900000000000000" pitchFamily="18" charset="-128"/>
              </a:rPr>
              <a:pPr hangingPunct="1"/>
              <a:t>23</a:t>
            </a:fld>
            <a:endParaRPr lang="en-US" altLang="ja-JP" sz="1633">
              <a:latin typeface="Toga Serif" charset="0"/>
              <a:ea typeface="HGS明朝E" panose="02020900000000000000" pitchFamily="18" charset="-128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51681" y="335881"/>
            <a:ext cx="7086240" cy="1101600"/>
          </a:xfrm>
          <a:ln/>
        </p:spPr>
        <p:txBody>
          <a:bodyPr vert="horz" lIns="81638" tIns="20573" rIns="81638" bIns="40819" rtlCol="0" anchor="t">
            <a:normAutofit fontScale="90000"/>
          </a:bodyPr>
          <a:lstStyle/>
          <a:p>
            <a:pPr>
              <a:lnSpc>
                <a:spcPct val="95000"/>
              </a:lnSpc>
              <a:tabLst>
                <a:tab pos="0" algn="l"/>
                <a:tab pos="829452" algn="l"/>
                <a:tab pos="1658904" algn="l"/>
                <a:tab pos="2488357" algn="l"/>
                <a:tab pos="3317809" algn="l"/>
                <a:tab pos="4147261" algn="l"/>
                <a:tab pos="4976713" algn="l"/>
                <a:tab pos="5806166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HG明朝E" panose="02020909000000000000" pitchFamily="17" charset="-128"/>
              </a:rPr>
              <a:t>High Aspect Ratio Beam in LC</a:t>
            </a:r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1632960" y="1656361"/>
          <a:ext cx="1140480" cy="3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4" imgW="1249560" imgH="338760" progId="">
                  <p:embed/>
                </p:oleObj>
              </mc:Choice>
              <mc:Fallback>
                <p:oleObj r:id="rId4" imgW="1249560" imgH="338760" progId="">
                  <p:embed/>
                  <p:pic>
                    <p:nvPicPr>
                      <p:cNvPr id="29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2960" y="1656361"/>
                        <a:ext cx="1140480" cy="3038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6857281" y="1319400"/>
          <a:ext cx="1344960" cy="63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6" imgW="1471680" imgH="714960" progId="">
                  <p:embed/>
                </p:oleObj>
              </mc:Choice>
              <mc:Fallback>
                <p:oleObj r:id="rId6" imgW="1471680" imgH="714960" progId="">
                  <p:embed/>
                  <p:pic>
                    <p:nvPicPr>
                      <p:cNvPr id="297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281" y="1319400"/>
                        <a:ext cx="1344960" cy="6393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6694561" y="2039400"/>
          <a:ext cx="1792800" cy="63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8" imgW="1961640" imgH="712800" progId="">
                  <p:embed/>
                </p:oleObj>
              </mc:Choice>
              <mc:Fallback>
                <p:oleObj r:id="rId8" imgW="1961640" imgH="712800" progId="">
                  <p:embed/>
                  <p:pic>
                    <p:nvPicPr>
                      <p:cNvPr id="29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561" y="2039400"/>
                        <a:ext cx="1792800" cy="63936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6346081" y="2776681"/>
          <a:ext cx="2471040" cy="61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r:id="rId10" imgW="2718360" imgH="669240" progId="">
                  <p:embed/>
                </p:oleObj>
              </mc:Choice>
              <mc:Fallback>
                <p:oleObj r:id="rId10" imgW="2718360" imgH="669240" progId="">
                  <p:embed/>
                  <p:pic>
                    <p:nvPicPr>
                      <p:cNvPr id="297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081" y="2776681"/>
                        <a:ext cx="2471040" cy="6134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53761" y="1306441"/>
            <a:ext cx="1385280" cy="63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Event Rate</a:t>
            </a:r>
          </a:p>
          <a:p>
            <a:endParaRPr lang="en-US" altLang="ja-JP" sz="1633">
              <a:solidFill>
                <a:srgbClr val="FFFFFF"/>
              </a:solidFill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082401" y="1469161"/>
            <a:ext cx="1837440" cy="239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Luminosity</a:t>
            </a:r>
          </a:p>
          <a:p>
            <a:pPr>
              <a:lnSpc>
                <a:spcPct val="95000"/>
              </a:lnSpc>
            </a:pPr>
            <a:endParaRPr lang="en-US" altLang="ja-JP" sz="2177">
              <a:solidFill>
                <a:srgbClr val="FFFFFF"/>
              </a:solidFill>
              <a:latin typeface="Luxi Serif" pitchFamily="16" charset="0"/>
              <a:ea typeface="HGS明朝E" panose="02020900000000000000" pitchFamily="18" charset="-128"/>
            </a:endParaRPr>
          </a:p>
          <a:p>
            <a:pPr>
              <a:lnSpc>
                <a:spcPct val="95000"/>
              </a:lnSpc>
            </a:pPr>
            <a:endParaRPr lang="en-US" altLang="ja-JP" sz="2177">
              <a:solidFill>
                <a:srgbClr val="FFFFFF"/>
              </a:solidFill>
              <a:latin typeface="Luxi Serif" pitchFamily="16" charset="0"/>
              <a:ea typeface="HGS明朝E" panose="02020900000000000000" pitchFamily="18" charset="-128"/>
            </a:endParaRPr>
          </a:p>
          <a:p>
            <a:pPr>
              <a:lnSpc>
                <a:spcPct val="95000"/>
              </a:lnSpc>
            </a:pPr>
            <a:r>
              <a:rPr lang="en-US" altLang="ja-JP" sz="2177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Beamstrahlung</a:t>
            </a:r>
          </a:p>
          <a:p>
            <a:pPr>
              <a:lnSpc>
                <a:spcPct val="95000"/>
              </a:lnSpc>
            </a:pPr>
            <a:endParaRPr lang="en-US" altLang="ja-JP" sz="2177">
              <a:solidFill>
                <a:srgbClr val="FFFFFF"/>
              </a:solidFill>
              <a:latin typeface="Luxi Serif" pitchFamily="16" charset="0"/>
              <a:ea typeface="HGS明朝E" panose="02020900000000000000" pitchFamily="18" charset="-128"/>
            </a:endParaRPr>
          </a:p>
          <a:p>
            <a:pPr>
              <a:lnSpc>
                <a:spcPct val="95000"/>
              </a:lnSpc>
            </a:pPr>
            <a:endParaRPr lang="en-US" altLang="ja-JP" sz="2177">
              <a:solidFill>
                <a:srgbClr val="FFFFFF"/>
              </a:solidFill>
              <a:latin typeface="Luxi Serif" pitchFamily="16" charset="0"/>
              <a:ea typeface="HGS明朝E" panose="02020900000000000000" pitchFamily="18" charset="-128"/>
            </a:endParaRPr>
          </a:p>
          <a:p>
            <a:pPr>
              <a:lnSpc>
                <a:spcPct val="95000"/>
              </a:lnSpc>
            </a:pPr>
            <a:r>
              <a:rPr lang="en-US" altLang="ja-JP" sz="2177">
                <a:solidFill>
                  <a:srgbClr val="FFFFFF"/>
                </a:solidFill>
                <a:latin typeface="Luxi Serif" pitchFamily="16" charset="0"/>
                <a:ea typeface="HGS明朝E" panose="02020900000000000000" pitchFamily="18" charset="-128"/>
              </a:rPr>
              <a:t>Disruption </a:t>
            </a:r>
          </a:p>
          <a:p>
            <a:pPr>
              <a:lnSpc>
                <a:spcPct val="95000"/>
              </a:lnSpc>
            </a:pPr>
            <a:endParaRPr lang="en-US" altLang="ja-JP" sz="2177">
              <a:solidFill>
                <a:srgbClr val="FFFFFF"/>
              </a:solidFill>
              <a:latin typeface="Luxi Serif" pitchFamily="16" charset="0"/>
            </a:endParaRPr>
          </a:p>
        </p:txBody>
      </p:sp>
      <p:graphicFrame>
        <p:nvGraphicFramePr>
          <p:cNvPr id="29708" name="Group 12"/>
          <p:cNvGraphicFramePr>
            <a:graphicFrameLocks noGrp="1"/>
          </p:cNvGraphicFramePr>
          <p:nvPr/>
        </p:nvGraphicFramePr>
        <p:xfrm>
          <a:off x="561601" y="3967561"/>
          <a:ext cx="4606560" cy="2705760"/>
        </p:xfrm>
        <a:graphic>
          <a:graphicData uri="http://schemas.openxmlformats.org/drawingml/2006/table">
            <a:tbl>
              <a:tblPr/>
              <a:tblGrid>
                <a:gridCol w="2304000">
                  <a:extLst>
                    <a:ext uri="{9D8B030D-6E8A-4147-A177-3AD203B41FA5}">
                      <a16:colId xmlns:a16="http://schemas.microsoft.com/office/drawing/2014/main" val="867419910"/>
                    </a:ext>
                  </a:extLst>
                </a:gridCol>
                <a:gridCol w="2302560">
                  <a:extLst>
                    <a:ext uri="{9D8B030D-6E8A-4147-A177-3AD203B41FA5}">
                      <a16:colId xmlns:a16="http://schemas.microsoft.com/office/drawing/2014/main" val="313116952"/>
                    </a:ext>
                  </a:extLst>
                </a:gridCol>
              </a:tblGrid>
              <a:tr h="33408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Parameter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Value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383505"/>
                  </a:ext>
                </a:extLst>
              </a:tr>
              <a:tr h="33408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Horizontal size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640 nm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94372"/>
                  </a:ext>
                </a:extLst>
              </a:tr>
              <a:tr h="33408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Vertical size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5.7 nm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98126"/>
                  </a:ext>
                </a:extLst>
              </a:tr>
              <a:tr h="36720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Bunch length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300 </a:t>
                      </a: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50" charset="-128"/>
                        </a:rPr>
                        <a:t>m</a:t>
                      </a: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m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82480"/>
                  </a:ext>
                </a:extLst>
              </a:tr>
              <a:tr h="33408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Vertical Disruption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19.4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752542"/>
                  </a:ext>
                </a:extLst>
              </a:tr>
              <a:tr h="33408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RMS energy by BS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2.4%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235781"/>
                  </a:ext>
                </a:extLst>
              </a:tr>
              <a:tr h="33408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Horizontal emi.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10 mm.mrad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913189"/>
                  </a:ext>
                </a:extLst>
              </a:tr>
              <a:tr h="33408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Vertical emi. 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0.04 mm.mrad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073972"/>
                  </a:ext>
                </a:extLst>
              </a:tr>
            </a:tbl>
          </a:graphicData>
        </a:graphic>
      </p:graphicFrame>
      <p:sp>
        <p:nvSpPr>
          <p:cNvPr id="29725" name="AutoShape 29"/>
          <p:cNvSpPr>
            <a:spLocks noChangeArrowheads="1"/>
          </p:cNvSpPr>
          <p:nvPr/>
        </p:nvSpPr>
        <p:spPr bwMode="auto">
          <a:xfrm>
            <a:off x="5355361" y="4768201"/>
            <a:ext cx="3134880" cy="1045440"/>
          </a:xfrm>
          <a:prstGeom prst="roundRect">
            <a:avLst>
              <a:gd name="adj" fmla="val 134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4534" rIns="81638" bIns="40819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 b="1">
                <a:latin typeface="Luxi Serif" pitchFamily="16" charset="0"/>
              </a:rPr>
              <a:t>Aspect ratio 250 is made </a:t>
            </a:r>
          </a:p>
          <a:p>
            <a:pPr>
              <a:lnSpc>
                <a:spcPct val="95000"/>
              </a:lnSpc>
            </a:pPr>
            <a:r>
              <a:rPr lang="en-US" altLang="ja-JP" sz="2177" b="1">
                <a:latin typeface="Luxi Serif" pitchFamily="16" charset="0"/>
              </a:rPr>
              <a:t>up with 3km DR</a:t>
            </a:r>
          </a:p>
        </p:txBody>
      </p:sp>
      <p:sp>
        <p:nvSpPr>
          <p:cNvPr id="29726" name="AutoShape 30"/>
          <p:cNvSpPr>
            <a:spLocks noChangeArrowheads="1"/>
          </p:cNvSpPr>
          <p:nvPr/>
        </p:nvSpPr>
        <p:spPr bwMode="auto">
          <a:xfrm>
            <a:off x="6009121" y="1371240"/>
            <a:ext cx="260640" cy="587520"/>
          </a:xfrm>
          <a:prstGeom prst="upArrow">
            <a:avLst>
              <a:gd name="adj1" fmla="val 50000"/>
              <a:gd name="adj2" fmla="val 56354"/>
            </a:avLst>
          </a:prstGeom>
          <a:solidFill>
            <a:srgbClr val="FF00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9727" name="AutoShape 31"/>
          <p:cNvSpPr>
            <a:spLocks noChangeArrowheads="1"/>
          </p:cNvSpPr>
          <p:nvPr/>
        </p:nvSpPr>
        <p:spPr bwMode="auto">
          <a:xfrm flipV="1">
            <a:off x="6009121" y="2111401"/>
            <a:ext cx="260640" cy="522720"/>
          </a:xfrm>
          <a:prstGeom prst="upArrow">
            <a:avLst>
              <a:gd name="adj1" fmla="val 50000"/>
              <a:gd name="adj2" fmla="val 50138"/>
            </a:avLst>
          </a:prstGeom>
          <a:solidFill>
            <a:srgbClr val="00008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29728" name="AutoShape 32"/>
          <p:cNvSpPr>
            <a:spLocks noChangeArrowheads="1"/>
          </p:cNvSpPr>
          <p:nvPr/>
        </p:nvSpPr>
        <p:spPr bwMode="auto">
          <a:xfrm flipV="1">
            <a:off x="6009121" y="2798281"/>
            <a:ext cx="260640" cy="522720"/>
          </a:xfrm>
          <a:prstGeom prst="upArrow">
            <a:avLst>
              <a:gd name="adj1" fmla="val 50000"/>
              <a:gd name="adj2" fmla="val 50138"/>
            </a:avLst>
          </a:prstGeom>
          <a:solidFill>
            <a:srgbClr val="00008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</p:spTree>
    <p:extLst>
      <p:ext uri="{BB962C8B-B14F-4D97-AF65-F5344CB8AC3E}">
        <p14:creationId xmlns:p14="http://schemas.microsoft.com/office/powerpoint/2010/main" val="650958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22721" y="1008361"/>
            <a:ext cx="7957440" cy="447840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195843" indent="-195843">
              <a:lnSpc>
                <a:spcPct val="95000"/>
              </a:lnSpc>
              <a:spcBef>
                <a:spcPts val="1293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177">
                <a:latin typeface="Georgia" panose="02040502050405020303" pitchFamily="18" charset="0"/>
              </a:rPr>
              <a:t>The high aspect ratio beam is generated by a 3km DR (Damping Ring) in the current design (ILC TDR)..</a:t>
            </a:r>
          </a:p>
          <a:p>
            <a:pPr marL="195843" indent="-195843">
              <a:lnSpc>
                <a:spcPct val="95000"/>
              </a:lnSpc>
              <a:spcBef>
                <a:spcPts val="1293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177">
                <a:latin typeface="Georgia" panose="02040502050405020303" pitchFamily="18" charset="0"/>
              </a:rPr>
              <a:t>I the beam can be generated directly from the injector with EmiX technique, the design can be much simpler.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21" y="2664361"/>
            <a:ext cx="4114080" cy="222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53761" y="-326520"/>
            <a:ext cx="7771680" cy="147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1145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ja-JP" sz="3266" b="1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HG明朝E" panose="02020909000000000000" pitchFamily="17" charset="-128"/>
              </a:rPr>
              <a:t>High Aspect Ratio Beam by EMIX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0" y="4964041"/>
            <a:ext cx="8588160" cy="175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679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27840" y="364681"/>
            <a:ext cx="7885440" cy="1324800"/>
          </a:xfrm>
          <a:ln/>
        </p:spPr>
        <p:txBody>
          <a:bodyPr vert="horz" lIns="81638" tIns="40819" rIns="81638" bIns="40819" rtlCol="0" anchor="t">
            <a:normAutofit/>
          </a:bodyPr>
          <a:lstStyle/>
          <a:p>
            <a:pPr>
              <a:lnSpc>
                <a:spcPct val="90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3628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Flat Beam Generation for LC</a:t>
            </a:r>
            <a:br>
              <a:rPr lang="en-US" altLang="ja-JP" sz="3628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</a:br>
            <a:endParaRPr lang="en-US" altLang="ja-JP" sz="3628">
              <a:solidFill>
                <a:srgbClr val="66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7"/>
          <a:stretch>
            <a:fillRect/>
          </a:stretch>
        </p:blipFill>
        <p:spPr bwMode="auto">
          <a:xfrm>
            <a:off x="751681" y="3609001"/>
            <a:ext cx="8229600" cy="24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61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60641" y="1175401"/>
            <a:ext cx="8490240" cy="30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The flat beam (ex=10um, ey=0.04um) can be generated with RFTB and TLEX.</a:t>
            </a:r>
          </a:p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The beam is generated in a large size to compensate the space charge non-linearity. ex=ey=45 um. </a:t>
            </a:r>
          </a:p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By RFTB, it can be ex=66000um and ey=0.03.</a:t>
            </a:r>
          </a:p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The ex is too large for LC. It should be exchanged with ez by TLEX.</a:t>
            </a:r>
          </a:p>
        </p:txBody>
      </p:sp>
    </p:spTree>
    <p:extLst>
      <p:ext uri="{BB962C8B-B14F-4D97-AF65-F5344CB8AC3E}">
        <p14:creationId xmlns:p14="http://schemas.microsoft.com/office/powerpoint/2010/main" val="3034398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1"/>
          <p:cNvSpPr>
            <a:spLocks noChangeArrowheads="1"/>
          </p:cNvSpPr>
          <p:nvPr/>
        </p:nvSpPr>
        <p:spPr bwMode="auto">
          <a:xfrm>
            <a:off x="67681" y="1306441"/>
            <a:ext cx="8945280" cy="5355360"/>
          </a:xfrm>
          <a:prstGeom prst="roundRect">
            <a:avLst>
              <a:gd name="adj" fmla="val 23"/>
            </a:avLst>
          </a:prstGeom>
          <a:solidFill>
            <a:srgbClr val="193300"/>
          </a:solidFill>
          <a:ln w="9525" cap="flat">
            <a:solidFill>
              <a:srgbClr val="808080"/>
            </a:solidFill>
            <a:round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8561" y="33481"/>
            <a:ext cx="7902720" cy="146880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High Aspect Ratio Beam </a:t>
            </a:r>
            <a:b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Generation with EmiX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786241" y="2359081"/>
            <a:ext cx="326880" cy="1241280"/>
          </a:xfrm>
          <a:prstGeom prst="roundRect">
            <a:avLst>
              <a:gd name="adj" fmla="val 440"/>
            </a:avLst>
          </a:prstGeom>
          <a:solidFill>
            <a:srgbClr val="FF00FF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1146240" y="2979721"/>
            <a:ext cx="7315200" cy="24480"/>
          </a:xfrm>
          <a:prstGeom prst="line">
            <a:avLst/>
          </a:prstGeom>
          <a:noFill/>
          <a:ln w="36000" cap="flat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03841" y="3698280"/>
            <a:ext cx="139680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GaAs/GaAsP</a:t>
            </a:r>
          </a:p>
          <a:p>
            <a:r>
              <a:rPr lang="en-US" altLang="ja-JP" sz="1633">
                <a:solidFill>
                  <a:srgbClr val="FFFFFF"/>
                </a:solidFill>
              </a:rPr>
              <a:t>Super-lattice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1111681" y="2131561"/>
            <a:ext cx="917280" cy="84960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244161" y="2134441"/>
            <a:ext cx="61344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r>
              <a:rPr lang="en-US" altLang="ja-JP" sz="1633">
                <a:solidFill>
                  <a:srgbClr val="FFFFFF"/>
                </a:solidFill>
              </a:rPr>
              <a:t>laser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211041" y="3200041"/>
            <a:ext cx="162720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Polarized Beam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460800" y="1804681"/>
            <a:ext cx="1175040" cy="1440"/>
          </a:xfrm>
          <a:prstGeom prst="line">
            <a:avLst/>
          </a:prstGeom>
          <a:noFill/>
          <a:ln w="144000" cap="flat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676161" y="1620361"/>
            <a:ext cx="102816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B field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893281" y="4318921"/>
            <a:ext cx="166176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To booster</a:t>
            </a: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5520961" y="2547721"/>
            <a:ext cx="228960" cy="914400"/>
          </a:xfrm>
          <a:prstGeom prst="roundRect">
            <a:avLst>
              <a:gd name="adj" fmla="val 630"/>
            </a:avLst>
          </a:prstGeom>
          <a:solidFill>
            <a:srgbClr val="800000"/>
          </a:solidFill>
          <a:ln w="9525" cap="flat">
            <a:solidFill>
              <a:srgbClr val="FF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5436001" y="1960201"/>
            <a:ext cx="1910880" cy="5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Skew Quadrupoles</a:t>
            </a: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2746081" y="2678761"/>
            <a:ext cx="2220480" cy="620640"/>
          </a:xfrm>
          <a:prstGeom prst="roundRect">
            <a:avLst>
              <a:gd name="adj" fmla="val 231"/>
            </a:avLst>
          </a:prstGeom>
          <a:solidFill>
            <a:srgbClr val="FF6600"/>
          </a:solidFill>
          <a:ln w="9525" cap="flat">
            <a:solidFill>
              <a:srgbClr val="FF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2783" name="AutoShape 15"/>
          <p:cNvSpPr>
            <a:spLocks noChangeArrowheads="1"/>
          </p:cNvSpPr>
          <p:nvPr/>
        </p:nvSpPr>
        <p:spPr bwMode="auto">
          <a:xfrm>
            <a:off x="6012001" y="2547721"/>
            <a:ext cx="228960" cy="914400"/>
          </a:xfrm>
          <a:prstGeom prst="roundRect">
            <a:avLst>
              <a:gd name="adj" fmla="val 630"/>
            </a:avLst>
          </a:prstGeom>
          <a:solidFill>
            <a:srgbClr val="800000"/>
          </a:solidFill>
          <a:ln w="9525" cap="flat">
            <a:solidFill>
              <a:srgbClr val="FF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2784" name="AutoShape 16"/>
          <p:cNvSpPr>
            <a:spLocks noChangeArrowheads="1"/>
          </p:cNvSpPr>
          <p:nvPr/>
        </p:nvSpPr>
        <p:spPr bwMode="auto">
          <a:xfrm>
            <a:off x="6533281" y="2547721"/>
            <a:ext cx="228960" cy="914400"/>
          </a:xfrm>
          <a:prstGeom prst="roundRect">
            <a:avLst>
              <a:gd name="adj" fmla="val 630"/>
            </a:avLst>
          </a:prstGeom>
          <a:solidFill>
            <a:srgbClr val="800000"/>
          </a:solidFill>
          <a:ln w="9525" cap="flat">
            <a:solidFill>
              <a:srgbClr val="FF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087361" y="2220841"/>
            <a:ext cx="191088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Injector Linac</a:t>
            </a:r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8359201" y="2906280"/>
            <a:ext cx="195840" cy="195840"/>
          </a:xfrm>
          <a:prstGeom prst="ellipse">
            <a:avLst/>
          </a:prstGeom>
          <a:solidFill>
            <a:srgbClr val="FFFF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783360" y="5722921"/>
            <a:ext cx="587520" cy="1440"/>
          </a:xfrm>
          <a:prstGeom prst="line">
            <a:avLst/>
          </a:prstGeom>
          <a:noFill/>
          <a:ln w="36000" cap="flat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653760" y="5616360"/>
            <a:ext cx="195840" cy="195840"/>
          </a:xfrm>
          <a:prstGeom prst="ellipse">
            <a:avLst/>
          </a:prstGeom>
          <a:solidFill>
            <a:srgbClr val="FFFF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V="1">
            <a:off x="1370881" y="5289481"/>
            <a:ext cx="1241280" cy="434880"/>
          </a:xfrm>
          <a:prstGeom prst="line">
            <a:avLst/>
          </a:prstGeom>
          <a:noFill/>
          <a:ln w="36000" cap="flat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2612161" y="5290921"/>
            <a:ext cx="2481120" cy="1440"/>
          </a:xfrm>
          <a:prstGeom prst="line">
            <a:avLst/>
          </a:prstGeom>
          <a:noFill/>
          <a:ln w="36000" cap="flat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2791" name="AutoShape 23"/>
          <p:cNvSpPr>
            <a:spLocks noChangeArrowheads="1"/>
          </p:cNvSpPr>
          <p:nvPr/>
        </p:nvSpPr>
        <p:spPr bwMode="auto">
          <a:xfrm>
            <a:off x="3330721" y="5028841"/>
            <a:ext cx="914400" cy="555840"/>
          </a:xfrm>
          <a:prstGeom prst="roundRect">
            <a:avLst>
              <a:gd name="adj" fmla="val 255"/>
            </a:avLst>
          </a:prstGeom>
          <a:solidFill>
            <a:srgbClr val="FF6600"/>
          </a:solidFill>
          <a:ln w="9525" cap="flat">
            <a:solidFill>
              <a:srgbClr val="FF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6302881" y="4866121"/>
            <a:ext cx="1991520" cy="1440"/>
          </a:xfrm>
          <a:prstGeom prst="line">
            <a:avLst/>
          </a:prstGeom>
          <a:noFill/>
          <a:ln w="3600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5094721" y="4864681"/>
            <a:ext cx="1241280" cy="434880"/>
          </a:xfrm>
          <a:prstGeom prst="line">
            <a:avLst/>
          </a:prstGeom>
          <a:noFill/>
          <a:ln w="36000" cap="flat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2794" name="AutoShape 26"/>
          <p:cNvSpPr>
            <a:spLocks noChangeArrowheads="1"/>
          </p:cNvSpPr>
          <p:nvPr/>
        </p:nvSpPr>
        <p:spPr bwMode="auto">
          <a:xfrm>
            <a:off x="1208161" y="5290921"/>
            <a:ext cx="358560" cy="914400"/>
          </a:xfrm>
          <a:prstGeom prst="roundRect">
            <a:avLst>
              <a:gd name="adj" fmla="val 403"/>
            </a:avLst>
          </a:prstGeom>
          <a:solidFill>
            <a:srgbClr val="99FFCC"/>
          </a:solidFill>
          <a:ln w="9525" cap="flat">
            <a:solidFill>
              <a:srgbClr val="33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2795" name="AutoShape 27"/>
          <p:cNvSpPr>
            <a:spLocks noChangeArrowheads="1"/>
          </p:cNvSpPr>
          <p:nvPr/>
        </p:nvSpPr>
        <p:spPr bwMode="auto">
          <a:xfrm>
            <a:off x="2416321" y="4833001"/>
            <a:ext cx="358560" cy="914400"/>
          </a:xfrm>
          <a:prstGeom prst="roundRect">
            <a:avLst>
              <a:gd name="adj" fmla="val 403"/>
            </a:avLst>
          </a:prstGeom>
          <a:solidFill>
            <a:srgbClr val="99FFCC"/>
          </a:solidFill>
          <a:ln w="9525" cap="flat">
            <a:solidFill>
              <a:srgbClr val="33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2796" name="AutoShape 28"/>
          <p:cNvSpPr>
            <a:spLocks noChangeArrowheads="1"/>
          </p:cNvSpPr>
          <p:nvPr/>
        </p:nvSpPr>
        <p:spPr bwMode="auto">
          <a:xfrm>
            <a:off x="4898881" y="4833001"/>
            <a:ext cx="358560" cy="914400"/>
          </a:xfrm>
          <a:prstGeom prst="roundRect">
            <a:avLst>
              <a:gd name="adj" fmla="val 403"/>
            </a:avLst>
          </a:prstGeom>
          <a:solidFill>
            <a:srgbClr val="99FFCC"/>
          </a:solidFill>
          <a:ln w="9525" cap="flat">
            <a:solidFill>
              <a:srgbClr val="33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2797" name="AutoShape 29"/>
          <p:cNvSpPr>
            <a:spLocks noChangeArrowheads="1"/>
          </p:cNvSpPr>
          <p:nvPr/>
        </p:nvSpPr>
        <p:spPr bwMode="auto">
          <a:xfrm>
            <a:off x="6107041" y="4376521"/>
            <a:ext cx="358560" cy="914400"/>
          </a:xfrm>
          <a:prstGeom prst="roundRect">
            <a:avLst>
              <a:gd name="adj" fmla="val 403"/>
            </a:avLst>
          </a:prstGeom>
          <a:solidFill>
            <a:srgbClr val="99FFCC"/>
          </a:solidFill>
          <a:ln w="9525" cap="flat">
            <a:solidFill>
              <a:srgbClr val="33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3182401" y="4418280"/>
            <a:ext cx="191088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Dipole Mode </a:t>
            </a:r>
          </a:p>
          <a:p>
            <a:r>
              <a:rPr lang="en-US" altLang="ja-JP" sz="1633">
                <a:solidFill>
                  <a:srgbClr val="FFFFFF"/>
                </a:solidFill>
              </a:rPr>
              <a:t>RF cavity</a:t>
            </a: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1306081" y="4637161"/>
            <a:ext cx="1910880" cy="5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Dogleg</a:t>
            </a: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4898881" y="4287241"/>
            <a:ext cx="1910880" cy="5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Dogleg</a:t>
            </a:r>
          </a:p>
        </p:txBody>
      </p:sp>
    </p:spTree>
    <p:extLst>
      <p:ext uri="{BB962C8B-B14F-4D97-AF65-F5344CB8AC3E}">
        <p14:creationId xmlns:p14="http://schemas.microsoft.com/office/powerpoint/2010/main" val="1271734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2481" y="256681"/>
            <a:ext cx="7807680" cy="1144800"/>
          </a:xfrm>
          <a:ln/>
        </p:spPr>
        <p:txBody>
          <a:bodyPr vert="horz" lIns="91440" tIns="22859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628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STF RF Gun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881" y="3789001"/>
            <a:ext cx="3984480" cy="244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87520" y="1306441"/>
            <a:ext cx="7315200" cy="30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4534" rIns="81638" bIns="40819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ja-JP" sz="2177">
                <a:solidFill>
                  <a:srgbClr val="000080"/>
                </a:solidFill>
                <a:latin typeface="Luxi Serif" pitchFamily="16" charset="0"/>
              </a:rPr>
              <a:t>L-band (1.3 GHz) normal conducting RF gun developed for FLASH/XFEL at DESY.</a:t>
            </a:r>
          </a:p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ja-JP" sz="2177">
                <a:solidFill>
                  <a:srgbClr val="000080"/>
                </a:solidFill>
                <a:latin typeface="Luxi Serif" pitchFamily="16" charset="0"/>
              </a:rPr>
              <a:t>By switching current of the bucking coil,  solenoid field can be made on the cathode surface. </a:t>
            </a:r>
          </a:p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ja-JP" sz="2177">
                <a:solidFill>
                  <a:srgbClr val="000080"/>
                </a:solidFill>
                <a:latin typeface="Luxi Serif" pitchFamily="16" charset="0"/>
              </a:rPr>
              <a:t>  In the simulation, that was 0.1 Tesla.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6857281" y="3820681"/>
            <a:ext cx="1440" cy="2089440"/>
          </a:xfrm>
          <a:prstGeom prst="line">
            <a:avLst/>
          </a:prstGeom>
          <a:noFill/>
          <a:ln w="3600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1" y="3266281"/>
            <a:ext cx="4008960" cy="300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098401" y="3395881"/>
            <a:ext cx="174240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3333"/>
                </a:solidFill>
              </a:rPr>
              <a:t>Cathode Position</a:t>
            </a:r>
          </a:p>
        </p:txBody>
      </p:sp>
    </p:spTree>
    <p:extLst>
      <p:ext uri="{BB962C8B-B14F-4D97-AF65-F5344CB8AC3E}">
        <p14:creationId xmlns:p14="http://schemas.microsoft.com/office/powerpoint/2010/main" val="3079315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1"/>
          <p:cNvSpPr>
            <a:spLocks noChangeArrowheads="1"/>
          </p:cNvSpPr>
          <p:nvPr/>
        </p:nvSpPr>
        <p:spPr bwMode="auto">
          <a:xfrm>
            <a:off x="100801" y="3526921"/>
            <a:ext cx="8912160" cy="2874240"/>
          </a:xfrm>
          <a:prstGeom prst="roundRect">
            <a:avLst>
              <a:gd name="adj" fmla="val 46"/>
            </a:avLst>
          </a:prstGeom>
          <a:solidFill>
            <a:srgbClr val="003300">
              <a:alpha val="8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2481" y="256681"/>
            <a:ext cx="7807680" cy="114480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RFTB Section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787681" y="4514761"/>
            <a:ext cx="326880" cy="1241280"/>
          </a:xfrm>
          <a:prstGeom prst="roundRect">
            <a:avLst>
              <a:gd name="adj" fmla="val 440"/>
            </a:avLst>
          </a:prstGeom>
          <a:solidFill>
            <a:srgbClr val="FF00FF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1146240" y="5135401"/>
            <a:ext cx="7315200" cy="24480"/>
          </a:xfrm>
          <a:prstGeom prst="line">
            <a:avLst/>
          </a:prstGeom>
          <a:noFill/>
          <a:ln w="36000" cap="flat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3841" y="5853961"/>
            <a:ext cx="139680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GaAs/GaAsP</a:t>
            </a:r>
          </a:p>
          <a:p>
            <a:r>
              <a:rPr lang="en-US" altLang="ja-JP" sz="1633">
                <a:solidFill>
                  <a:srgbClr val="FFFFFF"/>
                </a:solidFill>
              </a:rPr>
              <a:t>Super-lattice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1111681" y="4285801"/>
            <a:ext cx="917280" cy="84960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244161" y="4288681"/>
            <a:ext cx="61344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r>
              <a:rPr lang="en-US" altLang="ja-JP" sz="1633">
                <a:solidFill>
                  <a:srgbClr val="FFFFFF"/>
                </a:solidFill>
              </a:rPr>
              <a:t>laser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211041" y="5355721"/>
            <a:ext cx="162720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Polarized Beam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460800" y="3960361"/>
            <a:ext cx="1175040" cy="1440"/>
          </a:xfrm>
          <a:prstGeom prst="line">
            <a:avLst/>
          </a:prstGeom>
          <a:noFill/>
          <a:ln w="144000" cap="flat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677601" y="3776041"/>
            <a:ext cx="102816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B field</a:t>
            </a:r>
          </a:p>
        </p:txBody>
      </p:sp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5522401" y="4703401"/>
            <a:ext cx="228960" cy="914400"/>
          </a:xfrm>
          <a:prstGeom prst="roundRect">
            <a:avLst>
              <a:gd name="adj" fmla="val 630"/>
            </a:avLst>
          </a:prstGeom>
          <a:solidFill>
            <a:srgbClr val="800000"/>
          </a:solidFill>
          <a:ln w="9525" cap="flat">
            <a:solidFill>
              <a:srgbClr val="FF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273281" y="4180681"/>
            <a:ext cx="1910880" cy="5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Skew Quadrupoles</a:t>
            </a:r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2746081" y="4833001"/>
            <a:ext cx="2220480" cy="620640"/>
          </a:xfrm>
          <a:prstGeom prst="roundRect">
            <a:avLst>
              <a:gd name="adj" fmla="val 231"/>
            </a:avLst>
          </a:prstGeom>
          <a:solidFill>
            <a:srgbClr val="FF6600"/>
          </a:solidFill>
          <a:ln w="9525" cap="flat">
            <a:solidFill>
              <a:srgbClr val="FF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6012001" y="4703401"/>
            <a:ext cx="228960" cy="914400"/>
          </a:xfrm>
          <a:prstGeom prst="roundRect">
            <a:avLst>
              <a:gd name="adj" fmla="val 630"/>
            </a:avLst>
          </a:prstGeom>
          <a:solidFill>
            <a:srgbClr val="800000"/>
          </a:solidFill>
          <a:ln w="9525" cap="flat">
            <a:solidFill>
              <a:srgbClr val="FF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>
            <a:off x="6534721" y="4703401"/>
            <a:ext cx="228960" cy="914400"/>
          </a:xfrm>
          <a:prstGeom prst="roundRect">
            <a:avLst>
              <a:gd name="adj" fmla="val 630"/>
            </a:avLst>
          </a:prstGeom>
          <a:solidFill>
            <a:srgbClr val="800000"/>
          </a:solidFill>
          <a:ln w="9525" cap="flat">
            <a:solidFill>
              <a:srgbClr val="FF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218401" y="4245481"/>
            <a:ext cx="191088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Accelerator</a:t>
            </a:r>
          </a:p>
        </p:txBody>
      </p:sp>
      <p:sp>
        <p:nvSpPr>
          <p:cNvPr id="34833" name="Oval 17"/>
          <p:cNvSpPr>
            <a:spLocks noChangeArrowheads="1"/>
          </p:cNvSpPr>
          <p:nvPr/>
        </p:nvSpPr>
        <p:spPr bwMode="auto">
          <a:xfrm>
            <a:off x="8360640" y="5061961"/>
            <a:ext cx="195840" cy="195840"/>
          </a:xfrm>
          <a:prstGeom prst="ellipse">
            <a:avLst/>
          </a:prstGeom>
          <a:solidFill>
            <a:srgbClr val="FFFF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260641" y="1441801"/>
            <a:ext cx="8490240" cy="30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The beam is generated in 0.1 Tesla selenoid field. </a:t>
            </a:r>
          </a:p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The canonical angular momentum is converted in the free-space.</a:t>
            </a:r>
          </a:p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The beam is accelerated and the correlation is restored by skew-Q channel.</a:t>
            </a:r>
          </a:p>
        </p:txBody>
      </p:sp>
    </p:spTree>
    <p:extLst>
      <p:ext uri="{BB962C8B-B14F-4D97-AF65-F5344CB8AC3E}">
        <p14:creationId xmlns:p14="http://schemas.microsoft.com/office/powerpoint/2010/main" val="2911924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2481" y="256681"/>
            <a:ext cx="7807680" cy="114480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Phase-space in RFTB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9561"/>
            <a:ext cx="9142560" cy="525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468801" y="1179721"/>
            <a:ext cx="1605600" cy="3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3333"/>
                </a:solidFill>
              </a:rPr>
              <a:t>Before 1</a:t>
            </a:r>
            <a:r>
              <a:rPr lang="en-US" altLang="ja-JP" sz="1633" baseline="33000">
                <a:solidFill>
                  <a:srgbClr val="FF3333"/>
                </a:solidFill>
              </a:rPr>
              <a:t>st</a:t>
            </a:r>
            <a:r>
              <a:rPr lang="en-US" altLang="ja-JP" sz="1633">
                <a:solidFill>
                  <a:srgbClr val="FF3333"/>
                </a:solidFill>
              </a:rPr>
              <a:t> Skew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09121" y="1179721"/>
            <a:ext cx="1703520" cy="3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3333"/>
                </a:solidFill>
              </a:rPr>
              <a:t>Before 2</a:t>
            </a:r>
            <a:r>
              <a:rPr lang="en-US" altLang="ja-JP" sz="1633" baseline="33000">
                <a:solidFill>
                  <a:srgbClr val="FF3333"/>
                </a:solidFill>
              </a:rPr>
              <a:t>nd</a:t>
            </a:r>
            <a:r>
              <a:rPr lang="en-US" altLang="ja-JP" sz="1633">
                <a:solidFill>
                  <a:srgbClr val="FF3333"/>
                </a:solidFill>
              </a:rPr>
              <a:t>  Skew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437120" y="6339240"/>
            <a:ext cx="1676160" cy="3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3333"/>
                </a:solidFill>
              </a:rPr>
              <a:t>Before 3</a:t>
            </a:r>
            <a:r>
              <a:rPr lang="en-US" altLang="ja-JP" sz="1633" baseline="33000">
                <a:solidFill>
                  <a:srgbClr val="FF3333"/>
                </a:solidFill>
              </a:rPr>
              <a:t>rd</a:t>
            </a:r>
            <a:r>
              <a:rPr lang="en-US" altLang="ja-JP" sz="1633">
                <a:solidFill>
                  <a:srgbClr val="FF3333"/>
                </a:solidFill>
              </a:rPr>
              <a:t>  Skew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009121" y="6404041"/>
            <a:ext cx="1503360" cy="3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3333"/>
                </a:solidFill>
              </a:rPr>
              <a:t>After 3</a:t>
            </a:r>
            <a:r>
              <a:rPr lang="en-US" altLang="ja-JP" sz="1633" baseline="33000">
                <a:solidFill>
                  <a:srgbClr val="FF3333"/>
                </a:solidFill>
              </a:rPr>
              <a:t>rd</a:t>
            </a:r>
            <a:r>
              <a:rPr lang="en-US" altLang="ja-JP" sz="1633">
                <a:solidFill>
                  <a:srgbClr val="FF3333"/>
                </a:solidFill>
              </a:rPr>
              <a:t>  Skew</a:t>
            </a:r>
          </a:p>
        </p:txBody>
      </p:sp>
    </p:spTree>
    <p:extLst>
      <p:ext uri="{BB962C8B-B14F-4D97-AF65-F5344CB8AC3E}">
        <p14:creationId xmlns:p14="http://schemas.microsoft.com/office/powerpoint/2010/main" val="4029503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195841" y="3331081"/>
            <a:ext cx="8621280" cy="2874240"/>
          </a:xfrm>
          <a:prstGeom prst="roundRect">
            <a:avLst>
              <a:gd name="adj" fmla="val 46"/>
            </a:avLst>
          </a:prstGeom>
          <a:solidFill>
            <a:srgbClr val="003300">
              <a:alpha val="8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2481" y="252361"/>
            <a:ext cx="7807680" cy="115344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HG明朝E" panose="02020909000000000000" pitchFamily="17" charset="-128"/>
              </a:rPr>
              <a:t>Introduction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1761" y="1241641"/>
            <a:ext cx="7957440" cy="2256480"/>
          </a:xfrm>
          <a:ln/>
        </p:spPr>
        <p:txBody>
          <a:bodyPr vert="horz" lIns="91440" tIns="0" rIns="91440" bIns="45720" rtlCol="0">
            <a:normAutofit/>
          </a:bodyPr>
          <a:lstStyle/>
          <a:p>
            <a:pPr marL="195843" indent="-195843"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177">
                <a:latin typeface="Century Schoolbook" panose="02040604050505020304" pitchFamily="18" charset="0"/>
              </a:rPr>
              <a:t>Area of the phase-space occupied by particles: emittance.</a:t>
            </a:r>
          </a:p>
          <a:p>
            <a:pPr marL="195843" indent="-195843"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177">
                <a:latin typeface="Century Schoolbook" panose="02040604050505020304" pitchFamily="18" charset="0"/>
              </a:rPr>
              <a:t>In principle, the emittance is the volume in 6D phase-space.</a:t>
            </a:r>
          </a:p>
          <a:p>
            <a:pPr marL="195843" indent="-195843"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177">
                <a:latin typeface="Century Schoolbook" panose="02040604050505020304" pitchFamily="18" charset="0"/>
              </a:rPr>
              <a:t>The 6D emittance is invariant (Loisville's theorem).</a:t>
            </a:r>
          </a:p>
          <a:p>
            <a:pPr marL="195843" indent="-195843"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altLang="ja-JP" sz="2177">
              <a:latin typeface="Century Schoolbook" panose="02040604050505020304" pitchFamily="18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2080801" y="3554280"/>
            <a:ext cx="1440" cy="2586240"/>
          </a:xfrm>
          <a:prstGeom prst="line">
            <a:avLst/>
          </a:prstGeom>
          <a:noFill/>
          <a:ln w="36000" cap="flat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970561" y="4833001"/>
            <a:ext cx="2351520" cy="1440"/>
          </a:xfrm>
          <a:prstGeom prst="line">
            <a:avLst/>
          </a:prstGeom>
          <a:noFill/>
          <a:ln w="36000" cap="flat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 rot="13500000">
            <a:off x="1869120" y="4228200"/>
            <a:ext cx="391680" cy="1175040"/>
          </a:xfrm>
          <a:prstGeom prst="ellipse">
            <a:avLst/>
          </a:prstGeom>
          <a:solidFill>
            <a:srgbClr val="FF00FF"/>
          </a:solidFill>
          <a:ln w="9525" cap="flat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58561" y="4951081"/>
            <a:ext cx="37152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r>
              <a:rPr lang="ja-JP" altLang="ja-JP" sz="1633">
                <a:solidFill>
                  <a:srgbClr val="FFFFFF"/>
                </a:solidFill>
              </a:rPr>
              <a:t>ｘ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622881" y="3526921"/>
            <a:ext cx="58752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/>
          <a:p>
            <a:r>
              <a:rPr lang="en-US" altLang="ja-JP" sz="1633">
                <a:solidFill>
                  <a:srgbClr val="FFFFFF"/>
                </a:solidFill>
              </a:rPr>
              <a:t>px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6400801" y="3395881"/>
            <a:ext cx="64800" cy="1504800"/>
          </a:xfrm>
          <a:prstGeom prst="line">
            <a:avLst/>
          </a:prstGeom>
          <a:noFill/>
          <a:ln w="36000" cap="flat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6420961" y="4899241"/>
            <a:ext cx="1676160" cy="1440"/>
          </a:xfrm>
          <a:prstGeom prst="line">
            <a:avLst/>
          </a:prstGeom>
          <a:noFill/>
          <a:ln w="36000" cap="flat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5353921" y="4899241"/>
            <a:ext cx="1068480" cy="914400"/>
          </a:xfrm>
          <a:prstGeom prst="line">
            <a:avLst/>
          </a:prstGeom>
          <a:noFill/>
          <a:ln w="36000" cap="flat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157441" y="3367081"/>
            <a:ext cx="26784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r>
              <a:rPr lang="en-US" altLang="ja-JP" sz="1633">
                <a:solidFill>
                  <a:srgbClr val="FFFFFF"/>
                </a:solidFill>
              </a:rPr>
              <a:t>z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7511041" y="4964041"/>
            <a:ext cx="37152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r>
              <a:rPr lang="ja-JP" altLang="ja-JP" sz="1633">
                <a:solidFill>
                  <a:srgbClr val="FFFFFF"/>
                </a:solidFill>
              </a:rPr>
              <a:t>ｙ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682241" y="5524201"/>
            <a:ext cx="37152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r>
              <a:rPr lang="ja-JP" altLang="ja-JP" sz="1633">
                <a:solidFill>
                  <a:srgbClr val="FFFFFF"/>
                </a:solidFill>
              </a:rPr>
              <a:t>ｘ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 flipV="1">
            <a:off x="5353920" y="3884041"/>
            <a:ext cx="1065600" cy="1065600"/>
          </a:xfrm>
          <a:prstGeom prst="line">
            <a:avLst/>
          </a:prstGeom>
          <a:noFill/>
          <a:ln w="36000" cap="flat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6432481" y="3693961"/>
            <a:ext cx="1133280" cy="1239840"/>
          </a:xfrm>
          <a:prstGeom prst="line">
            <a:avLst/>
          </a:prstGeom>
          <a:noFill/>
          <a:ln w="36000" cap="flat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6384961" y="4932361"/>
            <a:ext cx="50400" cy="1402560"/>
          </a:xfrm>
          <a:prstGeom prst="line">
            <a:avLst/>
          </a:prstGeom>
          <a:noFill/>
          <a:ln w="36000" cap="flat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465601" y="5747401"/>
            <a:ext cx="38304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r>
              <a:rPr lang="en-US" altLang="ja-JP" sz="1633">
                <a:solidFill>
                  <a:srgbClr val="FFFFFF"/>
                </a:solidFill>
              </a:rPr>
              <a:t>px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315201" y="3984841"/>
            <a:ext cx="38304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/>
          <a:p>
            <a:r>
              <a:rPr lang="en-US" altLang="ja-JP" sz="1633">
                <a:solidFill>
                  <a:srgbClr val="FFFFFF"/>
                </a:solidFill>
              </a:rPr>
              <a:t>py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094721" y="4115880"/>
            <a:ext cx="38304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/>
          <a:p>
            <a:r>
              <a:rPr lang="en-US" altLang="ja-JP" sz="1633">
                <a:solidFill>
                  <a:srgbClr val="FFFFFF"/>
                </a:solidFill>
              </a:rPr>
              <a:t>pz</a:t>
            </a:r>
          </a:p>
        </p:txBody>
      </p:sp>
    </p:spTree>
    <p:extLst>
      <p:ext uri="{BB962C8B-B14F-4D97-AF65-F5344CB8AC3E}">
        <p14:creationId xmlns:p14="http://schemas.microsoft.com/office/powerpoint/2010/main" val="1675931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2481" y="256681"/>
            <a:ext cx="7807680" cy="114480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TLEX Section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1760" y="2089801"/>
            <a:ext cx="8490240" cy="30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715" rIns="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ex and ez are exchanged by TLEX beam line.</a:t>
            </a:r>
          </a:p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The large ex after RFTB is transferred to Z space after TLEX.</a:t>
            </a:r>
          </a:p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177">
                <a:latin typeface="Luxi Serif" pitchFamily="16" charset="0"/>
                <a:ea typeface="HGS明朝E" panose="02020900000000000000" pitchFamily="18" charset="-128"/>
              </a:rPr>
              <a:t>ex after TLEX section is same as ez before TLEX line.</a:t>
            </a: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100800" y="3918601"/>
            <a:ext cx="8945280" cy="2514240"/>
          </a:xfrm>
          <a:prstGeom prst="roundRect">
            <a:avLst>
              <a:gd name="adj" fmla="val 56"/>
            </a:avLst>
          </a:prstGeom>
          <a:solidFill>
            <a:srgbClr val="193300">
              <a:alpha val="8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926401" y="4352040"/>
            <a:ext cx="166176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To booster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816481" y="5756041"/>
            <a:ext cx="587520" cy="1440"/>
          </a:xfrm>
          <a:prstGeom prst="line">
            <a:avLst/>
          </a:prstGeom>
          <a:noFill/>
          <a:ln w="36000" cap="flat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685440" y="5649481"/>
            <a:ext cx="195840" cy="195840"/>
          </a:xfrm>
          <a:prstGeom prst="ellipse">
            <a:avLst/>
          </a:prstGeom>
          <a:solidFill>
            <a:srgbClr val="FFFF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1404001" y="5322601"/>
            <a:ext cx="1241280" cy="434880"/>
          </a:xfrm>
          <a:prstGeom prst="line">
            <a:avLst/>
          </a:prstGeom>
          <a:noFill/>
          <a:ln w="36000" cap="flat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2645281" y="5324041"/>
            <a:ext cx="2481120" cy="1440"/>
          </a:xfrm>
          <a:prstGeom prst="line">
            <a:avLst/>
          </a:prstGeom>
          <a:noFill/>
          <a:ln w="36000" cap="flat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3363841" y="5061961"/>
            <a:ext cx="914400" cy="555840"/>
          </a:xfrm>
          <a:prstGeom prst="roundRect">
            <a:avLst>
              <a:gd name="adj" fmla="val 255"/>
            </a:avLst>
          </a:prstGeom>
          <a:solidFill>
            <a:srgbClr val="FF6600"/>
          </a:solidFill>
          <a:ln w="9525" cap="flat">
            <a:solidFill>
              <a:srgbClr val="FF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6336001" y="4899241"/>
            <a:ext cx="1991520" cy="1440"/>
          </a:xfrm>
          <a:prstGeom prst="line">
            <a:avLst/>
          </a:prstGeom>
          <a:noFill/>
          <a:ln w="36000" cap="flat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V="1">
            <a:off x="5127841" y="4897801"/>
            <a:ext cx="1241280" cy="434880"/>
          </a:xfrm>
          <a:prstGeom prst="line">
            <a:avLst/>
          </a:prstGeom>
          <a:noFill/>
          <a:ln w="36000" cap="flat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1241281" y="5322601"/>
            <a:ext cx="358560" cy="914400"/>
          </a:xfrm>
          <a:prstGeom prst="roundRect">
            <a:avLst>
              <a:gd name="adj" fmla="val 403"/>
            </a:avLst>
          </a:prstGeom>
          <a:solidFill>
            <a:srgbClr val="99FFCC"/>
          </a:solidFill>
          <a:ln w="9525" cap="flat">
            <a:solidFill>
              <a:srgbClr val="33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2449441" y="4866121"/>
            <a:ext cx="358560" cy="914400"/>
          </a:xfrm>
          <a:prstGeom prst="roundRect">
            <a:avLst>
              <a:gd name="adj" fmla="val 403"/>
            </a:avLst>
          </a:prstGeom>
          <a:solidFill>
            <a:srgbClr val="99FFCC"/>
          </a:solidFill>
          <a:ln w="9525" cap="flat">
            <a:solidFill>
              <a:srgbClr val="33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4930561" y="4866121"/>
            <a:ext cx="358560" cy="914400"/>
          </a:xfrm>
          <a:prstGeom prst="roundRect">
            <a:avLst>
              <a:gd name="adj" fmla="val 403"/>
            </a:avLst>
          </a:prstGeom>
          <a:solidFill>
            <a:srgbClr val="99FFCC"/>
          </a:solidFill>
          <a:ln w="9525" cap="flat">
            <a:solidFill>
              <a:srgbClr val="33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6140161" y="4408201"/>
            <a:ext cx="358560" cy="914400"/>
          </a:xfrm>
          <a:prstGeom prst="roundRect">
            <a:avLst>
              <a:gd name="adj" fmla="val 403"/>
            </a:avLst>
          </a:prstGeom>
          <a:solidFill>
            <a:srgbClr val="99FFCC"/>
          </a:solidFill>
          <a:ln w="9525" cap="flat">
            <a:solidFill>
              <a:srgbClr val="33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3215521" y="4449960"/>
            <a:ext cx="191088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Dipole Mode </a:t>
            </a:r>
          </a:p>
          <a:p>
            <a:r>
              <a:rPr lang="en-US" altLang="ja-JP" sz="1633">
                <a:solidFill>
                  <a:srgbClr val="FFFFFF"/>
                </a:solidFill>
              </a:rPr>
              <a:t>RF cavity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339201" y="4670281"/>
            <a:ext cx="1910880" cy="5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Dogleg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4930561" y="4320361"/>
            <a:ext cx="1910880" cy="54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Dogleg</a:t>
            </a:r>
          </a:p>
        </p:txBody>
      </p:sp>
    </p:spTree>
    <p:extLst>
      <p:ext uri="{BB962C8B-B14F-4D97-AF65-F5344CB8AC3E}">
        <p14:creationId xmlns:p14="http://schemas.microsoft.com/office/powerpoint/2010/main" val="3846944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2481" y="256681"/>
            <a:ext cx="7807680" cy="114480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Phase-space in TLEX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5401"/>
            <a:ext cx="9142560" cy="497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448641" y="1114921"/>
            <a:ext cx="1752480" cy="5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00CC"/>
                </a:solidFill>
              </a:rPr>
              <a:t>Before 1</a:t>
            </a:r>
            <a:r>
              <a:rPr lang="en-US" altLang="ja-JP" sz="1633" baseline="33000">
                <a:solidFill>
                  <a:srgbClr val="FF00CC"/>
                </a:solidFill>
              </a:rPr>
              <a:t>st</a:t>
            </a:r>
            <a:r>
              <a:rPr lang="en-US" altLang="ja-JP" sz="1633">
                <a:solidFill>
                  <a:srgbClr val="FF00CC"/>
                </a:solidFill>
              </a:rPr>
              <a:t> Dogleg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073921" y="1175400"/>
            <a:ext cx="1752480" cy="3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00CC"/>
                </a:solidFill>
              </a:rPr>
              <a:t>After 1</a:t>
            </a:r>
            <a:r>
              <a:rPr lang="en-US" altLang="ja-JP" sz="1633" baseline="33000">
                <a:solidFill>
                  <a:srgbClr val="FF00CC"/>
                </a:solidFill>
              </a:rPr>
              <a:t>st</a:t>
            </a:r>
            <a:r>
              <a:rPr lang="en-US" altLang="ja-JP" sz="1633">
                <a:solidFill>
                  <a:srgbClr val="FF00CC"/>
                </a:solidFill>
              </a:rPr>
              <a:t> Dogleg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437121" y="6216841"/>
            <a:ext cx="175248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00CC"/>
                </a:solidFill>
              </a:rPr>
              <a:t>After dipole RF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954401" y="6205321"/>
            <a:ext cx="1752480" cy="3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00CC"/>
                </a:solidFill>
              </a:rPr>
              <a:t>After 2</a:t>
            </a:r>
            <a:r>
              <a:rPr lang="en-US" altLang="ja-JP" sz="1633" baseline="33000">
                <a:solidFill>
                  <a:srgbClr val="FF00CC"/>
                </a:solidFill>
              </a:rPr>
              <a:t>nd</a:t>
            </a:r>
            <a:r>
              <a:rPr lang="en-US" altLang="ja-JP" sz="1633">
                <a:solidFill>
                  <a:srgbClr val="FF00CC"/>
                </a:solidFill>
              </a:rPr>
              <a:t> Dogleg</a:t>
            </a:r>
          </a:p>
        </p:txBody>
      </p:sp>
    </p:spTree>
    <p:extLst>
      <p:ext uri="{BB962C8B-B14F-4D97-AF65-F5344CB8AC3E}">
        <p14:creationId xmlns:p14="http://schemas.microsoft.com/office/powerpoint/2010/main" val="2549412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51521" y="96841"/>
            <a:ext cx="7807680" cy="114480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Emittance Evolution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2645641"/>
            <a:ext cx="5159520" cy="41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0" y="1021321"/>
            <a:ext cx="7948800" cy="162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6" name="Line 4"/>
          <p:cNvSpPr>
            <a:spLocks noChangeShapeType="1"/>
          </p:cNvSpPr>
          <p:nvPr/>
        </p:nvSpPr>
        <p:spPr bwMode="auto">
          <a:xfrm flipH="1">
            <a:off x="1108801" y="2416681"/>
            <a:ext cx="917280" cy="718560"/>
          </a:xfrm>
          <a:prstGeom prst="line">
            <a:avLst/>
          </a:prstGeom>
          <a:noFill/>
          <a:ln w="36000" cap="flat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1762561" y="2416681"/>
            <a:ext cx="394560" cy="653760"/>
          </a:xfrm>
          <a:prstGeom prst="line">
            <a:avLst/>
          </a:prstGeom>
          <a:noFill/>
          <a:ln w="36000" cap="flat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342881" y="2408040"/>
            <a:ext cx="73440" cy="1837440"/>
          </a:xfrm>
          <a:prstGeom prst="line">
            <a:avLst/>
          </a:prstGeom>
          <a:noFill/>
          <a:ln w="36000" cap="flat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3070081" y="2089801"/>
            <a:ext cx="1440" cy="1632960"/>
          </a:xfrm>
          <a:prstGeom prst="line">
            <a:avLst/>
          </a:prstGeom>
          <a:noFill/>
          <a:ln w="36000" cap="flat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3722401" y="2089801"/>
            <a:ext cx="1440" cy="979200"/>
          </a:xfrm>
          <a:prstGeom prst="line">
            <a:avLst/>
          </a:prstGeom>
          <a:noFill/>
          <a:ln w="36000" cap="flat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4440961" y="1698121"/>
            <a:ext cx="1440" cy="2024640"/>
          </a:xfrm>
          <a:prstGeom prst="line">
            <a:avLst/>
          </a:prstGeom>
          <a:noFill/>
          <a:ln w="36000" cap="flat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245121" y="5551561"/>
            <a:ext cx="456480" cy="52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/>
          <a:p>
            <a:pPr>
              <a:lnSpc>
                <a:spcPct val="102000"/>
              </a:lnSpc>
            </a:pPr>
            <a:r>
              <a:rPr lang="en-US" altLang="ja-JP" sz="1633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altLang="ja-JP" sz="1633" baseline="-10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325761" y="4180681"/>
            <a:ext cx="508320" cy="7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/>
          <a:p>
            <a:pPr>
              <a:lnSpc>
                <a:spcPct val="102000"/>
              </a:lnSpc>
            </a:pPr>
            <a:r>
              <a:rPr lang="en-US" altLang="ja-JP" sz="1633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altLang="ja-JP" sz="1633" baseline="-10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586401" y="3266280"/>
            <a:ext cx="508320" cy="7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/>
          <a:p>
            <a:pPr>
              <a:lnSpc>
                <a:spcPct val="102000"/>
              </a:lnSpc>
            </a:pPr>
            <a:r>
              <a:rPr lang="en-US" altLang="ja-JP" sz="1633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altLang="ja-JP" sz="1633" baseline="-1000">
                <a:solidFill>
                  <a:srgbClr val="000000"/>
                </a:solidFill>
              </a:rPr>
              <a:t>z</a:t>
            </a:r>
          </a:p>
        </p:txBody>
      </p:sp>
      <p:graphicFrame>
        <p:nvGraphicFramePr>
          <p:cNvPr id="38925" name="Group 13"/>
          <p:cNvGraphicFramePr>
            <a:graphicFrameLocks noGrp="1"/>
          </p:cNvGraphicFramePr>
          <p:nvPr/>
        </p:nvGraphicFramePr>
        <p:xfrm>
          <a:off x="5486401" y="3303721"/>
          <a:ext cx="3592800" cy="1662804"/>
        </p:xfrm>
        <a:graphic>
          <a:graphicData uri="http://schemas.openxmlformats.org/drawingml/2006/table">
            <a:tbl>
              <a:tblPr/>
              <a:tblGrid>
                <a:gridCol w="1185120">
                  <a:extLst>
                    <a:ext uri="{9D8B030D-6E8A-4147-A177-3AD203B41FA5}">
                      <a16:colId xmlns:a16="http://schemas.microsoft.com/office/drawing/2014/main" val="229624829"/>
                    </a:ext>
                  </a:extLst>
                </a:gridCol>
                <a:gridCol w="767520">
                  <a:extLst>
                    <a:ext uri="{9D8B030D-6E8A-4147-A177-3AD203B41FA5}">
                      <a16:colId xmlns:a16="http://schemas.microsoft.com/office/drawing/2014/main" val="2621776753"/>
                    </a:ext>
                  </a:extLst>
                </a:gridCol>
                <a:gridCol w="757440">
                  <a:extLst>
                    <a:ext uri="{9D8B030D-6E8A-4147-A177-3AD203B41FA5}">
                      <a16:colId xmlns:a16="http://schemas.microsoft.com/office/drawing/2014/main" val="4145281224"/>
                    </a:ext>
                  </a:extLst>
                </a:gridCol>
                <a:gridCol w="882720">
                  <a:extLst>
                    <a:ext uri="{9D8B030D-6E8A-4147-A177-3AD203B41FA5}">
                      <a16:colId xmlns:a16="http://schemas.microsoft.com/office/drawing/2014/main" val="3946966121"/>
                    </a:ext>
                  </a:extLst>
                </a:gridCol>
              </a:tblGrid>
              <a:tr h="33984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Position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50" charset="-128"/>
                        </a:rPr>
                        <a:t>e</a:t>
                      </a:r>
                      <a:r>
                        <a:rPr kumimoji="0" lang="en-US" altLang="ja-JP" sz="1600" b="0" i="0" u="none" strike="noStrike" cap="none" normalizeH="0" baseline="-1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x</a:t>
                      </a:r>
                    </a:p>
                  </a:txBody>
                  <a:tcPr marL="81638" marR="81638" marT="42452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50" charset="-128"/>
                        </a:rPr>
                        <a:t>e</a:t>
                      </a:r>
                      <a:r>
                        <a:rPr kumimoji="0" lang="en-US" altLang="ja-JP" sz="1600" b="0" i="0" u="none" strike="noStrike" cap="none" normalizeH="0" baseline="-1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y</a:t>
                      </a:r>
                    </a:p>
                  </a:txBody>
                  <a:tcPr marL="81638" marR="81638" marT="42452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50" charset="-128"/>
                        </a:rPr>
                        <a:t>e</a:t>
                      </a:r>
                      <a:r>
                        <a:rPr kumimoji="0" lang="en-US" altLang="ja-JP" sz="1600" b="0" i="0" u="none" strike="noStrike" cap="none" normalizeH="0" baseline="-1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z</a:t>
                      </a:r>
                    </a:p>
                  </a:txBody>
                  <a:tcPr marL="81638" marR="81638" marT="42452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41731"/>
                  </a:ext>
                </a:extLst>
              </a:tr>
              <a:tr h="330741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Cathode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1.5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1.5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8.5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097267"/>
                  </a:ext>
                </a:extLst>
              </a:tr>
              <a:tr h="330741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RFTB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160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0.045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8.5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687145"/>
                  </a:ext>
                </a:extLst>
              </a:tr>
              <a:tr h="330741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TLEX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8.5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0.045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160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250255"/>
                  </a:ext>
                </a:extLst>
              </a:tr>
              <a:tr h="330741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ILC design 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0.04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8.4e+5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538454"/>
                  </a:ext>
                </a:extLst>
              </a:tr>
            </a:tbl>
          </a:graphicData>
        </a:graphic>
      </p:graphicFrame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7146721" y="2939401"/>
            <a:ext cx="1409760" cy="3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/>
              <a:t>(norm. in um)</a:t>
            </a:r>
          </a:p>
        </p:txBody>
      </p:sp>
    </p:spTree>
    <p:extLst>
      <p:ext uri="{BB962C8B-B14F-4D97-AF65-F5344CB8AC3E}">
        <p14:creationId xmlns:p14="http://schemas.microsoft.com/office/powerpoint/2010/main" val="2242250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2481" y="256681"/>
            <a:ext cx="7807680" cy="1144800"/>
          </a:xfrm>
          <a:ln/>
        </p:spPr>
        <p:txBody>
          <a:bodyPr vert="horz" lIns="91440" tIns="25144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991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Parameters</a:t>
            </a:r>
          </a:p>
        </p:txBody>
      </p:sp>
      <p:graphicFrame>
        <p:nvGraphicFramePr>
          <p:cNvPr id="39938" name="Group 2"/>
          <p:cNvGraphicFramePr>
            <a:graphicFrameLocks noGrp="1"/>
          </p:cNvGraphicFramePr>
          <p:nvPr/>
        </p:nvGraphicFramePr>
        <p:xfrm>
          <a:off x="1242721" y="1810441"/>
          <a:ext cx="6923520" cy="4397949"/>
        </p:xfrm>
        <a:graphic>
          <a:graphicData uri="http://schemas.openxmlformats.org/drawingml/2006/table">
            <a:tbl>
              <a:tblPr/>
              <a:tblGrid>
                <a:gridCol w="2306880">
                  <a:extLst>
                    <a:ext uri="{9D8B030D-6E8A-4147-A177-3AD203B41FA5}">
                      <a16:colId xmlns:a16="http://schemas.microsoft.com/office/drawing/2014/main" val="3964690446"/>
                    </a:ext>
                  </a:extLst>
                </a:gridCol>
                <a:gridCol w="2308320">
                  <a:extLst>
                    <a:ext uri="{9D8B030D-6E8A-4147-A177-3AD203B41FA5}">
                      <a16:colId xmlns:a16="http://schemas.microsoft.com/office/drawing/2014/main" val="1865169531"/>
                    </a:ext>
                  </a:extLst>
                </a:gridCol>
                <a:gridCol w="2308320">
                  <a:extLst>
                    <a:ext uri="{9D8B030D-6E8A-4147-A177-3AD203B41FA5}">
                      <a16:colId xmlns:a16="http://schemas.microsoft.com/office/drawing/2014/main" val="2489164705"/>
                    </a:ext>
                  </a:extLst>
                </a:gridCol>
              </a:tblGrid>
              <a:tr h="330741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Parameter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Value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Unit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95044"/>
                  </a:ext>
                </a:extLst>
              </a:tr>
              <a:tr h="330741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Bsol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0.1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T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042993"/>
                  </a:ext>
                </a:extLst>
              </a:tr>
              <a:tr h="330741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Initial emittance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1.5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mm.mrad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963905"/>
                  </a:ext>
                </a:extLst>
              </a:tr>
              <a:tr h="330741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Bunch length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ps (full width)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24660"/>
                  </a:ext>
                </a:extLst>
              </a:tr>
              <a:tr h="330741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Beam size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1.6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mm (rms)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252414"/>
                  </a:ext>
                </a:extLst>
              </a:tr>
              <a:tr h="36144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Gamma after acc. 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49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231100"/>
                  </a:ext>
                </a:extLst>
              </a:tr>
              <a:tr h="330741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g1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-0.503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T/m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493739"/>
                  </a:ext>
                </a:extLst>
              </a:tr>
              <a:tr h="330741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g2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0.926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T/m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993668"/>
                  </a:ext>
                </a:extLst>
              </a:tr>
              <a:tr h="330741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g3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2.058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T/m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15334"/>
                  </a:ext>
                </a:extLst>
              </a:tr>
              <a:tr h="330741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alpha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0.3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rad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9281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50" charset="-128"/>
                        </a:rPr>
                        <a:t>η (dispersion)</a:t>
                      </a:r>
                    </a:p>
                  </a:txBody>
                  <a:tcPr marL="81638" marR="81638" marT="42452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0.355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m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481162"/>
                  </a:ext>
                </a:extLst>
              </a:tr>
              <a:tr h="36000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ξ(mom. compaction)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0.106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m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009681"/>
                  </a:ext>
                </a:extLst>
              </a:tr>
              <a:tr h="33984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RF voltage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1.29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MV (at </a:t>
                      </a: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ＭＳ Ｐゴシック" panose="020B0600070205080204" pitchFamily="50" charset="-128"/>
                        </a:rPr>
                        <a:t>λ</a:t>
                      </a: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)</a:t>
                      </a:r>
                    </a:p>
                  </a:txBody>
                  <a:tcPr marL="81638" marR="81638" marT="568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9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306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1441" y="125641"/>
            <a:ext cx="8275680" cy="1144800"/>
          </a:xfrm>
          <a:ln/>
        </p:spPr>
        <p:txBody>
          <a:bodyPr vert="horz" lIns="91440" tIns="18287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903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Flat Beam Generation at STF and WFA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0" y="1208521"/>
            <a:ext cx="7902720" cy="56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60641" y="1346761"/>
            <a:ext cx="5616000" cy="276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4534" rIns="81638" bIns="40819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ja-JP" sz="2177">
                <a:solidFill>
                  <a:srgbClr val="000080"/>
                </a:solidFill>
                <a:latin typeface="Luxi Serif" pitchFamily="16" charset="0"/>
              </a:rPr>
              <a:t>RFBT experiment will be carried at KEK-STF. </a:t>
            </a:r>
          </a:p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ja-JP" sz="2177">
                <a:solidFill>
                  <a:srgbClr val="000080"/>
                </a:solidFill>
                <a:latin typeface="Luxi Serif" pitchFamily="16" charset="0"/>
              </a:rPr>
              <a:t>TLEX experiment will be carried out at ANL WFA. </a:t>
            </a:r>
          </a:p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ja-JP" sz="2177">
                <a:solidFill>
                  <a:srgbClr val="000080"/>
                </a:solidFill>
                <a:latin typeface="Luxi Serif" pitchFamily="16" charset="0"/>
              </a:rPr>
              <a:t>These works will be carried out in 2018 and 2019.</a:t>
            </a:r>
          </a:p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ja-JP" sz="2177">
                <a:solidFill>
                  <a:srgbClr val="000080"/>
                </a:solidFill>
                <a:latin typeface="Luxi Serif" pitchFamily="16" charset="0"/>
              </a:rPr>
              <a:t>The flat beam compatible to LC will be demonstrated in STF by introducing the TLEX beam line as a future proposal. 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 rot="19260000">
            <a:off x="5912641" y="1978921"/>
            <a:ext cx="2576160" cy="338400"/>
          </a:xfrm>
          <a:prstGeom prst="roundRect">
            <a:avLst>
              <a:gd name="adj" fmla="val 426"/>
            </a:avLst>
          </a:prstGeom>
          <a:solidFill>
            <a:srgbClr val="FF99CC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 rot="19260000">
            <a:off x="6171841" y="1418761"/>
            <a:ext cx="217584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00CC"/>
                </a:solidFill>
              </a:rPr>
              <a:t>RFTB + TLEX section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26512" r="11234" b="22725"/>
          <a:stretch>
            <a:fillRect/>
          </a:stretch>
        </p:blipFill>
        <p:spPr bwMode="auto">
          <a:xfrm>
            <a:off x="3265921" y="5486761"/>
            <a:ext cx="5951520" cy="13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489" t="26512" r="11234" b="227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632961" y="4049640"/>
            <a:ext cx="1314720" cy="45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36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6000"/>
              </a:lnSpc>
            </a:pPr>
            <a:r>
              <a:rPr lang="en-US" altLang="ja-JP" sz="2540">
                <a:solidFill>
                  <a:srgbClr val="FF00CC"/>
                </a:solidFill>
                <a:latin typeface="Gentium Book Basic" panose="02000503060000020004" pitchFamily="2" charset="0"/>
              </a:rPr>
              <a:t>KEK-STF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269761" y="4916520"/>
            <a:ext cx="1465920" cy="45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3620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6000"/>
              </a:lnSpc>
            </a:pPr>
            <a:r>
              <a:rPr lang="en-US" altLang="ja-JP" sz="2540">
                <a:solidFill>
                  <a:srgbClr val="FF00CC"/>
                </a:solidFill>
                <a:latin typeface="Gentium Book Basic" panose="02000503060000020004" pitchFamily="2" charset="0"/>
              </a:rPr>
              <a:t>ANL-WFA</a:t>
            </a:r>
          </a:p>
        </p:txBody>
      </p:sp>
    </p:spTree>
    <p:extLst>
      <p:ext uri="{BB962C8B-B14F-4D97-AF65-F5344CB8AC3E}">
        <p14:creationId xmlns:p14="http://schemas.microsoft.com/office/powerpoint/2010/main" val="2593497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1041" y="163081"/>
            <a:ext cx="7116480" cy="146880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Summary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26881" y="1437481"/>
            <a:ext cx="8425440" cy="616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001" rIns="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  <a:spcAft>
                <a:spcPts val="261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540">
                <a:latin typeface="Georgia" panose="02040502050405020303" pitchFamily="18" charset="0"/>
                <a:ea typeface="HGS明朝E" panose="02020900000000000000" pitchFamily="18" charset="-128"/>
              </a:rPr>
              <a:t>Emittance exchange gives a freedom to optimize the emittance partitioning among degree of freedom.</a:t>
            </a:r>
          </a:p>
          <a:p>
            <a:pPr>
              <a:lnSpc>
                <a:spcPct val="95000"/>
              </a:lnSpc>
              <a:spcAft>
                <a:spcPts val="261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540">
                <a:latin typeface="Georgia" panose="02040502050405020303" pitchFamily="18" charset="0"/>
                <a:ea typeface="HGS明朝E" panose="02020900000000000000" pitchFamily="18" charset="-128"/>
              </a:rPr>
              <a:t>Applications : High gain FEL, coherent radiation, extremely short bunch generation, flat beam for LC, etc.</a:t>
            </a:r>
          </a:p>
          <a:p>
            <a:pPr>
              <a:lnSpc>
                <a:spcPct val="95000"/>
              </a:lnSpc>
              <a:spcAft>
                <a:spcPts val="261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540">
                <a:latin typeface="Georgia" panose="02040502050405020303" pitchFamily="18" charset="0"/>
                <a:ea typeface="HGS明朝E" panose="02020900000000000000" pitchFamily="18" charset="-128"/>
              </a:rPr>
              <a:t>ILC compatible beam can be made with these techniques.</a:t>
            </a:r>
          </a:p>
          <a:p>
            <a:pPr>
              <a:lnSpc>
                <a:spcPct val="95000"/>
              </a:lnSpc>
              <a:spcAft>
                <a:spcPts val="261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540">
                <a:latin typeface="Georgia" panose="02040502050405020303" pitchFamily="18" charset="0"/>
                <a:ea typeface="HGS明朝E" panose="02020900000000000000" pitchFamily="18" charset="-128"/>
              </a:rPr>
              <a:t>Pilot experiments will be carried out at KEK-STF and ANL-WFA. </a:t>
            </a:r>
          </a:p>
          <a:p>
            <a:pPr>
              <a:lnSpc>
                <a:spcPct val="95000"/>
              </a:lnSpc>
              <a:spcAft>
                <a:spcPts val="261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</a:pPr>
            <a:r>
              <a:rPr lang="en-US" altLang="ja-JP" sz="2540">
                <a:latin typeface="Georgia" panose="02040502050405020303" pitchFamily="18" charset="0"/>
                <a:ea typeface="HGS明朝E" panose="02020900000000000000" pitchFamily="18" charset="-128"/>
              </a:rPr>
              <a:t>It can be a proposal for a future plan of STF.  </a:t>
            </a:r>
          </a:p>
        </p:txBody>
      </p:sp>
    </p:spTree>
    <p:extLst>
      <p:ext uri="{BB962C8B-B14F-4D97-AF65-F5344CB8AC3E}">
        <p14:creationId xmlns:p14="http://schemas.microsoft.com/office/powerpoint/2010/main" val="31015371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2481" y="256681"/>
            <a:ext cx="7807680" cy="1144800"/>
          </a:xfrm>
          <a:ln/>
        </p:spPr>
        <p:txBody>
          <a:bodyPr vert="horz" lIns="91440" tIns="22859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 sz="3628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Acknowledgement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720001" y="1698121"/>
            <a:ext cx="6700320" cy="396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18000"/>
              </a:lnSpc>
            </a:pPr>
            <a:r>
              <a:rPr lang="en-US" altLang="ja-JP" sz="2177">
                <a:latin typeface="Arial Black" panose="020B0A04020102020204" pitchFamily="34" charset="0"/>
              </a:rPr>
              <a:t>P. Piot (Northrn Illinois University)</a:t>
            </a:r>
          </a:p>
          <a:p>
            <a:pPr>
              <a:lnSpc>
                <a:spcPct val="118000"/>
              </a:lnSpc>
            </a:pPr>
            <a:r>
              <a:rPr lang="en-US" altLang="ja-JP" sz="2177">
                <a:latin typeface="Arial Black" panose="020B0A04020102020204" pitchFamily="34" charset="0"/>
              </a:rPr>
              <a:t>J. Power (ANL)</a:t>
            </a:r>
          </a:p>
          <a:p>
            <a:pPr>
              <a:lnSpc>
                <a:spcPct val="118000"/>
              </a:lnSpc>
            </a:pPr>
            <a:r>
              <a:rPr lang="en-US" altLang="ja-JP" sz="2177">
                <a:latin typeface="Arial Black" panose="020B0A04020102020204" pitchFamily="34" charset="0"/>
              </a:rPr>
              <a:t>H. Hayano, N. Yamamoto, Y. Seimiya (KEK)</a:t>
            </a:r>
          </a:p>
          <a:p>
            <a:pPr>
              <a:lnSpc>
                <a:spcPct val="118000"/>
              </a:lnSpc>
            </a:pPr>
            <a:r>
              <a:rPr lang="en-US" altLang="ja-JP" sz="2177">
                <a:latin typeface="Arial Black" panose="020B0A04020102020204" pitchFamily="34" charset="0"/>
              </a:rPr>
              <a:t>S. Kashiwagi (Tohoku University)</a:t>
            </a:r>
          </a:p>
          <a:p>
            <a:pPr>
              <a:lnSpc>
                <a:spcPct val="118000"/>
              </a:lnSpc>
            </a:pPr>
            <a:r>
              <a:rPr lang="en-US" altLang="ja-JP" sz="2177">
                <a:latin typeface="Arial Black" panose="020B0A04020102020204" pitchFamily="34" charset="0"/>
              </a:rPr>
              <a:t>K. Sakaue, M. Wahio (Waseda University)</a:t>
            </a:r>
          </a:p>
          <a:p>
            <a:pPr>
              <a:lnSpc>
                <a:spcPct val="118000"/>
              </a:lnSpc>
            </a:pPr>
            <a:endParaRPr lang="en-US" altLang="ja-JP" sz="2177">
              <a:latin typeface="Arial Black" panose="020B0A04020102020204" pitchFamily="34" charset="0"/>
            </a:endParaRPr>
          </a:p>
          <a:p>
            <a:pPr>
              <a:lnSpc>
                <a:spcPct val="118000"/>
              </a:lnSpc>
            </a:pPr>
            <a:r>
              <a:rPr lang="en-US" altLang="ja-JP" sz="2177">
                <a:latin typeface="Arial Black" panose="020B0A04020102020204" pitchFamily="34" charset="0"/>
              </a:rPr>
              <a:t>This work is partly supported by Japan-US </a:t>
            </a:r>
          </a:p>
          <a:p>
            <a:pPr>
              <a:lnSpc>
                <a:spcPct val="118000"/>
              </a:lnSpc>
            </a:pPr>
            <a:r>
              <a:rPr lang="en-US" altLang="ja-JP" sz="2177">
                <a:latin typeface="Arial Black" panose="020B0A04020102020204" pitchFamily="34" charset="0"/>
              </a:rPr>
              <a:t>cooperativegrant for scientific studies, </a:t>
            </a:r>
          </a:p>
          <a:p>
            <a:pPr>
              <a:lnSpc>
                <a:spcPct val="118000"/>
              </a:lnSpc>
            </a:pPr>
            <a:r>
              <a:rPr lang="en-US" altLang="ja-JP" sz="2177">
                <a:latin typeface="Arial Black" panose="020B0A04020102020204" pitchFamily="34" charset="0"/>
              </a:rPr>
              <a:t>Grant aid for scientific study by</a:t>
            </a:r>
            <a:br>
              <a:rPr lang="en-US" altLang="ja-JP" sz="2177">
                <a:latin typeface="Arial Black" panose="020B0A04020102020204" pitchFamily="34" charset="0"/>
              </a:rPr>
            </a:br>
            <a:r>
              <a:rPr lang="en-US" altLang="ja-JP" sz="2177">
                <a:latin typeface="Arial Black" panose="020B0A04020102020204" pitchFamily="34" charset="0"/>
              </a:rPr>
              <a:t>MEXT Japan (KAKENHI) </a:t>
            </a:r>
          </a:p>
        </p:txBody>
      </p:sp>
    </p:spTree>
    <p:extLst>
      <p:ext uri="{BB962C8B-B14F-4D97-AF65-F5344CB8AC3E}">
        <p14:creationId xmlns:p14="http://schemas.microsoft.com/office/powerpoint/2010/main" val="4169423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2481" y="256681"/>
            <a:ext cx="7807680" cy="114480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Louisville's theorem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6881" y="1698121"/>
            <a:ext cx="8359200" cy="4478400"/>
          </a:xfrm>
          <a:ln/>
        </p:spPr>
        <p:txBody>
          <a:bodyPr vert="horz" lIns="91440" tIns="0" rIns="91440" bIns="45720" rtlCol="0">
            <a:normAutofit/>
          </a:bodyPr>
          <a:lstStyle/>
          <a:p>
            <a:pPr marL="195843" indent="-195843"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540">
                <a:latin typeface="Century" panose="02040604050505020304" pitchFamily="18" charset="0"/>
              </a:rPr>
              <a:t>6D emittance is invariant.</a:t>
            </a:r>
          </a:p>
          <a:p>
            <a:pPr marL="195843" indent="-195843"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540">
                <a:latin typeface="Century" panose="02040604050505020304" pitchFamily="18" charset="0"/>
              </a:rPr>
              <a:t>2D emittance (ex, ey, ez) can be conserved, but not invariant.</a:t>
            </a:r>
          </a:p>
          <a:p>
            <a:pPr marL="195843" indent="-195843">
              <a:spcBef>
                <a:spcPts val="522"/>
              </a:spcBef>
              <a:spcAft>
                <a:spcPts val="522"/>
              </a:spcAft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ja-JP" sz="2540">
                <a:latin typeface="Century" panose="02040604050505020304" pitchFamily="18" charset="0"/>
              </a:rPr>
              <a:t>Can the partitioning of x, y, and z be modified as we want? (Phase-space rotation).</a:t>
            </a: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/>
        </p:nvGraphicFramePr>
        <p:xfrm>
          <a:off x="388800" y="4202280"/>
          <a:ext cx="8467200" cy="1697490"/>
        </p:xfrm>
        <a:graphic>
          <a:graphicData uri="http://schemas.openxmlformats.org/drawingml/2006/table">
            <a:tbl>
              <a:tblPr/>
              <a:tblGrid>
                <a:gridCol w="2145600">
                  <a:extLst>
                    <a:ext uri="{9D8B030D-6E8A-4147-A177-3AD203B41FA5}">
                      <a16:colId xmlns:a16="http://schemas.microsoft.com/office/drawing/2014/main" val="2440561105"/>
                    </a:ext>
                  </a:extLst>
                </a:gridCol>
                <a:gridCol w="1565280">
                  <a:extLst>
                    <a:ext uri="{9D8B030D-6E8A-4147-A177-3AD203B41FA5}">
                      <a16:colId xmlns:a16="http://schemas.microsoft.com/office/drawing/2014/main" val="2861807949"/>
                    </a:ext>
                  </a:extLst>
                </a:gridCol>
                <a:gridCol w="1607040">
                  <a:extLst>
                    <a:ext uri="{9D8B030D-6E8A-4147-A177-3AD203B41FA5}">
                      <a16:colId xmlns:a16="http://schemas.microsoft.com/office/drawing/2014/main" val="3154715254"/>
                    </a:ext>
                  </a:extLst>
                </a:gridCol>
                <a:gridCol w="1545120">
                  <a:extLst>
                    <a:ext uri="{9D8B030D-6E8A-4147-A177-3AD203B41FA5}">
                      <a16:colId xmlns:a16="http://schemas.microsoft.com/office/drawing/2014/main" val="2724393171"/>
                    </a:ext>
                  </a:extLst>
                </a:gridCol>
                <a:gridCol w="1604160">
                  <a:extLst>
                    <a:ext uri="{9D8B030D-6E8A-4147-A177-3AD203B41FA5}">
                      <a16:colId xmlns:a16="http://schemas.microsoft.com/office/drawing/2014/main" val="3217727167"/>
                    </a:ext>
                  </a:extLst>
                </a:gridCol>
              </a:tblGrid>
              <a:tr h="412668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Emittance</a:t>
                      </a:r>
                    </a:p>
                  </a:txBody>
                  <a:tcPr marL="81638" marR="81638" marT="616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ex</a:t>
                      </a:r>
                    </a:p>
                  </a:txBody>
                  <a:tcPr marL="81638" marR="81638" marT="616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ey</a:t>
                      </a:r>
                    </a:p>
                  </a:txBody>
                  <a:tcPr marL="81638" marR="81638" marT="616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ez</a:t>
                      </a:r>
                    </a:p>
                  </a:txBody>
                  <a:tcPr marL="81638" marR="81638" marT="616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ex*ey*ez</a:t>
                      </a:r>
                    </a:p>
                  </a:txBody>
                  <a:tcPr marL="81638" marR="81638" marT="616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229889"/>
                  </a:ext>
                </a:extLst>
              </a:tr>
              <a:tr h="64080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No coupling</a:t>
                      </a:r>
                    </a:p>
                  </a:txBody>
                  <a:tcPr marL="81638" marR="81638" marT="616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conserved</a:t>
                      </a:r>
                    </a:p>
                  </a:txBody>
                  <a:tcPr marL="81638" marR="81638" marT="616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convserved</a:t>
                      </a:r>
                    </a:p>
                  </a:txBody>
                  <a:tcPr marL="81638" marR="81638" marT="616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conserved</a:t>
                      </a:r>
                    </a:p>
                  </a:txBody>
                  <a:tcPr marL="81638" marR="81638" marT="616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Invariant</a:t>
                      </a:r>
                    </a:p>
                  </a:txBody>
                  <a:tcPr marL="81638" marR="81638" marT="616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48376"/>
                  </a:ext>
                </a:extLst>
              </a:tr>
              <a:tr h="640800"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With coupling</a:t>
                      </a:r>
                    </a:p>
                  </a:txBody>
                  <a:tcPr marL="81638" marR="81638" marT="616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varied</a:t>
                      </a:r>
                    </a:p>
                  </a:txBody>
                  <a:tcPr marL="81638" marR="81638" marT="616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varied</a:t>
                      </a:r>
                    </a:p>
                  </a:txBody>
                  <a:tcPr marL="81638" marR="81638" marT="616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varied</a:t>
                      </a:r>
                    </a:p>
                  </a:txBody>
                  <a:tcPr marL="81638" marR="81638" marT="616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1pPr>
                      <a:lvl2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2pPr>
                      <a:lvl3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3pPr>
                      <a:lvl4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4pPr>
                      <a:lvl5pPr>
                        <a:lnSpc>
                          <a:spcPct val="83000"/>
                        </a:lnSpc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HGS明朝E" panose="02020900000000000000" pitchFamily="18" charset="-128"/>
                          <a:ea typeface="HGS明朝E" panose="02020900000000000000" pitchFamily="18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altLang="ja-JP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Invarian</a:t>
                      </a:r>
                    </a:p>
                  </a:txBody>
                  <a:tcPr marL="81638" marR="81638" marT="61653" marB="42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45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585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18561" y="2025001"/>
            <a:ext cx="7807680" cy="1729440"/>
          </a:xfrm>
          <a:ln/>
        </p:spPr>
        <p:txBody>
          <a:bodyPr vert="horz" lIns="91440" tIns="20573" rIns="91440" bIns="45720" rtlCol="0" anchor="ctr">
            <a:normAutofit fontScale="90000"/>
          </a:bodyPr>
          <a:lstStyle/>
          <a:p>
            <a:pPr>
              <a:lnSpc>
                <a:spcPct val="95000"/>
              </a:lnSpc>
              <a:spcBef>
                <a:spcPts val="522"/>
              </a:spcBef>
              <a:spcAft>
                <a:spcPts val="522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XY-Z</a:t>
            </a:r>
            <a:r>
              <a:rPr lang="ja-JP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　</a:t>
            </a: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Emittance Exchange</a:t>
            </a:r>
            <a:b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TLEX</a:t>
            </a:r>
            <a:b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altLang="ja-JP" sz="2177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(Transverse to Longitudinal Emittance eXchange)</a:t>
            </a:r>
          </a:p>
        </p:txBody>
      </p:sp>
    </p:spTree>
    <p:extLst>
      <p:ext uri="{BB962C8B-B14F-4D97-AF65-F5344CB8AC3E}">
        <p14:creationId xmlns:p14="http://schemas.microsoft.com/office/powerpoint/2010/main" val="3496088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7281" y="33481"/>
            <a:ext cx="7116480" cy="146880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XY-Z Emittance Exchange</a:t>
            </a:r>
            <a:b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TLEX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19521" y="1568521"/>
            <a:ext cx="7210080" cy="3264480"/>
          </a:xfrm>
          <a:ln/>
        </p:spPr>
        <p:txBody>
          <a:bodyPr vert="horz" lIns="91440" tIns="13715" rIns="91440" bIns="45720" rtlCol="0">
            <a:normAutofit/>
          </a:bodyPr>
          <a:lstStyle/>
          <a:p>
            <a:pPr marL="195843" indent="-195843">
              <a:lnSpc>
                <a:spcPct val="95000"/>
              </a:lnSpc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177">
                <a:latin typeface="Luxi Serif" pitchFamily="16" charset="0"/>
              </a:rPr>
              <a:t>TLEX can be made with chicane or two doglegs and a dipole mode RF cavity.</a:t>
            </a:r>
          </a:p>
          <a:p>
            <a:pPr marL="195843" indent="-195843">
              <a:lnSpc>
                <a:spcPct val="95000"/>
              </a:lnSpc>
              <a:buClr>
                <a:srgbClr val="4C1900"/>
              </a:buClr>
              <a:buSzPct val="7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 sz="2177">
                <a:latin typeface="Luxi Serif" pitchFamily="16" charset="0"/>
              </a:rPr>
              <a:t>The phase spaces of  X(transverse direction in deflecting plane) and Z (longitudinal direction) are swapped. </a:t>
            </a:r>
          </a:p>
          <a:p>
            <a:pPr marL="195843" indent="-195843">
              <a:lnSpc>
                <a:spcPct val="95000"/>
              </a:lnSpc>
              <a:buClr>
                <a:srgbClr val="4C1900"/>
              </a:buClr>
              <a:buSzPct val="7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altLang="ja-JP" sz="2177">
              <a:latin typeface="Luxi Serif" pitchFamily="1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0" y="2906281"/>
            <a:ext cx="7902720" cy="34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285281" y="5486761"/>
            <a:ext cx="131040" cy="653760"/>
          </a:xfrm>
          <a:prstGeom prst="ellipse">
            <a:avLst/>
          </a:prstGeom>
          <a:solidFill>
            <a:srgbClr val="8000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7575841" y="3984841"/>
            <a:ext cx="131040" cy="653760"/>
          </a:xfrm>
          <a:prstGeom prst="ellipse">
            <a:avLst/>
          </a:prstGeom>
          <a:solidFill>
            <a:srgbClr val="8000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</p:spTree>
    <p:extLst>
      <p:ext uri="{BB962C8B-B14F-4D97-AF65-F5344CB8AC3E}">
        <p14:creationId xmlns:p14="http://schemas.microsoft.com/office/powerpoint/2010/main" val="3190681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326881" y="1371241"/>
            <a:ext cx="8229600" cy="4767840"/>
          </a:xfrm>
          <a:prstGeom prst="roundRect">
            <a:avLst>
              <a:gd name="adj" fmla="val 28"/>
            </a:avLst>
          </a:prstGeom>
          <a:solidFill>
            <a:srgbClr val="003300">
              <a:alpha val="8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9681" y="291240"/>
            <a:ext cx="7116480" cy="146880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Transfer Matrix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461760" y="1598761"/>
          <a:ext cx="3260160" cy="1536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3588480" imgH="1633680" progId="">
                  <p:embed/>
                </p:oleObj>
              </mc:Choice>
              <mc:Fallback>
                <p:oleObj r:id="rId4" imgW="3588480" imgH="1633680" progId="">
                  <p:embed/>
                  <p:pic>
                    <p:nvPicPr>
                      <p:cNvPr id="13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760" y="1598761"/>
                        <a:ext cx="3260160" cy="153648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4401" y="1502281"/>
            <a:ext cx="246240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>
                <a:solidFill>
                  <a:srgbClr val="FFFFFF"/>
                </a:solidFill>
                <a:latin typeface="Luxi Serif" pitchFamily="16" charset="0"/>
              </a:rPr>
              <a:t>One dog-leg section 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4049281" y="3549961"/>
          <a:ext cx="3499200" cy="22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6" imgW="3846960" imgH="2418840" progId="">
                  <p:embed/>
                </p:oleObj>
              </mc:Choice>
              <mc:Fallback>
                <p:oleObj r:id="rId6" imgW="3846960" imgH="2418840" progId="">
                  <p:embed/>
                  <p:pic>
                    <p:nvPicPr>
                      <p:cNvPr id="13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281" y="3549961"/>
                        <a:ext cx="3499200" cy="2232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14401" y="1502281"/>
            <a:ext cx="246240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>
                <a:solidFill>
                  <a:srgbClr val="FFFFFF"/>
                </a:solidFill>
                <a:latin typeface="Luxi Serif" pitchFamily="16" charset="0"/>
              </a:rPr>
              <a:t>One dog-leg section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45441" y="3657961"/>
            <a:ext cx="136368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>
                <a:solidFill>
                  <a:srgbClr val="FFFFFF"/>
                </a:solidFill>
                <a:latin typeface="Luxi Serif" pitchFamily="16" charset="0"/>
              </a:rPr>
              <a:t>Dispersion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045440" y="4441321"/>
            <a:ext cx="281664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>
                <a:solidFill>
                  <a:srgbClr val="FFFFFF"/>
                </a:solidFill>
                <a:latin typeface="Luxi Serif" pitchFamily="16" charset="0"/>
              </a:rPr>
              <a:t>Momentum compaction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045441" y="5216041"/>
            <a:ext cx="193680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>
                <a:solidFill>
                  <a:srgbClr val="FFFFFF"/>
                </a:solidFill>
                <a:latin typeface="Luxi Serif" pitchFamily="16" charset="0"/>
              </a:rPr>
              <a:t>Effective length</a:t>
            </a:r>
          </a:p>
        </p:txBody>
      </p:sp>
    </p:spTree>
    <p:extLst>
      <p:ext uri="{BB962C8B-B14F-4D97-AF65-F5344CB8AC3E}">
        <p14:creationId xmlns:p14="http://schemas.microsoft.com/office/powerpoint/2010/main" val="578717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 noChangeArrowheads="1"/>
          </p:cNvSpPr>
          <p:nvPr/>
        </p:nvSpPr>
        <p:spPr bwMode="auto">
          <a:xfrm>
            <a:off x="131041" y="1077481"/>
            <a:ext cx="8961120" cy="5388480"/>
          </a:xfrm>
          <a:prstGeom prst="roundRect">
            <a:avLst>
              <a:gd name="adj" fmla="val 23"/>
            </a:avLst>
          </a:prstGeom>
          <a:solidFill>
            <a:srgbClr val="003300">
              <a:alpha val="8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1041" y="33481"/>
            <a:ext cx="7116480" cy="146880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Transfer Matrix  of Dipole RF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61" y="4245481"/>
            <a:ext cx="3657600" cy="216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20" y="4252681"/>
            <a:ext cx="3312000" cy="214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12321" y="4252681"/>
            <a:ext cx="77040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>
                <a:solidFill>
                  <a:srgbClr val="000080"/>
                </a:solidFill>
                <a:latin typeface="Luxi Serif" pitchFamily="16" charset="0"/>
              </a:rPr>
              <a:t>B</a:t>
            </a:r>
            <a:r>
              <a:rPr lang="en-US" altLang="ja-JP" sz="2177" baseline="-1000">
                <a:solidFill>
                  <a:srgbClr val="000080"/>
                </a:solidFill>
                <a:latin typeface="Luxi Serif" pitchFamily="16" charset="0"/>
              </a:rPr>
              <a:t>y</a:t>
            </a:r>
            <a:r>
              <a:rPr lang="en-US" altLang="ja-JP" sz="2177">
                <a:solidFill>
                  <a:srgbClr val="000080"/>
                </a:solidFill>
                <a:latin typeface="Luxi Serif" pitchFamily="16" charset="0"/>
              </a:rPr>
              <a:t>/B</a:t>
            </a:r>
            <a:r>
              <a:rPr lang="en-US" altLang="ja-JP" sz="2177" baseline="-1000">
                <a:solidFill>
                  <a:srgbClr val="000080"/>
                </a:solidFill>
                <a:latin typeface="Luxi Serif" pitchFamily="16" charset="0"/>
              </a:rPr>
              <a:t>0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69761" y="4245481"/>
            <a:ext cx="73008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>
                <a:solidFill>
                  <a:srgbClr val="000080"/>
                </a:solidFill>
                <a:latin typeface="Luxi Serif" pitchFamily="16" charset="0"/>
              </a:rPr>
              <a:t>E</a:t>
            </a:r>
            <a:r>
              <a:rPr lang="en-US" altLang="ja-JP" sz="2177" baseline="-1000">
                <a:solidFill>
                  <a:srgbClr val="000080"/>
                </a:solidFill>
                <a:latin typeface="Luxi Serif" pitchFamily="16" charset="0"/>
              </a:rPr>
              <a:t>z</a:t>
            </a:r>
            <a:r>
              <a:rPr lang="en-US" altLang="ja-JP" sz="2177">
                <a:solidFill>
                  <a:srgbClr val="000080"/>
                </a:solidFill>
                <a:latin typeface="Luxi Serif" pitchFamily="16" charset="0"/>
              </a:rPr>
              <a:t>/E</a:t>
            </a:r>
            <a:r>
              <a:rPr lang="en-US" altLang="ja-JP" sz="2177" baseline="-1000">
                <a:solidFill>
                  <a:srgbClr val="000080"/>
                </a:solidFill>
                <a:latin typeface="Luxi Serif" pitchFamily="16" charset="0"/>
              </a:rPr>
              <a:t>0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41" y="1315081"/>
            <a:ext cx="5520960" cy="263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4669921" y="1862281"/>
            <a:ext cx="456480" cy="144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4668481" y="2318761"/>
            <a:ext cx="459360" cy="1440"/>
          </a:xfrm>
          <a:prstGeom prst="line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33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4800960" y="1991881"/>
            <a:ext cx="195840" cy="195840"/>
          </a:xfrm>
          <a:prstGeom prst="ellipse">
            <a:avLst/>
          </a:prstGeom>
          <a:solidFill>
            <a:srgbClr val="FFFFFF"/>
          </a:solidFill>
          <a:ln w="36000" cap="flat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718561" y="1757160"/>
          <a:ext cx="2263680" cy="15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7" imgW="2445120" imgH="1616400" progId="">
                  <p:embed/>
                </p:oleObj>
              </mc:Choice>
              <mc:Fallback>
                <p:oleObj r:id="rId7" imgW="2445120" imgH="1616400" progId="">
                  <p:embed/>
                  <p:pic>
                    <p:nvPicPr>
                      <p:cNvPr id="143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61" y="1757160"/>
                        <a:ext cx="2263680" cy="15091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95840" y="1297801"/>
            <a:ext cx="173952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2177">
                <a:solidFill>
                  <a:srgbClr val="FFFFFF"/>
                </a:solidFill>
                <a:latin typeface="Luxi Serif" pitchFamily="16" charset="0"/>
              </a:rPr>
              <a:t>TM011cavity</a:t>
            </a:r>
          </a:p>
        </p:txBody>
      </p:sp>
      <p:graphicFrame>
        <p:nvGraphicFramePr>
          <p:cNvPr id="14349" name="Object 13"/>
          <p:cNvGraphicFramePr>
            <a:graphicFrameLocks noChangeAspect="1"/>
          </p:cNvGraphicFramePr>
          <p:nvPr/>
        </p:nvGraphicFramePr>
        <p:xfrm>
          <a:off x="1535041" y="3312360"/>
          <a:ext cx="951840" cy="77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9" imgW="1026360" imgH="821160" progId="">
                  <p:embed/>
                </p:oleObj>
              </mc:Choice>
              <mc:Fallback>
                <p:oleObj r:id="rId9" imgW="1026360" imgH="821160" progId="">
                  <p:embed/>
                  <p:pic>
                    <p:nvPicPr>
                      <p:cNvPr id="143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041" y="3312360"/>
                        <a:ext cx="951840" cy="777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1889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 noChangeArrowheads="1"/>
          </p:cNvSpPr>
          <p:nvPr/>
        </p:nvSpPr>
        <p:spPr bwMode="auto">
          <a:xfrm>
            <a:off x="131041" y="1306441"/>
            <a:ext cx="8961120" cy="5159520"/>
          </a:xfrm>
          <a:prstGeom prst="roundRect">
            <a:avLst>
              <a:gd name="adj" fmla="val 28"/>
            </a:avLst>
          </a:prstGeom>
          <a:solidFill>
            <a:srgbClr val="003300">
              <a:alpha val="8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1041" y="163081"/>
            <a:ext cx="7116480" cy="1468800"/>
          </a:xfrm>
          <a:ln/>
        </p:spPr>
        <p:txBody>
          <a:bodyPr vert="horz" lIns="91440" tIns="20573" rIns="91440" bIns="45720" rtlCol="0" anchor="ctr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altLang="ja-JP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Matrices   </a:t>
            </a:r>
            <a:r>
              <a:rPr lang="en-US" altLang="ja-JP" sz="2177">
                <a:solidFill>
                  <a:srgbClr val="66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-EEX section-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49281" y="1502281"/>
          <a:ext cx="4318560" cy="36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4705920" imgH="388080" progId="">
                  <p:embed/>
                </p:oleObj>
              </mc:Choice>
              <mc:Fallback>
                <p:oleObj r:id="rId4" imgW="4705920" imgH="388080" progId="">
                  <p:embed/>
                  <p:pic>
                    <p:nvPicPr>
                      <p:cNvPr id="15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81" y="1502281"/>
                        <a:ext cx="4318560" cy="36864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249921" y="2089801"/>
          <a:ext cx="3843360" cy="15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6" imgW="4203720" imgH="1611360" progId="">
                  <p:embed/>
                </p:oleObj>
              </mc:Choice>
              <mc:Fallback>
                <p:oleObj r:id="rId6" imgW="4203720" imgH="1611360" progId="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921" y="2089801"/>
                        <a:ext cx="3843360" cy="150912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461761" y="3776041"/>
          <a:ext cx="1006560" cy="2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8" imgW="1080000" imgH="288000" progId="">
                  <p:embed/>
                </p:oleObj>
              </mc:Choice>
              <mc:Fallback>
                <p:oleObj r:id="rId8" imgW="1080000" imgH="288000" progId="">
                  <p:embed/>
                  <p:pic>
                    <p:nvPicPr>
                      <p:cNvPr id="15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761" y="3776041"/>
                        <a:ext cx="1006560" cy="273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373761" y="3722761"/>
            <a:ext cx="1956960" cy="34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2248" rIns="81638" bIns="4081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1814">
                <a:solidFill>
                  <a:srgbClr val="FFFFFF"/>
                </a:solidFill>
                <a:latin typeface="Luxi Serif" pitchFamily="16" charset="0"/>
              </a:rPr>
              <a:t>matching condition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696481" y="5576041"/>
            <a:ext cx="2252160" cy="5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1105" rIns="81638" bIns="40819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1633">
                <a:solidFill>
                  <a:srgbClr val="FFFFFF"/>
                </a:solidFill>
                <a:latin typeface="Luxi Serif" pitchFamily="16" charset="0"/>
              </a:rPr>
              <a:t>x-z space exchange </a:t>
            </a:r>
          </a:p>
          <a:p>
            <a:pPr>
              <a:lnSpc>
                <a:spcPct val="95000"/>
              </a:lnSpc>
            </a:pPr>
            <a:r>
              <a:rPr lang="en-US" altLang="ja-JP" sz="1633">
                <a:solidFill>
                  <a:srgbClr val="FFFFFF"/>
                </a:solidFill>
                <a:latin typeface="Luxi Serif" pitchFamily="16" charset="0"/>
              </a:rPr>
              <a:t>by the 4D space rotation.</a:t>
            </a:r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1280161" y="5224681"/>
          <a:ext cx="240768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10" imgW="2537280" imgH="997560" progId="">
                  <p:embed/>
                </p:oleObj>
              </mc:Choice>
              <mc:Fallback>
                <p:oleObj r:id="rId10" imgW="2537280" imgH="997560" progId="">
                  <p:embed/>
                  <p:pic>
                    <p:nvPicPr>
                      <p:cNvPr id="153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161" y="5224681"/>
                        <a:ext cx="2407680" cy="914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3330721" y="2089801"/>
            <a:ext cx="1828800" cy="783360"/>
          </a:xfrm>
          <a:prstGeom prst="roundRect">
            <a:avLst>
              <a:gd name="adj" fmla="val 181"/>
            </a:avLst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1437121" y="2743561"/>
            <a:ext cx="1828800" cy="858240"/>
          </a:xfrm>
          <a:prstGeom prst="roundRect">
            <a:avLst>
              <a:gd name="adj" fmla="val 167"/>
            </a:avLst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1633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1730881" y="4310281"/>
            <a:ext cx="1306080" cy="587520"/>
          </a:xfrm>
          <a:prstGeom prst="wedgeRectCallout">
            <a:avLst>
              <a:gd name="adj1" fmla="val -31106"/>
              <a:gd name="adj2" fmla="val 92083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1633">
                <a:solidFill>
                  <a:srgbClr val="FF3366"/>
                </a:solidFill>
              </a:rPr>
              <a:t>compression </a:t>
            </a:r>
          </a:p>
          <a:p>
            <a:pPr algn="ctr"/>
            <a:r>
              <a:rPr lang="en-US" altLang="ja-JP" sz="1633">
                <a:solidFill>
                  <a:srgbClr val="FF3366"/>
                </a:solidFill>
              </a:rPr>
              <a:t>factor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297601" y="4310281"/>
            <a:ext cx="1306080" cy="587520"/>
          </a:xfrm>
          <a:prstGeom prst="wedgeRectCallout">
            <a:avLst>
              <a:gd name="adj1" fmla="val -52574"/>
              <a:gd name="adj2" fmla="val 101301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1633">
                <a:solidFill>
                  <a:srgbClr val="FF3366"/>
                </a:solidFill>
              </a:rPr>
              <a:t>dilution </a:t>
            </a:r>
          </a:p>
          <a:p>
            <a:pPr algn="ctr"/>
            <a:r>
              <a:rPr lang="en-US" altLang="ja-JP" sz="1633">
                <a:solidFill>
                  <a:srgbClr val="FF3366"/>
                </a:solidFill>
              </a:rPr>
              <a:t>factor</a:t>
            </a: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21" y="1568521"/>
            <a:ext cx="2609280" cy="222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21" y="3918601"/>
            <a:ext cx="2661120" cy="2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464161" y="1698121"/>
            <a:ext cx="38304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/>
          <a:p>
            <a:pPr>
              <a:lnSpc>
                <a:spcPct val="95000"/>
              </a:lnSpc>
            </a:pPr>
            <a:r>
              <a:rPr lang="en-US" altLang="ja-JP" sz="2177">
                <a:solidFill>
                  <a:srgbClr val="FF0000"/>
                </a:solidFill>
                <a:latin typeface="Luxi Serif" pitchFamily="16" charset="0"/>
              </a:rPr>
              <a:t>x</a:t>
            </a:r>
            <a:r>
              <a:rPr lang="en-US" altLang="ja-JP" sz="2177" baseline="-1000">
                <a:solidFill>
                  <a:srgbClr val="FF0000"/>
                </a:solidFill>
                <a:latin typeface="Luxi Serif" pitchFamily="16" charset="0"/>
              </a:rPr>
              <a:t>0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334561" y="4039561"/>
            <a:ext cx="367200" cy="40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4534" rIns="81638" bIns="40819"/>
          <a:lstStyle/>
          <a:p>
            <a:pPr>
              <a:lnSpc>
                <a:spcPct val="95000"/>
              </a:lnSpc>
            </a:pPr>
            <a:r>
              <a:rPr lang="en-US" altLang="ja-JP" sz="2177">
                <a:solidFill>
                  <a:srgbClr val="FF0000"/>
                </a:solidFill>
                <a:latin typeface="Luxi Serif" pitchFamily="16" charset="0"/>
              </a:rPr>
              <a:t>z</a:t>
            </a:r>
            <a:r>
              <a:rPr lang="en-US" altLang="ja-JP" sz="2177" baseline="-1000">
                <a:solidFill>
                  <a:srgbClr val="FF0000"/>
                </a:solidFill>
                <a:latin typeface="Luxi Serif" pitchFamily="16" charset="0"/>
              </a:rPr>
              <a:t>1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7380001" y="6465961"/>
            <a:ext cx="70560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55220" rIns="81638" bIns="40819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33">
                <a:solidFill>
                  <a:srgbClr val="FFFFFF"/>
                </a:solidFill>
              </a:rPr>
              <a:t>otsuki</a:t>
            </a:r>
          </a:p>
        </p:txBody>
      </p:sp>
    </p:spTree>
    <p:extLst>
      <p:ext uri="{BB962C8B-B14F-4D97-AF65-F5344CB8AC3E}">
        <p14:creationId xmlns:p14="http://schemas.microsoft.com/office/powerpoint/2010/main" val="594938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10595</TotalTime>
  <Words>1228</Words>
  <Application>Microsoft Office PowerPoint</Application>
  <PresentationFormat>画面に合わせる (4:3)</PresentationFormat>
  <Paragraphs>306</Paragraphs>
  <Slides>36</Slides>
  <Notes>34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36</vt:i4>
      </vt:variant>
    </vt:vector>
  </HeadingPairs>
  <TitlesOfParts>
    <vt:vector size="57" baseType="lpstr">
      <vt:lpstr>HG-MinchoL-Sun</vt:lpstr>
      <vt:lpstr>HGS明朝E</vt:lpstr>
      <vt:lpstr>HG明朝E</vt:lpstr>
      <vt:lpstr>Luxi Serif</vt:lpstr>
      <vt:lpstr>맑은 고딕</vt:lpstr>
      <vt:lpstr>ＭＳ Ｐゴシック</vt:lpstr>
      <vt:lpstr>Rounded Mgen+ 1c heavy</vt:lpstr>
      <vt:lpstr>Rounded Mgen+ 1c medium</vt:lpstr>
      <vt:lpstr>Toga Serif</vt:lpstr>
      <vt:lpstr>游ゴシック</vt:lpstr>
      <vt:lpstr>Arial</vt:lpstr>
      <vt:lpstr>Arial Black</vt:lpstr>
      <vt:lpstr>Calibri</vt:lpstr>
      <vt:lpstr>Century</vt:lpstr>
      <vt:lpstr>Century Schoolbook</vt:lpstr>
      <vt:lpstr>Gentium Book Basic</vt:lpstr>
      <vt:lpstr>Georgia</vt:lpstr>
      <vt:lpstr>Symbol</vt:lpstr>
      <vt:lpstr>Times New Roman</vt:lpstr>
      <vt:lpstr>Wingdings</vt:lpstr>
      <vt:lpstr>Custom Design</vt:lpstr>
      <vt:lpstr>PowerPoint プレゼンテーション</vt:lpstr>
      <vt:lpstr>Contents</vt:lpstr>
      <vt:lpstr>Introduction</vt:lpstr>
      <vt:lpstr>Louisville's theorem</vt:lpstr>
      <vt:lpstr>XY-Z　Emittance Exchange  TLEX (Transverse to Longitudinal Emittance eXchange)</vt:lpstr>
      <vt:lpstr>XY-Z Emittance Exchange TLEX</vt:lpstr>
      <vt:lpstr>Transfer Matrix</vt:lpstr>
      <vt:lpstr>Transfer Matrix  of Dipole RF</vt:lpstr>
      <vt:lpstr>Matrices   -EEX section-</vt:lpstr>
      <vt:lpstr>Tunable Subpicosecond Electron-Bunch-Train Generation Using a Transverse-To-Longitudinal Phase-Space Exchange Technique</vt:lpstr>
      <vt:lpstr>PowerPoint プレゼンテーション</vt:lpstr>
      <vt:lpstr>PowerPoint プレゼンテーション</vt:lpstr>
      <vt:lpstr>Magnetized Beam</vt:lpstr>
      <vt:lpstr>Restoration Matrix</vt:lpstr>
      <vt:lpstr>How to restore?</vt:lpstr>
      <vt:lpstr>M matrix</vt:lpstr>
      <vt:lpstr>Restoration Matrix</vt:lpstr>
      <vt:lpstr>PowerPoint プレゼンテーション</vt:lpstr>
      <vt:lpstr>Possible Applications</vt:lpstr>
      <vt:lpstr>PowerPoint プレゼンテーション</vt:lpstr>
      <vt:lpstr>Coherent Radiation with Bunch Train</vt:lpstr>
      <vt:lpstr>Asymmetric Beam for Linear Collider</vt:lpstr>
      <vt:lpstr>High Aspect Ratio Beam in LC</vt:lpstr>
      <vt:lpstr>PowerPoint プレゼンテーション</vt:lpstr>
      <vt:lpstr>Flat Beam Generation for LC </vt:lpstr>
      <vt:lpstr>High Aspect Ratio Beam  Generation with EmiX</vt:lpstr>
      <vt:lpstr>STF RF Gun</vt:lpstr>
      <vt:lpstr>RFTB Section</vt:lpstr>
      <vt:lpstr>Phase-space in RFTB</vt:lpstr>
      <vt:lpstr>TLEX Section</vt:lpstr>
      <vt:lpstr>Phase-space in TLEX</vt:lpstr>
      <vt:lpstr>Emittance Evolution</vt:lpstr>
      <vt:lpstr>Parameters</vt:lpstr>
      <vt:lpstr>Flat Beam Generation at STF and WFA</vt:lpstr>
      <vt:lpstr>Summary</vt:lpstr>
      <vt:lpstr>Acknowledgement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Masao KURIKI</cp:lastModifiedBy>
  <cp:revision>273</cp:revision>
  <cp:lastPrinted>2018-11-20T05:50:57Z</cp:lastPrinted>
  <dcterms:created xsi:type="dcterms:W3CDTF">2014-04-01T16:35:38Z</dcterms:created>
  <dcterms:modified xsi:type="dcterms:W3CDTF">2019-01-08T09:25:46Z</dcterms:modified>
</cp:coreProperties>
</file>